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21"/>
  </p:notesMasterIdLst>
  <p:sldIdLst>
    <p:sldId id="288" r:id="rId2"/>
    <p:sldId id="289" r:id="rId3"/>
    <p:sldId id="290" r:id="rId4"/>
    <p:sldId id="291" r:id="rId5"/>
    <p:sldId id="292" r:id="rId6"/>
    <p:sldId id="303" r:id="rId7"/>
    <p:sldId id="304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6" r:id="rId19"/>
    <p:sldId id="30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EL" initials="D" lastIdx="1" clrIdx="0">
    <p:extLst>
      <p:ext uri="{19B8F6BF-5375-455C-9EA6-DF929625EA0E}">
        <p15:presenceInfo xmlns:p15="http://schemas.microsoft.com/office/powerpoint/2012/main" userId="DO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AFB92F"/>
    <a:srgbClr val="EC5ABB"/>
    <a:srgbClr val="FFFFFF"/>
    <a:srgbClr val="B7E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672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38B86-60A7-4500-ACB2-A2178B39842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3C142-9B12-45C9-BC78-C07DFB0E7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3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6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31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6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68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4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9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0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3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22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D724BB4-AD80-415B-8D2B-F8ABEBAF8DC9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996E78-EFE7-4A32-BF43-8B1DF1B5DCB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4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499075">
            <a:off x="1932303" y="1215279"/>
            <a:ext cx="3125449" cy="3785652"/>
          </a:xfrm>
          <a:prstGeom prst="rect">
            <a:avLst/>
          </a:prstGeom>
          <a:ln w="76200"/>
        </p:spPr>
        <p:style>
          <a:lnRef idx="1">
            <a:schemeClr val="accent4"/>
          </a:lnRef>
          <a:fillRef idx="1001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00B050"/>
                </a:solidFill>
              </a:rPr>
              <a:t>সব্বাইকে</a:t>
            </a:r>
            <a:r>
              <a:rPr lang="bn-IN" sz="4800" dirty="0" smtClean="0"/>
              <a:t> 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</a:rPr>
              <a:t>এক </a:t>
            </a:r>
            <a:r>
              <a:rPr lang="bn-IN" sz="4800" dirty="0" smtClean="0"/>
              <a:t> </a:t>
            </a:r>
          </a:p>
          <a:p>
            <a:pPr algn="ctr"/>
            <a:r>
              <a:rPr lang="bn-IN" sz="4800" dirty="0" smtClean="0">
                <a:solidFill>
                  <a:srgbClr val="002060"/>
                </a:solidFill>
              </a:rPr>
              <a:t>গুচ্ছ </a:t>
            </a:r>
            <a:endParaRPr lang="bn-IN" sz="4800" dirty="0" smtClean="0"/>
          </a:p>
          <a:p>
            <a:pPr algn="ctr"/>
            <a:r>
              <a:rPr lang="bn-IN" sz="4800" dirty="0" smtClean="0">
                <a:solidFill>
                  <a:srgbClr val="C00000"/>
                </a:solidFill>
              </a:rPr>
              <a:t>ফুলের</a:t>
            </a:r>
          </a:p>
          <a:p>
            <a:pPr algn="ctr"/>
            <a:r>
              <a:rPr lang="bn-IN" sz="4800" dirty="0" smtClean="0"/>
              <a:t> </a:t>
            </a:r>
            <a:r>
              <a:rPr lang="bn-IN" sz="4800" dirty="0" smtClean="0">
                <a:solidFill>
                  <a:srgbClr val="00B050"/>
                </a:solidFill>
              </a:rPr>
              <a:t>শুভেচ্ছা 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7" name="Picture 6" descr="Color 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4609" y="763578"/>
            <a:ext cx="4787398" cy="30831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76829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29000" y="656001"/>
            <a:ext cx="4838421" cy="3942892"/>
            <a:chOff x="827000" y="150125"/>
            <a:chExt cx="6767881" cy="5906661"/>
          </a:xfrm>
        </p:grpSpPr>
        <p:sp>
          <p:nvSpPr>
            <p:cNvPr id="8" name="Oval 7"/>
            <p:cNvSpPr/>
            <p:nvPr/>
          </p:nvSpPr>
          <p:spPr>
            <a:xfrm>
              <a:off x="3991970" y="150125"/>
              <a:ext cx="1801504" cy="103723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827000" y="300841"/>
              <a:ext cx="6767881" cy="5755945"/>
              <a:chOff x="1727331" y="188300"/>
              <a:chExt cx="6767881" cy="575594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H="1">
                <a:off x="2716794" y="1225530"/>
                <a:ext cx="2142697" cy="3630305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886786" y="1225530"/>
                <a:ext cx="2422478" cy="3545007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2744089" y="4770537"/>
                <a:ext cx="4565175" cy="85298"/>
              </a:xfrm>
              <a:prstGeom prst="line">
                <a:avLst/>
              </a:pr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4156631" y="188300"/>
                <a:ext cx="1405720" cy="928048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27331" y="4511229"/>
                <a:ext cx="1098644" cy="1433016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O</a:t>
                </a: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029483" y="4506412"/>
                <a:ext cx="1465729" cy="1251579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727752" y="1941341"/>
              <a:ext cx="4180680" cy="3398937"/>
              <a:chOff x="1727752" y="1941341"/>
              <a:chExt cx="4180680" cy="3398937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1727752" y="4149968"/>
                <a:ext cx="4180680" cy="1190310"/>
                <a:chOff x="1727752" y="4149968"/>
                <a:chExt cx="4180680" cy="1190310"/>
              </a:xfrm>
            </p:grpSpPr>
            <p:sp>
              <p:nvSpPr>
                <p:cNvPr id="13" name="Arc 12"/>
                <p:cNvSpPr/>
                <p:nvPr/>
              </p:nvSpPr>
              <p:spPr>
                <a:xfrm>
                  <a:off x="1727752" y="4425878"/>
                  <a:ext cx="914400" cy="914400"/>
                </a:xfrm>
                <a:prstGeom prst="arc">
                  <a:avLst/>
                </a:prstGeom>
                <a:ln w="762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>
                  <a:off x="5583774" y="4149968"/>
                  <a:ext cx="324658" cy="745587"/>
                </a:xfrm>
                <a:custGeom>
                  <a:avLst/>
                  <a:gdLst>
                    <a:gd name="connsiteX0" fmla="*/ 324658 w 324658"/>
                    <a:gd name="connsiteY0" fmla="*/ 0 h 745587"/>
                    <a:gd name="connsiteX1" fmla="*/ 212117 w 324658"/>
                    <a:gd name="connsiteY1" fmla="*/ 28135 h 745587"/>
                    <a:gd name="connsiteX2" fmla="*/ 155846 w 324658"/>
                    <a:gd name="connsiteY2" fmla="*/ 98474 h 745587"/>
                    <a:gd name="connsiteX3" fmla="*/ 141778 w 324658"/>
                    <a:gd name="connsiteY3" fmla="*/ 140677 h 745587"/>
                    <a:gd name="connsiteX4" fmla="*/ 113643 w 324658"/>
                    <a:gd name="connsiteY4" fmla="*/ 182880 h 745587"/>
                    <a:gd name="connsiteX5" fmla="*/ 71440 w 324658"/>
                    <a:gd name="connsiteY5" fmla="*/ 309489 h 745587"/>
                    <a:gd name="connsiteX6" fmla="*/ 57372 w 324658"/>
                    <a:gd name="connsiteY6" fmla="*/ 351692 h 745587"/>
                    <a:gd name="connsiteX7" fmla="*/ 43304 w 324658"/>
                    <a:gd name="connsiteY7" fmla="*/ 393895 h 745587"/>
                    <a:gd name="connsiteX8" fmla="*/ 1101 w 324658"/>
                    <a:gd name="connsiteY8" fmla="*/ 618978 h 745587"/>
                    <a:gd name="connsiteX9" fmla="*/ 1101 w 324658"/>
                    <a:gd name="connsiteY9" fmla="*/ 745587 h 7455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4658" h="745587">
                      <a:moveTo>
                        <a:pt x="324658" y="0"/>
                      </a:moveTo>
                      <a:cubicBezTo>
                        <a:pt x="309525" y="3026"/>
                        <a:pt x="233748" y="15156"/>
                        <a:pt x="212117" y="28135"/>
                      </a:cubicBezTo>
                      <a:cubicBezTo>
                        <a:pt x="193422" y="39352"/>
                        <a:pt x="164063" y="82041"/>
                        <a:pt x="155846" y="98474"/>
                      </a:cubicBezTo>
                      <a:cubicBezTo>
                        <a:pt x="149214" y="111737"/>
                        <a:pt x="148410" y="127414"/>
                        <a:pt x="141778" y="140677"/>
                      </a:cubicBezTo>
                      <a:cubicBezTo>
                        <a:pt x="134217" y="155799"/>
                        <a:pt x="120510" y="167430"/>
                        <a:pt x="113643" y="182880"/>
                      </a:cubicBezTo>
                      <a:cubicBezTo>
                        <a:pt x="113632" y="182905"/>
                        <a:pt x="78478" y="288374"/>
                        <a:pt x="71440" y="309489"/>
                      </a:cubicBezTo>
                      <a:lnTo>
                        <a:pt x="57372" y="351692"/>
                      </a:lnTo>
                      <a:cubicBezTo>
                        <a:pt x="52683" y="365760"/>
                        <a:pt x="46900" y="379509"/>
                        <a:pt x="43304" y="393895"/>
                      </a:cubicBezTo>
                      <a:cubicBezTo>
                        <a:pt x="19358" y="489680"/>
                        <a:pt x="6905" y="520309"/>
                        <a:pt x="1101" y="618978"/>
                      </a:cubicBezTo>
                      <a:cubicBezTo>
                        <a:pt x="-1377" y="661108"/>
                        <a:pt x="1101" y="703384"/>
                        <a:pt x="1101" y="745587"/>
                      </a:cubicBezTo>
                    </a:path>
                  </a:pathLst>
                </a:custGeom>
                <a:noFill/>
                <a:ln w="76200">
                  <a:solidFill>
                    <a:srgbClr val="6600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Freeform 11"/>
              <p:cNvSpPr/>
              <p:nvPr/>
            </p:nvSpPr>
            <p:spPr>
              <a:xfrm>
                <a:off x="3587263" y="1941341"/>
                <a:ext cx="815926" cy="154745"/>
              </a:xfrm>
              <a:custGeom>
                <a:avLst/>
                <a:gdLst>
                  <a:gd name="connsiteX0" fmla="*/ 0 w 815926"/>
                  <a:gd name="connsiteY0" fmla="*/ 56271 h 154745"/>
                  <a:gd name="connsiteX1" fmla="*/ 70338 w 815926"/>
                  <a:gd name="connsiteY1" fmla="*/ 84406 h 154745"/>
                  <a:gd name="connsiteX2" fmla="*/ 196948 w 815926"/>
                  <a:gd name="connsiteY2" fmla="*/ 126609 h 154745"/>
                  <a:gd name="connsiteX3" fmla="*/ 239151 w 815926"/>
                  <a:gd name="connsiteY3" fmla="*/ 140677 h 154745"/>
                  <a:gd name="connsiteX4" fmla="*/ 281354 w 815926"/>
                  <a:gd name="connsiteY4" fmla="*/ 154745 h 154745"/>
                  <a:gd name="connsiteX5" fmla="*/ 534572 w 815926"/>
                  <a:gd name="connsiteY5" fmla="*/ 140677 h 154745"/>
                  <a:gd name="connsiteX6" fmla="*/ 618978 w 815926"/>
                  <a:gd name="connsiteY6" fmla="*/ 112542 h 154745"/>
                  <a:gd name="connsiteX7" fmla="*/ 661181 w 815926"/>
                  <a:gd name="connsiteY7" fmla="*/ 84406 h 154745"/>
                  <a:gd name="connsiteX8" fmla="*/ 703384 w 815926"/>
                  <a:gd name="connsiteY8" fmla="*/ 70338 h 154745"/>
                  <a:gd name="connsiteX9" fmla="*/ 731520 w 815926"/>
                  <a:gd name="connsiteY9" fmla="*/ 42203 h 154745"/>
                  <a:gd name="connsiteX10" fmla="*/ 773723 w 815926"/>
                  <a:gd name="connsiteY10" fmla="*/ 28135 h 154745"/>
                  <a:gd name="connsiteX11" fmla="*/ 815926 w 815926"/>
                  <a:gd name="connsiteY11" fmla="*/ 0 h 154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15926" h="154745">
                    <a:moveTo>
                      <a:pt x="0" y="56271"/>
                    </a:moveTo>
                    <a:cubicBezTo>
                      <a:pt x="23446" y="65649"/>
                      <a:pt x="46606" y="75776"/>
                      <a:pt x="70338" y="84406"/>
                    </a:cubicBezTo>
                    <a:cubicBezTo>
                      <a:pt x="70463" y="84451"/>
                      <a:pt x="175784" y="119554"/>
                      <a:pt x="196948" y="126609"/>
                    </a:cubicBezTo>
                    <a:lnTo>
                      <a:pt x="239151" y="140677"/>
                    </a:lnTo>
                    <a:lnTo>
                      <a:pt x="281354" y="154745"/>
                    </a:lnTo>
                    <a:cubicBezTo>
                      <a:pt x="365760" y="150056"/>
                      <a:pt x="450689" y="151162"/>
                      <a:pt x="534572" y="140677"/>
                    </a:cubicBezTo>
                    <a:cubicBezTo>
                      <a:pt x="564000" y="136998"/>
                      <a:pt x="618978" y="112542"/>
                      <a:pt x="618978" y="112542"/>
                    </a:cubicBezTo>
                    <a:cubicBezTo>
                      <a:pt x="633046" y="103163"/>
                      <a:pt x="646059" y="91967"/>
                      <a:pt x="661181" y="84406"/>
                    </a:cubicBezTo>
                    <a:cubicBezTo>
                      <a:pt x="674444" y="77774"/>
                      <a:pt x="690668" y="77967"/>
                      <a:pt x="703384" y="70338"/>
                    </a:cubicBezTo>
                    <a:cubicBezTo>
                      <a:pt x="714757" y="63514"/>
                      <a:pt x="720147" y="49027"/>
                      <a:pt x="731520" y="42203"/>
                    </a:cubicBezTo>
                    <a:cubicBezTo>
                      <a:pt x="744236" y="34574"/>
                      <a:pt x="760460" y="34767"/>
                      <a:pt x="773723" y="28135"/>
                    </a:cubicBezTo>
                    <a:cubicBezTo>
                      <a:pt x="788845" y="20574"/>
                      <a:pt x="815926" y="0"/>
                      <a:pt x="815926" y="0"/>
                    </a:cubicBezTo>
                  </a:path>
                </a:pathLst>
              </a:custGeom>
              <a:noFill/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3914683" y="4561508"/>
            <a:ext cx="3439824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u="sng" smtClean="0"/>
              <a:t>দু’টি রেখাংশ </a:t>
            </a:r>
            <a:r>
              <a:rPr lang="bn-IN" sz="4000" u="sng" dirty="0"/>
              <a:t>সমান </a:t>
            </a:r>
            <a:endParaRPr lang="bn-IN" sz="4000" dirty="0" smtClean="0"/>
          </a:p>
          <a:p>
            <a:r>
              <a:rPr lang="bn-IN" sz="4000" dirty="0" smtClean="0"/>
              <a:t>সমদ্বিবাহু </a:t>
            </a:r>
            <a:r>
              <a:rPr lang="bn-IN" sz="4000" dirty="0" smtClean="0"/>
              <a:t>ত্রিভুজ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35083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Quad Arrow 6"/>
          <p:cNvSpPr/>
          <p:nvPr/>
        </p:nvSpPr>
        <p:spPr>
          <a:xfrm>
            <a:off x="3361764" y="1600014"/>
            <a:ext cx="5392270" cy="3086448"/>
          </a:xfrm>
          <a:prstGeom prst="quadArrow">
            <a:avLst>
              <a:gd name="adj1" fmla="val 22500"/>
              <a:gd name="adj2" fmla="val 25317"/>
              <a:gd name="adj3" fmla="val 2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63570" y="703370"/>
            <a:ext cx="28843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কোণভেদে ত্রিভূজ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677205" y="2750127"/>
            <a:ext cx="1482854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সমকোনী  ত্রিভূজ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390465" y="4821436"/>
            <a:ext cx="2977945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স্থূলকোণী ত্রিভূজ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9114738" y="2750126"/>
            <a:ext cx="1629461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সুক্ষ্মকোণী ত্রিভূজ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04446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654588" y="443857"/>
            <a:ext cx="3799465" cy="3863838"/>
            <a:chOff x="-140163" y="-209732"/>
            <a:chExt cx="5261474" cy="4487882"/>
          </a:xfrm>
        </p:grpSpPr>
        <p:grpSp>
          <p:nvGrpSpPr>
            <p:cNvPr id="8" name="Group 7"/>
            <p:cNvGrpSpPr/>
            <p:nvPr/>
          </p:nvGrpSpPr>
          <p:grpSpPr>
            <a:xfrm>
              <a:off x="-140163" y="-209732"/>
              <a:ext cx="5261474" cy="4487882"/>
              <a:chOff x="-233814" y="-156190"/>
              <a:chExt cx="5261474" cy="4487882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666694" y="641445"/>
                <a:ext cx="15695" cy="2743200"/>
              </a:xfrm>
              <a:prstGeom prst="line">
                <a:avLst/>
              </a:prstGeom>
              <a:ln w="76200">
                <a:solidFill>
                  <a:srgbClr val="EC5AB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96035" y="3384648"/>
                <a:ext cx="3261678" cy="15983"/>
              </a:xfrm>
              <a:prstGeom prst="line">
                <a:avLst/>
              </a:prstGeom>
              <a:ln w="762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66694" y="641445"/>
                <a:ext cx="3291019" cy="2772837"/>
              </a:xfrm>
              <a:prstGeom prst="line">
                <a:avLst/>
              </a:prstGeom>
              <a:ln w="762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383334" y="-156190"/>
                <a:ext cx="67999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4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O</a:t>
                </a:r>
                <a:endParaRPr lang="en-US" sz="4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855561" y="3211079"/>
                <a:ext cx="1172099" cy="96069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>
                    <a:solidFill>
                      <a:schemeClr val="tx1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-233814" y="3370997"/>
                <a:ext cx="1172099" cy="96069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>
                    <a:solidFill>
                      <a:schemeClr val="tx1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</a:p>
            </p:txBody>
          </p:sp>
          <p:sp>
            <p:nvSpPr>
              <p:cNvPr id="16" name="Arc 15"/>
              <p:cNvSpPr/>
              <p:nvPr/>
            </p:nvSpPr>
            <p:spPr>
              <a:xfrm>
                <a:off x="13648" y="2661313"/>
                <a:ext cx="1351128" cy="1433015"/>
              </a:xfrm>
              <a:prstGeom prst="arc">
                <a:avLst/>
              </a:prstGeom>
              <a:ln w="762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/>
                <p:cNvSpPr/>
                <p:nvPr/>
              </p:nvSpPr>
              <p:spPr>
                <a:xfrm>
                  <a:off x="818865" y="2129052"/>
                  <a:ext cx="1883198" cy="832513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BD" sz="5400" i="1" smtClean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90</m:t>
                            </m:r>
                          </m:e>
                          <m:sup>
                            <m:r>
                              <a:rPr lang="bn-BD" sz="5400" i="1">
                                <a:solidFill>
                                  <a:srgbClr val="6600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NikoshBAN" panose="02000000000000000000" pitchFamily="2" charset="0"/>
                              </a:rPr>
                              <m:t>°</m:t>
                            </m:r>
                          </m:sup>
                        </m:sSup>
                      </m:oMath>
                    </m:oMathPara>
                  </a14:m>
                  <a:endParaRPr lang="en-US" sz="5400" dirty="0">
                    <a:solidFill>
                      <a:srgbClr val="660033"/>
                    </a:solidFill>
                    <a:latin typeface="NikoshBAN" panose="02000000000000000000" pitchFamily="2" charset="0"/>
                    <a:cs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17" name="Oval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65" y="2129052"/>
                  <a:ext cx="1883198" cy="832513"/>
                </a:xfrm>
                <a:prstGeom prst="ellipse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" name="TextBox 16"/>
          <p:cNvSpPr txBox="1"/>
          <p:nvPr/>
        </p:nvSpPr>
        <p:spPr>
          <a:xfrm>
            <a:off x="3303180" y="4355753"/>
            <a:ext cx="620277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সমকোনী ত্রিভুজঃ  </a:t>
            </a:r>
          </a:p>
          <a:p>
            <a:r>
              <a:rPr lang="bn-IN" sz="4000" dirty="0"/>
              <a:t>৯০ এর সমান কোন কে সমকোণী ।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6696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045399" y="676776"/>
            <a:ext cx="5305226" cy="3126783"/>
            <a:chOff x="974550" y="153980"/>
            <a:chExt cx="8818675" cy="4374304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026226" y="1038932"/>
              <a:ext cx="3254950" cy="2551222"/>
            </a:xfrm>
            <a:prstGeom prst="line">
              <a:avLst/>
            </a:prstGeom>
            <a:ln w="76200">
              <a:solidFill>
                <a:srgbClr val="EC5A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281176" y="1001234"/>
              <a:ext cx="3242807" cy="261265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26226" y="3569182"/>
              <a:ext cx="6497757" cy="51914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682984" y="153980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8380280" y="3613884"/>
              <a:ext cx="1412945" cy="9144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974550" y="3420706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513725" y="4003691"/>
            <a:ext cx="6549594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800" dirty="0" smtClean="0"/>
              <a:t>সুক্ষকোনী ত্রিভুজঃ </a:t>
            </a:r>
          </a:p>
          <a:p>
            <a:r>
              <a:rPr lang="bn-IN" sz="4800" dirty="0"/>
              <a:t> ৯০ এর ছোট কোন কে </a:t>
            </a:r>
            <a:r>
              <a:rPr lang="bn-IN" sz="4800" dirty="0" smtClean="0"/>
              <a:t>সুক্ষকোনী।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7283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603506" y="509839"/>
            <a:ext cx="4370600" cy="3233018"/>
            <a:chOff x="4423651" y="9633"/>
            <a:chExt cx="5490872" cy="4453184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6115438" y="3451086"/>
              <a:ext cx="3107721" cy="32875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4423651" y="9633"/>
              <a:ext cx="5490872" cy="4453184"/>
              <a:chOff x="4431499" y="41280"/>
              <a:chExt cx="5490872" cy="4453184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956376" y="844917"/>
                <a:ext cx="1146515" cy="2639044"/>
              </a:xfrm>
              <a:prstGeom prst="line">
                <a:avLst/>
              </a:prstGeom>
              <a:ln w="76200">
                <a:solidFill>
                  <a:srgbClr val="EC5AB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949801" y="818866"/>
                <a:ext cx="4278263" cy="2632220"/>
              </a:xfrm>
              <a:prstGeom prst="line">
                <a:avLst/>
              </a:prstGeom>
              <a:ln w="762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5515489" y="3571134"/>
                <a:ext cx="704040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5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C</a:t>
                </a:r>
                <a:endParaRPr lang="en-US" sz="5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31499" y="41280"/>
                <a:ext cx="670376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5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  <a:endParaRPr lang="en-US" sz="5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algn="ctr"/>
                <a:endParaRPr lang="en-US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184669" y="3451086"/>
                <a:ext cx="737702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5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  <a:endParaRPr lang="en-US" sz="5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5" name="Arc 14"/>
              <p:cNvSpPr/>
              <p:nvPr/>
            </p:nvSpPr>
            <p:spPr>
              <a:xfrm>
                <a:off x="5178297" y="2768697"/>
                <a:ext cx="1378423" cy="1364777"/>
              </a:xfrm>
              <a:prstGeom prst="arc">
                <a:avLst/>
              </a:prstGeom>
              <a:ln w="762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Oval 15"/>
                  <p:cNvSpPr/>
                  <p:nvPr/>
                </p:nvSpPr>
                <p:spPr>
                  <a:xfrm>
                    <a:off x="5941707" y="2225854"/>
                    <a:ext cx="1924334" cy="886867"/>
                  </a:xfrm>
                  <a:prstGeom prst="ellipse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bn-BD" sz="540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</m:ctrlPr>
                            </m:sSupPr>
                            <m:e>
                              <m:r>
                                <a:rPr lang="en-US" sz="5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105</m:t>
                              </m:r>
                            </m:e>
                            <m:sup>
                              <m:r>
                                <a:rPr lang="bn-BD" sz="5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°</m:t>
                              </m:r>
                            </m:sup>
                          </m:sSup>
                        </m:oMath>
                      </m:oMathPara>
                    </a14:m>
                    <a:endParaRPr lang="en-US" sz="5400" dirty="0">
                      <a:solidFill>
                        <a:schemeClr val="tx1"/>
                      </a:solidFill>
                      <a:latin typeface="NikoshLightBAN" panose="02000000000000000000" pitchFamily="2" charset="0"/>
                      <a:cs typeface="NikoshLightBAN" panose="02000000000000000000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44" name="Oval 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41707" y="2225854"/>
                    <a:ext cx="1924334" cy="886867"/>
                  </a:xfrm>
                  <a:prstGeom prst="ellipse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17" name="TextBox 16"/>
          <p:cNvSpPr txBox="1"/>
          <p:nvPr/>
        </p:nvSpPr>
        <p:spPr>
          <a:xfrm>
            <a:off x="2538894" y="4203682"/>
            <a:ext cx="6359728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স্থুলকোনী ত্রিভুজঃ </a:t>
            </a:r>
          </a:p>
          <a:p>
            <a:r>
              <a:rPr lang="bn-IN" sz="4000" dirty="0"/>
              <a:t> ৯০ এর বড়  কোন কে স্থূলকোণী বলে।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1888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852649" y="888816"/>
                <a:ext cx="8486704" cy="1048107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bn-IN" sz="4000" dirty="0" smtClean="0"/>
                  <a:t>ত্রিভূজক্ষেত্রের ক্ষেত্রফল =</a:t>
                </a:r>
                <a:r>
                  <a:rPr lang="en-US" sz="40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IN" sz="4000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×</m:t>
                    </m:r>
                    <m:r>
                      <a:rPr lang="bn-IN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ভূমি</m:t>
                    </m:r>
                    <m:r>
                      <a:rPr lang="bn-IN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× </m:t>
                    </m:r>
                  </m:oMath>
                </a14:m>
                <a:r>
                  <a:rPr lang="bn-IN" sz="4000" dirty="0" smtClean="0"/>
                  <a:t> উচ্চতা</a:t>
                </a:r>
                <a:endParaRPr lang="en-US" sz="4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649" y="888816"/>
                <a:ext cx="8486704" cy="1048107"/>
              </a:xfrm>
              <a:prstGeom prst="rect">
                <a:avLst/>
              </a:prstGeom>
              <a:blipFill rotWithShape="0">
                <a:blip r:embed="rId2"/>
                <a:stretch>
                  <a:fillRect l="-2361" b="-10112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801030" y="2634680"/>
            <a:ext cx="8538322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সমকোণী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উচ্চতা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১২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সে.মি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.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লম্ব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৮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সে.মি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50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866714" y="-333170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3061301" y="887609"/>
            <a:ext cx="4251367" cy="1460665"/>
          </a:xfrm>
          <a:prstGeom prst="wedgeEllipseCallout">
            <a:avLst/>
          </a:prstGeom>
          <a:noFill/>
          <a:ln w="38100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slop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8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54439"/>
              </p:ext>
            </p:extLst>
          </p:nvPr>
        </p:nvGraphicFramePr>
        <p:xfrm>
          <a:off x="2087527" y="2830854"/>
          <a:ext cx="8128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bn-IN" sz="4000" dirty="0" smtClean="0"/>
                        <a:t>* এক সরলকোণ কত</a:t>
                      </a:r>
                      <a:r>
                        <a:rPr lang="bn-IN" sz="4000" baseline="0" dirty="0" smtClean="0"/>
                        <a:t> ডিগ্রি 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ক)</a:t>
                      </a:r>
                      <a:r>
                        <a:rPr lang="bn-IN" sz="4000" baseline="0" dirty="0" smtClean="0"/>
                        <a:t> ২৮০ ডিগ্রি;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খ)</a:t>
                      </a:r>
                      <a:r>
                        <a:rPr lang="bn-IN" sz="4000" baseline="0" dirty="0" smtClean="0"/>
                        <a:t> ১৮০ </a:t>
                      </a:r>
                      <a:r>
                        <a:rPr lang="bn-IN" sz="4000" baseline="0" dirty="0" smtClean="0"/>
                        <a:t>ডিগ্রি;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গ)</a:t>
                      </a:r>
                      <a:r>
                        <a:rPr lang="bn-IN" sz="4000" baseline="0" dirty="0" smtClean="0"/>
                        <a:t> ৮০ </a:t>
                      </a:r>
                      <a:r>
                        <a:rPr lang="bn-IN" sz="4000" baseline="0" dirty="0" smtClean="0"/>
                        <a:t>ডিগ্রি; 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ঘ)</a:t>
                      </a:r>
                      <a:r>
                        <a:rPr lang="bn-IN" sz="4000" baseline="0" dirty="0" smtClean="0"/>
                        <a:t> ৩৬০ </a:t>
                      </a:r>
                      <a:r>
                        <a:rPr lang="bn-IN" sz="4000" baseline="0" dirty="0" smtClean="0"/>
                        <a:t>ডিগ্রি।  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5889287" y="3621465"/>
            <a:ext cx="712694" cy="591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48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519172"/>
              </p:ext>
            </p:extLst>
          </p:nvPr>
        </p:nvGraphicFramePr>
        <p:xfrm>
          <a:off x="1991659" y="2418517"/>
          <a:ext cx="89408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/>
                <a:gridCol w="2235200"/>
                <a:gridCol w="2235200"/>
                <a:gridCol w="2235200"/>
              </a:tblGrid>
              <a:tr h="0">
                <a:tc gridSpan="4">
                  <a:txBody>
                    <a:bodyPr/>
                    <a:lstStyle/>
                    <a:p>
                      <a:r>
                        <a:rPr lang="bn-IN" sz="4000" dirty="0" smtClean="0"/>
                        <a:t>ত্রিভূজ</a:t>
                      </a:r>
                      <a:r>
                        <a:rPr lang="bn-IN" sz="4000" baseline="0" dirty="0" smtClean="0"/>
                        <a:t> বলতে বুঝি...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4000" dirty="0" err="1" smtClean="0"/>
                        <a:t>i</a:t>
                      </a:r>
                      <a:r>
                        <a:rPr lang="en-US" sz="4000" dirty="0" smtClean="0"/>
                        <a:t>) </a:t>
                      </a:r>
                      <a:r>
                        <a:rPr lang="bn-IN" sz="4000" dirty="0" smtClean="0"/>
                        <a:t>তিন</a:t>
                      </a:r>
                      <a:r>
                        <a:rPr lang="bn-IN" sz="4000" baseline="0" dirty="0" smtClean="0"/>
                        <a:t> রেখাংশ দ্বারা সীমাবদ্ধ ক্ষেত্রকে; 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4000" dirty="0" smtClean="0"/>
                        <a:t>ii)</a:t>
                      </a:r>
                      <a:r>
                        <a:rPr lang="bn-IN" sz="4000" dirty="0" smtClean="0"/>
                        <a:t> প্রত্যেক</a:t>
                      </a:r>
                      <a:r>
                        <a:rPr lang="bn-IN" sz="4000" baseline="0" dirty="0" smtClean="0"/>
                        <a:t> কোণ স্থূলকোণ; 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4000" dirty="0" smtClean="0"/>
                        <a:t>iii)</a:t>
                      </a:r>
                      <a:r>
                        <a:rPr lang="bn-IN" sz="4000" dirty="0" smtClean="0"/>
                        <a:t> তিন কোণের সমষ্টি</a:t>
                      </a:r>
                      <a:r>
                        <a:rPr lang="bn-IN" sz="4000" baseline="0" dirty="0" smtClean="0"/>
                        <a:t> ১৮০ ডিগ্রি। 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ক)  </a:t>
                      </a:r>
                      <a:r>
                        <a:rPr lang="en-US" sz="4000" dirty="0" err="1" smtClean="0"/>
                        <a:t>i</a:t>
                      </a:r>
                      <a:r>
                        <a:rPr lang="bn-IN" sz="4000" dirty="0" smtClean="0"/>
                        <a:t>,</a:t>
                      </a:r>
                      <a:r>
                        <a:rPr lang="bn-IN" sz="4000" baseline="0" dirty="0" smtClean="0"/>
                        <a:t>   </a:t>
                      </a:r>
                      <a:r>
                        <a:rPr lang="en-US" sz="4000" dirty="0" smtClean="0"/>
                        <a:t>ii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খ) </a:t>
                      </a:r>
                      <a:r>
                        <a:rPr lang="bn-IN" sz="4000" baseline="0" dirty="0" smtClean="0"/>
                        <a:t> </a:t>
                      </a:r>
                      <a:r>
                        <a:rPr lang="en-US" sz="4000" dirty="0" err="1" smtClean="0"/>
                        <a:t>i</a:t>
                      </a:r>
                      <a:r>
                        <a:rPr lang="bn-IN" sz="4000" dirty="0" smtClean="0"/>
                        <a:t>,</a:t>
                      </a:r>
                      <a:r>
                        <a:rPr lang="bn-IN" sz="4000" baseline="0" dirty="0" smtClean="0"/>
                        <a:t>  </a:t>
                      </a:r>
                      <a:r>
                        <a:rPr lang="bn-IN" sz="4000" dirty="0" smtClean="0"/>
                        <a:t> </a:t>
                      </a:r>
                      <a:r>
                        <a:rPr lang="en-US" sz="4000" dirty="0" smtClean="0"/>
                        <a:t>iii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গ) </a:t>
                      </a:r>
                      <a:r>
                        <a:rPr lang="en-US" sz="4000" dirty="0" smtClean="0"/>
                        <a:t>ii</a:t>
                      </a:r>
                      <a:r>
                        <a:rPr lang="bn-IN" sz="4000" baseline="0" dirty="0" smtClean="0"/>
                        <a:t>,  </a:t>
                      </a:r>
                      <a:r>
                        <a:rPr lang="en-US" sz="4000" dirty="0" smtClean="0"/>
                        <a:t>iii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4000" dirty="0" smtClean="0"/>
                        <a:t>ঘ)</a:t>
                      </a:r>
                      <a:r>
                        <a:rPr lang="bn-IN" sz="4000" baseline="0" dirty="0" smtClean="0"/>
                        <a:t> </a:t>
                      </a:r>
                      <a:r>
                        <a:rPr lang="en-US" sz="4000" dirty="0" err="1" smtClean="0"/>
                        <a:t>i</a:t>
                      </a:r>
                      <a:r>
                        <a:rPr lang="bn-IN" sz="4000" dirty="0" smtClean="0"/>
                        <a:t>,</a:t>
                      </a:r>
                      <a:r>
                        <a:rPr lang="bn-IN" sz="4000" baseline="0" dirty="0" smtClean="0"/>
                        <a:t> </a:t>
                      </a:r>
                      <a:r>
                        <a:rPr lang="bn-IN" sz="4000" dirty="0" smtClean="0"/>
                        <a:t>  </a:t>
                      </a:r>
                      <a:r>
                        <a:rPr lang="en-US" sz="4000" dirty="0" smtClean="0"/>
                        <a:t>ii</a:t>
                      </a:r>
                      <a:r>
                        <a:rPr lang="bn-IN" sz="4000" dirty="0" smtClean="0"/>
                        <a:t>,</a:t>
                      </a:r>
                      <a:r>
                        <a:rPr lang="bn-IN" sz="4000" baseline="0" dirty="0" smtClean="0"/>
                        <a:t> </a:t>
                      </a:r>
                      <a:r>
                        <a:rPr lang="bn-IN" sz="4000" dirty="0" smtClean="0"/>
                        <a:t> </a:t>
                      </a:r>
                      <a:r>
                        <a:rPr lang="en-US" sz="4000" dirty="0" smtClean="0"/>
                        <a:t>iii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Callout 6"/>
          <p:cNvSpPr/>
          <p:nvPr/>
        </p:nvSpPr>
        <p:spPr>
          <a:xfrm>
            <a:off x="3626078" y="1028328"/>
            <a:ext cx="4251367" cy="961837"/>
          </a:xfrm>
          <a:prstGeom prst="wedgeEllipseCallout">
            <a:avLst/>
          </a:prstGeom>
          <a:noFill/>
          <a:ln w="38100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slop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8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208929" y="5204012"/>
            <a:ext cx="51098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7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9" t="13462" r="13772"/>
          <a:stretch/>
        </p:blipFill>
        <p:spPr>
          <a:xfrm>
            <a:off x="8697165" y="874162"/>
            <a:ext cx="2314575" cy="17002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5" name="Subtitle 4"/>
          <p:cNvSpPr txBox="1">
            <a:spLocks/>
          </p:cNvSpPr>
          <p:nvPr/>
        </p:nvSpPr>
        <p:spPr>
          <a:xfrm>
            <a:off x="-792501" y="-321938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Subtitle 4"/>
          <p:cNvSpPr txBox="1">
            <a:spLocks/>
          </p:cNvSpPr>
          <p:nvPr/>
        </p:nvSpPr>
        <p:spPr>
          <a:xfrm>
            <a:off x="-655229" y="5795608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>
            <a:off x="0" y="-1139994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1170024" y="-1021977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422795" y="661962"/>
            <a:ext cx="7116086" cy="4964869"/>
          </a:xfrm>
          <a:custGeom>
            <a:avLst/>
            <a:gdLst>
              <a:gd name="connsiteX0" fmla="*/ 15766 w 3578773"/>
              <a:gd name="connsiteY0" fmla="*/ 378372 h 5092262"/>
              <a:gd name="connsiteX1" fmla="*/ 1418897 w 3578773"/>
              <a:gd name="connsiteY1" fmla="*/ 0 h 5092262"/>
              <a:gd name="connsiteX2" fmla="*/ 3578773 w 3578773"/>
              <a:gd name="connsiteY2" fmla="*/ 567559 h 5092262"/>
              <a:gd name="connsiteX3" fmla="*/ 3578773 w 3578773"/>
              <a:gd name="connsiteY3" fmla="*/ 4114800 h 5092262"/>
              <a:gd name="connsiteX4" fmla="*/ 0 w 3578773"/>
              <a:gd name="connsiteY4" fmla="*/ 5092262 h 5092262"/>
              <a:gd name="connsiteX5" fmla="*/ 15766 w 3578773"/>
              <a:gd name="connsiteY5" fmla="*/ 378372 h 5092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8773" h="5092262">
                <a:moveTo>
                  <a:pt x="15766" y="378372"/>
                </a:moveTo>
                <a:lnTo>
                  <a:pt x="1418897" y="0"/>
                </a:lnTo>
                <a:lnTo>
                  <a:pt x="3578773" y="567559"/>
                </a:lnTo>
                <a:lnTo>
                  <a:pt x="3578773" y="4114800"/>
                </a:lnTo>
                <a:lnTo>
                  <a:pt x="0" y="5092262"/>
                </a:lnTo>
                <a:cubicBezTo>
                  <a:pt x="5255" y="3515710"/>
                  <a:pt x="10511" y="1939159"/>
                  <a:pt x="15766" y="378372"/>
                </a:cubicBezTo>
                <a:close/>
              </a:path>
            </a:pathLst>
          </a:cu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3200" dirty="0">
                <a:solidFill>
                  <a:schemeClr val="tx1"/>
                </a:solidFill>
              </a:rPr>
              <a:t>মোঃ নাজমুল হক (শামীম)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r>
              <a:rPr lang="en-US" sz="3200" dirty="0">
                <a:solidFill>
                  <a:schemeClr val="tx1"/>
                </a:solidFill>
              </a:rPr>
              <a:t>                              </a:t>
            </a:r>
            <a:r>
              <a:rPr lang="bn-IN" sz="2800" dirty="0" smtClean="0">
                <a:solidFill>
                  <a:schemeClr val="tx1"/>
                </a:solidFill>
              </a:rPr>
              <a:t>বিএসসি,বিএড,এমএ,এমএড</a:t>
            </a:r>
            <a:endParaRPr lang="bn-IN" sz="2800" dirty="0">
              <a:solidFill>
                <a:schemeClr val="tx1"/>
              </a:solidFill>
            </a:endParaRPr>
          </a:p>
          <a:p>
            <a:r>
              <a:rPr lang="bn-IN" sz="3200" dirty="0">
                <a:solidFill>
                  <a:schemeClr val="tx1"/>
                </a:solidFill>
              </a:rPr>
              <a:t>সহকারি শিক্ষক (বিজ্ঞান)</a:t>
            </a:r>
          </a:p>
          <a:p>
            <a:r>
              <a:rPr lang="bn-IN" sz="3200" dirty="0">
                <a:solidFill>
                  <a:schemeClr val="tx1"/>
                </a:solidFill>
              </a:rPr>
              <a:t>থুপসারা সেলিমীয়া দাখিল মাদরাসা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bn-IN" sz="3200" dirty="0">
                <a:solidFill>
                  <a:schemeClr val="tx1"/>
                </a:solidFill>
              </a:rPr>
              <a:t>কালাই, জয়পুরহাট।</a:t>
            </a:r>
          </a:p>
          <a:p>
            <a:r>
              <a:rPr lang="bn-IN" sz="3200" dirty="0">
                <a:solidFill>
                  <a:schemeClr val="tx1"/>
                </a:solidFill>
              </a:rPr>
              <a:t>মোবাইল নং ০১৭২১৭০৭৪৫৫, ০১৮৭১৭২১০৮৫ </a:t>
            </a:r>
          </a:p>
          <a:p>
            <a:r>
              <a:rPr lang="bn-IN" sz="3200" dirty="0">
                <a:solidFill>
                  <a:schemeClr val="tx1"/>
                </a:solidFill>
              </a:rPr>
              <a:t>ইমেইল- </a:t>
            </a:r>
            <a:r>
              <a:rPr lang="en-US" sz="3200" dirty="0">
                <a:solidFill>
                  <a:schemeClr val="tx1"/>
                </a:solidFill>
              </a:rPr>
              <a:t>atnazmul81@gmail.com</a:t>
            </a:r>
            <a:endParaRPr lang="en-US" sz="3200" u="sng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Facebook- </a:t>
            </a:r>
            <a:r>
              <a:rPr lang="en-US" sz="3200" dirty="0" err="1" smtClean="0">
                <a:solidFill>
                  <a:schemeClr val="tx1"/>
                </a:solidFill>
              </a:rPr>
              <a:t>Shamim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Haque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Shamim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3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Isosceles Triangle 1"/>
          <p:cNvSpPr/>
          <p:nvPr/>
        </p:nvSpPr>
        <p:spPr>
          <a:xfrm>
            <a:off x="2796989" y="763577"/>
            <a:ext cx="5908523" cy="1710682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dirty="0" smtClean="0">
                <a:solidFill>
                  <a:schemeClr val="tx1"/>
                </a:solidFill>
              </a:rPr>
              <a:t>ধন্যবাদ</a:t>
            </a:r>
            <a:r>
              <a:rPr lang="bn-IN" sz="4000" dirty="0" smtClean="0">
                <a:solidFill>
                  <a:schemeClr val="tx1"/>
                </a:solidFill>
              </a:rPr>
              <a:t> 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10" name="Picture 2" descr="F:\download net\Download picture\Annimation\agnature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829" y="2662443"/>
            <a:ext cx="6007918" cy="341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804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372503" y="1156550"/>
            <a:ext cx="5666316" cy="3402003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4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  <a:endParaRPr lang="bn-IN" sz="4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IN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ষষ্ঠ শ্রেণি </a:t>
            </a:r>
            <a:endParaRPr lang="en-US" sz="4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 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সাধারণ গণিত</a:t>
            </a:r>
          </a:p>
          <a:p>
            <a:pPr algn="ctr"/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 : </a:t>
            </a:r>
            <a:r>
              <a:rPr lang="bn-IN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 </a:t>
            </a:r>
            <a:endParaRPr lang="bn-BD" sz="4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sz="4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00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61984" y="1156550"/>
            <a:ext cx="9610816" cy="3191602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Font typeface="Wingdings 3" pitchFamily="18" charset="2"/>
              <a:buNone/>
            </a:pP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যা শিখবে-</a:t>
            </a:r>
          </a:p>
          <a:p>
            <a:pPr marL="128016" lvl="1" indent="0">
              <a:buFont typeface="Wingdings 3" pitchFamily="18" charset="2"/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#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কী তা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বলতে পারবে ।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#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প্রকারভেদ বলতে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#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ক্ষেত্রফলের সূত্র ও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 নির্ণয় করতে পারবে।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497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966362" y="-276410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15671" y="1088502"/>
            <a:ext cx="3576917" cy="24608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15671" y="4190315"/>
            <a:ext cx="3576917" cy="147469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6499412" y="1296964"/>
            <a:ext cx="4404851" cy="3722569"/>
          </a:xfrm>
          <a:prstGeom prst="triangle">
            <a:avLst>
              <a:gd name="adj" fmla="val 4685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342422" y="3950183"/>
            <a:ext cx="1014975" cy="78368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11" name="Oval 10"/>
          <p:cNvSpPr/>
          <p:nvPr/>
        </p:nvSpPr>
        <p:spPr>
          <a:xfrm>
            <a:off x="5548737" y="5351756"/>
            <a:ext cx="317442" cy="62650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12" name="Oval 11"/>
          <p:cNvSpPr/>
          <p:nvPr/>
        </p:nvSpPr>
        <p:spPr>
          <a:xfrm>
            <a:off x="1472307" y="5303635"/>
            <a:ext cx="757716" cy="6552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13" name="Oval 12"/>
          <p:cNvSpPr/>
          <p:nvPr/>
        </p:nvSpPr>
        <p:spPr>
          <a:xfrm>
            <a:off x="1485164" y="997519"/>
            <a:ext cx="687271" cy="46218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14" name="Oval 13"/>
          <p:cNvSpPr/>
          <p:nvPr/>
        </p:nvSpPr>
        <p:spPr>
          <a:xfrm>
            <a:off x="1264394" y="3199546"/>
            <a:ext cx="1171032" cy="64832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15" name="Oval 14"/>
          <p:cNvSpPr/>
          <p:nvPr/>
        </p:nvSpPr>
        <p:spPr>
          <a:xfrm>
            <a:off x="6267565" y="5120295"/>
            <a:ext cx="584930" cy="54013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sp>
        <p:nvSpPr>
          <p:cNvPr id="16" name="Oval 15"/>
          <p:cNvSpPr/>
          <p:nvPr/>
        </p:nvSpPr>
        <p:spPr>
          <a:xfrm>
            <a:off x="5432612" y="3044326"/>
            <a:ext cx="801039" cy="914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17" name="Oval 16"/>
          <p:cNvSpPr/>
          <p:nvPr/>
        </p:nvSpPr>
        <p:spPr>
          <a:xfrm>
            <a:off x="10392940" y="5146072"/>
            <a:ext cx="467850" cy="62184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20" name="Oval 19"/>
          <p:cNvSpPr/>
          <p:nvPr/>
        </p:nvSpPr>
        <p:spPr>
          <a:xfrm>
            <a:off x="8148918" y="807393"/>
            <a:ext cx="792237" cy="5622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82148" y="923813"/>
            <a:ext cx="381000" cy="3048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D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50054" y="4117406"/>
            <a:ext cx="381000" cy="3048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D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895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2835874" y="1113127"/>
            <a:ext cx="5672138" cy="2077375"/>
          </a:xfrm>
          <a:prstGeom prst="wedgeRectCallout">
            <a:avLst>
              <a:gd name="adj1" fmla="val -20596"/>
              <a:gd name="adj2" fmla="val 81272"/>
            </a:avLst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</a:rPr>
              <a:t>আজকের আলোচ্য বিষয় 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2" name="Isosceles Triangle 1"/>
          <p:cNvSpPr/>
          <p:nvPr/>
        </p:nvSpPr>
        <p:spPr>
          <a:xfrm>
            <a:off x="2554941" y="4048941"/>
            <a:ext cx="3939988" cy="1719847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</a:rPr>
              <a:t>ত্রিভূজ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43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11911" y="3028737"/>
            <a:ext cx="4867446" cy="2462187"/>
            <a:chOff x="1039906" y="567352"/>
            <a:chExt cx="6449706" cy="4377119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210938" y="1653520"/>
              <a:ext cx="1932864" cy="2415654"/>
            </a:xfrm>
            <a:prstGeom prst="line">
              <a:avLst/>
            </a:prstGeom>
            <a:ln w="76200">
              <a:solidFill>
                <a:srgbClr val="EC5A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endCxn id="13" idx="1"/>
            </p:cNvCxnSpPr>
            <p:nvPr/>
          </p:nvCxnSpPr>
          <p:spPr>
            <a:xfrm>
              <a:off x="4171931" y="1609742"/>
              <a:ext cx="2111656" cy="2361062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2210938" y="4019265"/>
              <a:ext cx="4121623" cy="40944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3585882" y="567352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39906" y="3643716"/>
              <a:ext cx="1171032" cy="130075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6076666" y="3836893"/>
              <a:ext cx="1412945" cy="9144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693606" y="995115"/>
            <a:ext cx="8804787" cy="14465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 smtClean="0"/>
              <a:t>ত্রিভূজ কী?</a:t>
            </a:r>
          </a:p>
          <a:p>
            <a:r>
              <a:rPr lang="bn-IN" sz="4400" dirty="0" smtClean="0"/>
              <a:t>তিনটি রেখাংশ দ্বারা সীমাবদ্ধ ক্ষেত্রকে ত্রিভুজ বলে।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6587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63569" y="703370"/>
            <a:ext cx="3388659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রেখাংশভেদে ত্রিভূজ</a:t>
            </a:r>
            <a:endParaRPr lang="en-US" sz="4000" dirty="0"/>
          </a:p>
        </p:txBody>
      </p:sp>
      <p:sp>
        <p:nvSpPr>
          <p:cNvPr id="7" name="Quad Arrow 6"/>
          <p:cNvSpPr/>
          <p:nvPr/>
        </p:nvSpPr>
        <p:spPr>
          <a:xfrm>
            <a:off x="3361764" y="1600014"/>
            <a:ext cx="5392270" cy="3086448"/>
          </a:xfrm>
          <a:prstGeom prst="quadArrow">
            <a:avLst>
              <a:gd name="adj1" fmla="val 22500"/>
              <a:gd name="adj2" fmla="val 25317"/>
              <a:gd name="adj3" fmla="val 2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7205" y="2750127"/>
            <a:ext cx="1266825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সমবাহু ত্রিভূজ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4740666" y="4908680"/>
            <a:ext cx="2419891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বিষমবাহু ত্রিভূজ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9114739" y="2750126"/>
            <a:ext cx="1481174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সমদ্বিবাহু ত্রিভূজ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7489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359597" y="763578"/>
            <a:ext cx="6673351" cy="3519755"/>
            <a:chOff x="974550" y="153980"/>
            <a:chExt cx="8818675" cy="4374304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026226" y="1038932"/>
              <a:ext cx="3254950" cy="2551222"/>
            </a:xfrm>
            <a:prstGeom prst="line">
              <a:avLst/>
            </a:prstGeom>
            <a:ln w="76200">
              <a:solidFill>
                <a:srgbClr val="EC5A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281176" y="1001234"/>
              <a:ext cx="3242807" cy="261265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26226" y="3569182"/>
              <a:ext cx="6497757" cy="51914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682984" y="153980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8380280" y="3613884"/>
              <a:ext cx="1412945" cy="9144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974550" y="3420706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556091" y="4165145"/>
            <a:ext cx="3698097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u="sng" dirty="0" smtClean="0"/>
              <a:t>তিনটি রেখাংশই সমান </a:t>
            </a:r>
          </a:p>
          <a:p>
            <a:r>
              <a:rPr lang="bn-IN" sz="4000" dirty="0" smtClean="0"/>
              <a:t> সমবাহু </a:t>
            </a:r>
            <a:r>
              <a:rPr lang="bn-IN" sz="4000" dirty="0" smtClean="0"/>
              <a:t>ত্রিভুজ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09094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4"/>
          <p:cNvSpPr txBox="1">
            <a:spLocks/>
          </p:cNvSpPr>
          <p:nvPr/>
        </p:nvSpPr>
        <p:spPr>
          <a:xfrm>
            <a:off x="-779054" y="-346617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-655229" y="6077996"/>
            <a:ext cx="13801726" cy="1110195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2000" dirty="0" smtClean="0">
                <a:solidFill>
                  <a:srgbClr val="FF0000"/>
                </a:solidFill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মোঃনাজমুল হক(শামীম),থুপসারা সেলিমীয়া দাখিল মাদরাসা,কালাই,জয়পুরহাট।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an 4"/>
          <p:cNvSpPr/>
          <p:nvPr/>
        </p:nvSpPr>
        <p:spPr>
          <a:xfrm>
            <a:off x="0" y="-857606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11170024" y="-739589"/>
            <a:ext cx="1021976" cy="8568782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ক্লাসে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সবাই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কে</a:t>
            </a:r>
          </a:p>
          <a:p>
            <a:pPr algn="ctr"/>
            <a:endParaRPr lang="bn-IN" sz="4000" dirty="0" smtClean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ধন্য</a:t>
            </a:r>
          </a:p>
          <a:p>
            <a:pPr algn="ctr"/>
            <a:endParaRPr lang="bn-IN" sz="4000" dirty="0">
              <a:solidFill>
                <a:schemeClr val="tx1"/>
              </a:solidFill>
            </a:endParaRP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বাদ 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67387" y="663389"/>
            <a:ext cx="8866179" cy="4058072"/>
            <a:chOff x="927046" y="663389"/>
            <a:chExt cx="8866179" cy="4058072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026226" y="1624084"/>
              <a:ext cx="2794516" cy="1966070"/>
            </a:xfrm>
            <a:prstGeom prst="line">
              <a:avLst/>
            </a:prstGeom>
            <a:ln w="76200">
              <a:solidFill>
                <a:srgbClr val="EC5A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820742" y="1624084"/>
              <a:ext cx="3703241" cy="198980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26226" y="3570869"/>
              <a:ext cx="6497757" cy="51914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133383" y="663389"/>
              <a:ext cx="1172099" cy="96069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E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927046" y="3420706"/>
              <a:ext cx="1171032" cy="130075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380280" y="3613884"/>
              <a:ext cx="1412945" cy="9144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G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105806" y="4246129"/>
            <a:ext cx="3962273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u="sng" dirty="0" smtClean="0"/>
              <a:t>তিনটি রেখাংশই অসমান  </a:t>
            </a:r>
            <a:endParaRPr lang="bn-IN" sz="4000" dirty="0" smtClean="0"/>
          </a:p>
          <a:p>
            <a:r>
              <a:rPr lang="bn-IN" sz="4000" dirty="0" smtClean="0"/>
              <a:t>বিষমবাহু  </a:t>
            </a:r>
            <a:r>
              <a:rPr lang="bn-IN" sz="4000" dirty="0" smtClean="0"/>
              <a:t>ত্রিভুজ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3361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2390</TotalTime>
  <Words>857</Words>
  <Application>Microsoft Office PowerPoint</Application>
  <PresentationFormat>Widescreen</PresentationFormat>
  <Paragraphs>516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Cambria Math</vt:lpstr>
      <vt:lpstr>NikoshBAN</vt:lpstr>
      <vt:lpstr>NikoshLightBAN</vt:lpstr>
      <vt:lpstr>Tw Cen MT</vt:lpstr>
      <vt:lpstr>Tw Cen MT Condensed</vt:lpstr>
      <vt:lpstr>Vrinda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একগুচ্ছ ফুলের শুভেচ্ছা</dc:title>
  <dc:creator>DOEL</dc:creator>
  <cp:lastModifiedBy>User</cp:lastModifiedBy>
  <cp:revision>367</cp:revision>
  <dcterms:created xsi:type="dcterms:W3CDTF">2014-02-12T00:38:04Z</dcterms:created>
  <dcterms:modified xsi:type="dcterms:W3CDTF">2019-10-13T16:05:29Z</dcterms:modified>
</cp:coreProperties>
</file>