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274" r:id="rId3"/>
    <p:sldId id="275" r:id="rId4"/>
    <p:sldId id="288" r:id="rId5"/>
    <p:sldId id="302" r:id="rId6"/>
    <p:sldId id="336" r:id="rId7"/>
    <p:sldId id="290" r:id="rId8"/>
    <p:sldId id="340" r:id="rId9"/>
    <p:sldId id="392" r:id="rId10"/>
    <p:sldId id="393" r:id="rId11"/>
    <p:sldId id="394" r:id="rId12"/>
    <p:sldId id="395" r:id="rId13"/>
    <p:sldId id="396" r:id="rId14"/>
    <p:sldId id="320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321" r:id="rId23"/>
    <p:sldId id="364" r:id="rId24"/>
    <p:sldId id="404" r:id="rId25"/>
    <p:sldId id="293" r:id="rId26"/>
    <p:sldId id="294" r:id="rId2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312" autoAdjust="0"/>
  </p:normalViewPr>
  <p:slideViewPr>
    <p:cSldViewPr>
      <p:cViewPr varScale="1">
        <p:scale>
          <a:sx n="74" d="100"/>
          <a:sy n="74" d="100"/>
        </p:scale>
        <p:origin x="-618" y="-9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FC359-B6ED-47C4-9807-D07A62F8776C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A9331-C677-49B7-A29B-39DA6493F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3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213043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4" y="3886200"/>
            <a:ext cx="768096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4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10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4" y="1600206"/>
            <a:ext cx="48463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4" y="1600206"/>
            <a:ext cx="48463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2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5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5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2" y="273061"/>
            <a:ext cx="61341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47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4" y="274638"/>
            <a:ext cx="98755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600206"/>
            <a:ext cx="987552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6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11AC-59EB-424F-80FE-04376DAD7D43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1" y="635636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6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40.jp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gif"/><Relationship Id="rId5" Type="http://schemas.openxmlformats.org/officeDocument/2006/relationships/image" Target="../media/image65.jpeg"/><Relationship Id="rId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16.jpg"/><Relationship Id="rId4" Type="http://schemas.openxmlformats.org/officeDocument/2006/relationships/image" Target="../media/image6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17.jpg"/><Relationship Id="rId4" Type="http://schemas.openxmlformats.org/officeDocument/2006/relationships/image" Target="../media/image7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7" Type="http://schemas.openxmlformats.org/officeDocument/2006/relationships/image" Target="../media/image81.jpe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09728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আসিল মুরগির 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094" y="1295403"/>
            <a:ext cx="3657600" cy="990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লড়াই করতে পটু বলে জাতটির নাম আসিল । এদের বুক প্রশস্ত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দেহ সুঠাম, সরল এবং পা ও গলা ও লেজ লম্বা । শোভাবর্ধনকারী পাখি হিসেবে পালন করা হয়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আকারে ছোট এবং সংখ্যায় কম ডিম দেয়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লকের রঙ কালো , লাল ও মিশ্র রঙের এবং মাথার ঝুটি ছোট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মোরগ= ৩-৪কেজি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মুরগী= ২.৫-৩কেজি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88012" y="2171705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 ও ভারত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228600"/>
            <a:ext cx="39624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2" y="3048000"/>
            <a:ext cx="4031742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08218" y="3962400"/>
            <a:ext cx="3200400" cy="2667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65143" y="228605"/>
            <a:ext cx="3243475" cy="191631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845111" y="2171700"/>
            <a:ext cx="2706980" cy="3505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4" grpId="0" animBg="1"/>
      <p:bldP spid="24" grpId="1" animBg="1"/>
      <p:bldP spid="19" grpId="0" animBg="1"/>
      <p:bldP spid="19" grpId="1" animBg="1"/>
      <p:bldP spid="23" grpId="0" animBg="1"/>
      <p:bldP spid="23" grpId="1" animBg="1"/>
      <p:bldP spid="23" grpId="2" animBg="1"/>
      <p:bldP spid="28" grpId="0" animBg="1"/>
      <p:bldP spid="28" grpId="1" animBg="1"/>
      <p:bldP spid="29" grpId="0" animBg="1"/>
      <p:bldP spid="29" grpId="1" animBg="1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অস্ট্রালপ মুরগির 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094" y="1295403"/>
            <a:ext cx="3657600" cy="990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প্রচুর ডিম উৎপাদনের জন্য একটি প্রসিদ্ধ জাত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শরীর প্রশস্ত ও ভারী এবং মাংসও বেশ উৎপন্ন হয়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বছরে ১৫০-২০০টি ডিম দেয়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মাথায় একক মঝারী আকারের ঝুটি থাকে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মোরগ= ৩-৪কেজি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মুরগী= ২-৩কেজি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" y="228600"/>
            <a:ext cx="39624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3402" y="3048000"/>
            <a:ext cx="4031742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16068" y="4191000"/>
            <a:ext cx="3200400" cy="2514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65143" y="228605"/>
            <a:ext cx="3243475" cy="191631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845111" y="2171700"/>
            <a:ext cx="2706980" cy="3505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03919" y="2210390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অস্ট্রেলিয়া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30" grpId="0" animBg="1"/>
      <p:bldP spid="30" grpId="1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করনিস মুরগির 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54323"/>
            <a:ext cx="3798194" cy="990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দেহের তুলনায় ঘাড় লম্বা এবং মাংস উৎপাদনের জন্য পালন করা হয়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মাথায় মটর ঝুটি এবং গায়ের চামড়া হলুদ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ডিমের খোসার রঙ বাদামী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কানের লতি লাল , পালক ছোট দেহের সাথে লেগে থাকে এবং পা পালক বিহীন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মোরগ= ৪-৫কেজি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মুরগী= ৩-৪ কেজি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228600"/>
            <a:ext cx="39624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2" y="3048000"/>
            <a:ext cx="4031742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16068" y="4191000"/>
            <a:ext cx="3200400" cy="2514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65144" y="228605"/>
            <a:ext cx="3435858" cy="191631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845111" y="2171700"/>
            <a:ext cx="2706980" cy="3505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03919" y="2210390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অস্ট্রেলিয়া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সাসেক্স মুরগির 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54323"/>
            <a:ext cx="3798194" cy="990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দেহের পালক সাদা কিন্তু ঘাড় ও লেজের কিছু পালক কালো রঙের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কানের লতি লাল এবং গায়ের চামড়া সাদা । পা পালক বিহীন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ডিমের খোসার রঙ বাদামী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দেহ আয়তাকার । মাংস ও ডিম উভয়ের জন্যই পালন করা হয়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মোরগ= ৪-৫কেজি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মুরগী= ৩-৫ কেজি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228600"/>
            <a:ext cx="39624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2" y="3048000"/>
            <a:ext cx="4031742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16068" y="4191000"/>
            <a:ext cx="3200400" cy="2514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65144" y="228605"/>
            <a:ext cx="3435858" cy="191631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45111" y="2171700"/>
            <a:ext cx="2706980" cy="3505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03919" y="2210390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ইংল্যান্ড 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931920" y="609600"/>
            <a:ext cx="3566160" cy="2133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0" y="2743200"/>
            <a:ext cx="850392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জোড়ায় কাজ            সময়ঃ ৩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4439" y="3962400"/>
            <a:ext cx="8823961" cy="18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গ্রুপ-কঃ কোচিন জাতের মুরগির বৈশিষ্ট্য  লিখ ।  </a:t>
            </a:r>
          </a:p>
          <a:p>
            <a:pPr marL="514350" indent="-514350" algn="just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গ্রুপ-খঃ সাসেক্স জাতের মুরগির বৈশিষ্ট্য লিখ । 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20641" y="3429000"/>
            <a:ext cx="64008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80160" y="685800"/>
            <a:ext cx="2560320" cy="2057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লেগহর্ন মুরগির 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54323"/>
            <a:ext cx="3798194" cy="990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পালকের রঙ সাদা এবং শরীরের সাথে আঁটসাঁট হয়ে থাকে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কানের লতি লাল , মাথার ঝুটি দাত কাটা , হেলানো থাকে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আকারে বড় এবং সাদা রঙের ডিম দেয় 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পা ছোট , ঠোট ও পায়ের বর্ণ হলদে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মোরগ= ২-৩ 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মুরগী=১.৫-২কেজি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228600"/>
            <a:ext cx="39624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2" y="3048000"/>
            <a:ext cx="4031742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16068" y="4191000"/>
            <a:ext cx="3200400" cy="2514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65144" y="228605"/>
            <a:ext cx="3251324" cy="191631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845111" y="2171700"/>
            <a:ext cx="2706980" cy="3505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3000" y="2171705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ইতালি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1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মিনর্কা মুরগির 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66805"/>
            <a:ext cx="3798194" cy="10781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এরা সম্পূর্ন কালো রঙের অখন্ড ঝুটি বিশিষ্ট মুরগী । সৌখিন জাত হিসেবে পালন করা হয়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কানের লতি সাদা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বছরে ১৮০-২০০টি ডিম দেয় ।ডিমের খোসা সাদা রঙের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পায়ের নালা ও আঙ্গুল কালো রঙের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মোরগ= ৩-৪ 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মুরগী=২-৩ কেজি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228600"/>
            <a:ext cx="39624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2" y="3048000"/>
            <a:ext cx="4031742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16068" y="4191000"/>
            <a:ext cx="3200400" cy="2514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65144" y="228605"/>
            <a:ext cx="3251324" cy="191631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45111" y="2171700"/>
            <a:ext cx="2706980" cy="36957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03919" y="2210390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স্পেনের মিনর্কা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অ্যানকোনা মুরগির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66805"/>
            <a:ext cx="3798194" cy="10781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কালো রঙের পালকের উপর সাদা ফোঁটা থাকে এবং চামড়া হলুদ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কানের লতি সাদা এবং পায়ের নালায় পালক নাই । এরা শোভাবর্ধনকারী জাত হিসেবে পালিত হয়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বছরে ১৫০-২০০ টি ডিম দেয় ।ডিমের খোসা সাদা রঙের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একক গোলাপী ঝুটি থাকে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মোরগ= ২.৫-৩কেজি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মুরগী=১.৫-২  কেজি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76200"/>
            <a:ext cx="4191000" cy="2819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2" y="3048000"/>
            <a:ext cx="4031742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16068" y="4191000"/>
            <a:ext cx="3200400" cy="2514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65144" y="76201"/>
            <a:ext cx="3251324" cy="206872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45110" y="2171700"/>
            <a:ext cx="2899089" cy="36957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03919" y="2210390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ইতালির অ্যানাকোনা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3" grpId="0" animBg="1"/>
      <p:bldP spid="13" grpId="1" animBg="1"/>
      <p:bldP spid="16" grpId="0" animBg="1"/>
      <p:bldP spid="16" grpId="1" animBg="1"/>
      <p:bldP spid="16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ফাউমি মুরগির বৈশিষ্ট্য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66805"/>
            <a:ext cx="3798194" cy="10781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পালকের রঙ ছাই রঙের ও সাদা ফোঁটাবিশিষ্ট এবং ঘাড়ের পালক সাদা । ডিম পাড়া জাত হিসেবে পালিত হয়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কানের লতি সাদা এবং পায়ের নালায় পালক নাই । দেশী মুরগীর মত ছেড়ে পালন করা যায় 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বছরে ১৬০-১৮০ টি ডিম দেয় ।ডিমের আকার ছোট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একক ঝুটি বিশিষ্ট এবং পায়ের নালায় পালক নেই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মোরগ= ২-২.৫ 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মুরগী=১.৫-২  কেজি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36330"/>
            <a:ext cx="4191000" cy="2819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1146" y="2971800"/>
            <a:ext cx="4234654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65142" y="4191000"/>
            <a:ext cx="3251326" cy="2514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65144" y="76201"/>
            <a:ext cx="3359656" cy="206872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45110" y="2171700"/>
            <a:ext cx="2899089" cy="36957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3919" y="2210390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মিশর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রোড আইল্যান্ড  মুরগির 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66805"/>
            <a:ext cx="3798194" cy="10781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বুক চওরা, গভীর ও সামনের দিকে উচু । ডিম ও মাংস উভয়ের জন্য পালন করা হয়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কানের লতি লাল এবং পায়ের নালায় পালক নাই । বেশিরভাগ ক্ষেত্রে পালক গাঢ়  লাল রঙের  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বছরে ১৬০-১৮০ টি ডিম দেয় ।ডিমের খোসার রঙ বাদামী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পৃষ্ঠদেশ চওরা , লম্বা ও সমতল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মোরগ= ৩-৪ 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মুরগী=২.৫-৩  কেজি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136330"/>
            <a:ext cx="4102994" cy="26830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4546" y="2971800"/>
            <a:ext cx="4410596" cy="3657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65142" y="4191000"/>
            <a:ext cx="3251326" cy="2514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65144" y="76201"/>
            <a:ext cx="3359656" cy="206872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845110" y="2171700"/>
            <a:ext cx="2899089" cy="36957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3919" y="2210390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আমেরিকা 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2" grpId="0" animBg="1"/>
      <p:bldP spid="22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849584" y="3572147"/>
            <a:ext cx="5468203" cy="19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 Same Side Corner Rectangle 7"/>
          <p:cNvSpPr/>
          <p:nvPr/>
        </p:nvSpPr>
        <p:spPr>
          <a:xfrm>
            <a:off x="6858000" y="685800"/>
            <a:ext cx="2651758" cy="609600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2103120" y="609600"/>
            <a:ext cx="3566160" cy="762000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5" y="3886200"/>
            <a:ext cx="237743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5840" y="1447800"/>
            <a:ext cx="539496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কৃষিবিদ বিধান চন্দ্র সাহা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প্রভাষক(ইনডেক্সঃ৩০৯১৩০৪),কৃষিশিক্ষা বিভাগ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মুক্তিযোদ্ধা মেমোরিয়াল ডিগ্রি কলেজ, থানা সদর মহিপুর,পটুয়াখালী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দূরালাপনীঃ ০১৭২৫৩৭৭৭৮৭ </a:t>
            </a:r>
          </a:p>
          <a:p>
            <a:pPr algn="just"/>
            <a:r>
              <a:rPr lang="bn-BD" sz="1600" dirty="0" smtClean="0"/>
              <a:t>ইমেইল ঃ </a:t>
            </a:r>
            <a:r>
              <a:rPr lang="en-US" sz="1600" dirty="0" smtClean="0"/>
              <a:t>bidhansahapstu07@gmail.com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6675121" y="1447800"/>
            <a:ext cx="3200400" cy="449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একাদশ   </a:t>
            </a:r>
          </a:p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</a:p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কৃষিশিক্ষা ২য় পত্র </a:t>
            </a:r>
          </a:p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পোল্ট্রি </a:t>
            </a:r>
          </a:p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২য়  </a:t>
            </a:r>
          </a:p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পরিচ্ছেদঃ ১ম </a:t>
            </a:r>
          </a:p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4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 হ্যাম্পশায়ার মুরগির 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66805"/>
            <a:ext cx="3798194" cy="10781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পালকের রঙ তামাটে লাল এবং লেজের পালক কালো বর্ণের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 দুটি হলুদ রঙের , কানের লতি লাল এবং চামড়া হলুদ রঙের 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বছরে ১৮০-২০০ টি ডিম দেয় । ডিমের খোসার রঙ বাদামী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রোড আইল্যান্ড জাত থেকে এই জাতের উতপত্তি । মাংস ও ডিম উৎপাদনের জন্য পালন করা হয়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মোরগ= ৩-৪ 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মুরগী=২.৫-৩  কেজি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36330"/>
            <a:ext cx="4102994" cy="268307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546" y="2971800"/>
            <a:ext cx="4410596" cy="3657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65142" y="4191000"/>
            <a:ext cx="3251326" cy="2514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04694" y="76201"/>
            <a:ext cx="3620106" cy="206872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45110" y="2171700"/>
            <a:ext cx="2899089" cy="33909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3919" y="2210390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আমেরিকা 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প্লাইমাউথ মুরগির 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66805"/>
            <a:ext cx="3798194" cy="10781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এদের পালক কালো সাদা ফোট মিশ্রিত এবং পালক তুলনামূলক ছোট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একক ঝুটি ,কানের লতি লাল এবং পায়ের নালায় পালক থাকে না 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বছরে ১৮০-২০০ টি ডিম দেয় । ডিমের খোসার রঙ বাদামী ।ডিমে তা দেয় না ।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মাংস উৎপাদী জাত হিসেবে জনপ্রিয় 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তবে ডিম ও মাংস উভয় উদ্দেশ্যে পালন করা হয়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মোরগ= ৩-৪ 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মুরগী=২.৫-৩  কেজি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5872" y="136330"/>
            <a:ext cx="3998822" cy="283547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5872" y="3048000"/>
            <a:ext cx="4259269" cy="3581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65142" y="4191000"/>
            <a:ext cx="3251326" cy="2514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65142" y="136330"/>
            <a:ext cx="3588258" cy="1965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45110" y="2171700"/>
            <a:ext cx="2899089" cy="33909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46328" y="2209800"/>
            <a:ext cx="2739881" cy="1828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pPr algn="just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আমেরিকার প্লাইমাউথ শহর  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2" grpId="0" animBg="1"/>
      <p:bldP spid="2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97281" y="4114800"/>
            <a:ext cx="905256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গ্রুপ-কঃ মাংস উৎপাদী ২টি মুরগির জাতের নাম ও বৈশিষ্ট্য লিখ ।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গ্রুপ-খঃ ডিম উৎপাদী ২টি মুরগির জাতের নাম ও বৈশিষ্ট্য লিখ । 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14800" y="685800"/>
            <a:ext cx="3840480" cy="1981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 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845" y="2743200"/>
            <a:ext cx="8961119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             সময়ঃ ১০  মিনিট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303520" y="3352800"/>
            <a:ext cx="82296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71601" y="533400"/>
            <a:ext cx="2743200" cy="2133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allAtOnce" animBg="1"/>
      <p:bldP spid="8" grpId="0" build="p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24000" y="134040"/>
            <a:ext cx="786384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মুরগির জাত সনাক্তকরণের গুরুত্ব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685800" y="1057370"/>
            <a:ext cx="9692640" cy="5495830"/>
            <a:chOff x="533400" y="1219200"/>
            <a:chExt cx="8153400" cy="4876800"/>
          </a:xfrm>
        </p:grpSpPr>
        <p:sp>
          <p:nvSpPr>
            <p:cNvPr id="7" name="Rectangle 6"/>
            <p:cNvSpPr/>
            <p:nvPr/>
          </p:nvSpPr>
          <p:spPr>
            <a:xfrm>
              <a:off x="1828800" y="1219200"/>
              <a:ext cx="5781136" cy="3505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4876800"/>
              <a:ext cx="8153400" cy="1219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খামারের ধরণ অনুযায়ী মুরগি পালন করতে হলে জাত সনাক্তকরন জরুরী ।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12"/>
          <p:cNvGrpSpPr/>
          <p:nvPr/>
        </p:nvGrpSpPr>
        <p:grpSpPr>
          <a:xfrm>
            <a:off x="701040" y="1143000"/>
            <a:ext cx="9784080" cy="5105400"/>
            <a:chOff x="533400" y="1219200"/>
            <a:chExt cx="8153400" cy="4876800"/>
          </a:xfrm>
        </p:grpSpPr>
        <p:sp>
          <p:nvSpPr>
            <p:cNvPr id="41" name="Rectangle 40"/>
            <p:cNvSpPr/>
            <p:nvPr/>
          </p:nvSpPr>
          <p:spPr>
            <a:xfrm>
              <a:off x="1828800" y="1219200"/>
              <a:ext cx="5867400" cy="392853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3400" y="5147733"/>
              <a:ext cx="8153400" cy="94826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ভাল জাতের মুরগি নির্ধারণ করে খামার করলে খামারের উৎপাদন বৃদ্ধি পায় ।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12"/>
          <p:cNvGrpSpPr/>
          <p:nvPr/>
        </p:nvGrpSpPr>
        <p:grpSpPr>
          <a:xfrm>
            <a:off x="533400" y="1212056"/>
            <a:ext cx="9784080" cy="5264944"/>
            <a:chOff x="533400" y="1219200"/>
            <a:chExt cx="8153400" cy="4876800"/>
          </a:xfrm>
        </p:grpSpPr>
        <p:sp>
          <p:nvSpPr>
            <p:cNvPr id="44" name="Rectangle 43"/>
            <p:cNvSpPr/>
            <p:nvPr/>
          </p:nvSpPr>
          <p:spPr>
            <a:xfrm>
              <a:off x="1828800" y="1219200"/>
              <a:ext cx="5867400" cy="35052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3400" y="4876800"/>
              <a:ext cx="8153400" cy="1219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মাংস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উৎপাদন করার জন্য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মাংস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উৎপাদী মুরগির জাত নির্ধারণ করতে হলে জাত সনাক্তকরণ জরুরী । 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15"/>
          <p:cNvGrpSpPr/>
          <p:nvPr/>
        </p:nvGrpSpPr>
        <p:grpSpPr>
          <a:xfrm>
            <a:off x="609600" y="1212056"/>
            <a:ext cx="9784080" cy="4960144"/>
            <a:chOff x="533400" y="1219200"/>
            <a:chExt cx="8153400" cy="4876800"/>
          </a:xfrm>
        </p:grpSpPr>
        <p:sp>
          <p:nvSpPr>
            <p:cNvPr id="53" name="Rectangle 52"/>
            <p:cNvSpPr/>
            <p:nvPr/>
          </p:nvSpPr>
          <p:spPr>
            <a:xfrm>
              <a:off x="1828800" y="1219200"/>
              <a:ext cx="6019800" cy="35052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3400" y="4876800"/>
              <a:ext cx="8153400" cy="1219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ডিম উৎপাদন করার জন্য ডিম উৎপাদী মুরগির জাত নির্ধারণ করতে হলে জাত সনাক্তকরণ জরুরী ।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5" name="Group 12"/>
          <p:cNvGrpSpPr/>
          <p:nvPr/>
        </p:nvGrpSpPr>
        <p:grpSpPr>
          <a:xfrm>
            <a:off x="548640" y="1057370"/>
            <a:ext cx="9784080" cy="5248984"/>
            <a:chOff x="533400" y="990600"/>
            <a:chExt cx="8153400" cy="5105400"/>
          </a:xfrm>
        </p:grpSpPr>
        <p:sp>
          <p:nvSpPr>
            <p:cNvPr id="56" name="Rectangle 55"/>
            <p:cNvSpPr/>
            <p:nvPr/>
          </p:nvSpPr>
          <p:spPr>
            <a:xfrm>
              <a:off x="2171700" y="990600"/>
              <a:ext cx="5207000" cy="373380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3400" y="4876800"/>
              <a:ext cx="8153400" cy="1219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উন্নত জাতের মুরগী নির্ধারন করলে রোগাবালাই কম হয় ।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8" name="Group 18"/>
          <p:cNvGrpSpPr/>
          <p:nvPr/>
        </p:nvGrpSpPr>
        <p:grpSpPr>
          <a:xfrm>
            <a:off x="533400" y="1143000"/>
            <a:ext cx="9784080" cy="5105400"/>
            <a:chOff x="533400" y="1219200"/>
            <a:chExt cx="8153400" cy="4876800"/>
          </a:xfrm>
        </p:grpSpPr>
        <p:sp>
          <p:nvSpPr>
            <p:cNvPr id="59" name="Rectangle 58"/>
            <p:cNvSpPr/>
            <p:nvPr/>
          </p:nvSpPr>
          <p:spPr>
            <a:xfrm>
              <a:off x="1828800" y="1219200"/>
              <a:ext cx="6019800" cy="3505200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3400" y="4876800"/>
              <a:ext cx="8153400" cy="1219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খামারের অধিক লাভের জন্য জাত নির্ধারণ করে খামার করতে হয় 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140" y="1676400"/>
            <a:ext cx="8663939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সত্য মিথ্যা নির্ধারণ কর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66360" y="1089554"/>
            <a:ext cx="64008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0140" y="2438400"/>
            <a:ext cx="86868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ব্রাহমা ডিম উৎপাদনকারী জাত 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 আসিল মিশরীয় জাতের মুরগি 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গ) কোচিন মাংস উৎপাদনকারী মুরগির জাত 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ঘ) ফাউমি মুরগির পায়ের নালায় পালক থাকে 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 ) অ্যানাকোনা শোভাবর্ধনকারী জাত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63440" y="5690315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মিথ্যা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63440" y="5696218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মিথ্যা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63440" y="5696218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সত্য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6221" y="306361"/>
            <a:ext cx="27432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63440" y="5679046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63440" y="5690315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3440" y="5696218"/>
            <a:ext cx="1645920" cy="363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84551E-7 L 0.08333 -0.457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2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4607E-6 L 0.08333 -0.390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19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84551E-7 L 0.19444 -0.32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-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6 L 0.20833 -0.2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2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4607E-6 L 0.125 -0.179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8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023360" y="609600"/>
            <a:ext cx="3383280" cy="17526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5" y="2438400"/>
            <a:ext cx="896111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733800"/>
            <a:ext cx="10210800" cy="1676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খামারকরণে মুরগির জাত সনাক্তকরণের গুরুত্ব বর্ণনা কর 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37760" y="3200400"/>
            <a:ext cx="64008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05840" y="609600"/>
            <a:ext cx="2560320" cy="18288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09728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457200"/>
            <a:ext cx="7132320" cy="5943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8077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মনযোগ সহকারে দেখি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1066803"/>
            <a:ext cx="8991600" cy="477847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09247" y="5845282"/>
            <a:ext cx="9325708" cy="7079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বিভিন্ন রকমের মুরগী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1784" y="5989095"/>
            <a:ext cx="9325708" cy="7079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ছবিটিতে কী দেখা যাচ্ছে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1" y="228600"/>
            <a:ext cx="8153400" cy="8675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এখন আজকের পাঠের বিষয়বস্তু কি হতে পারে অনুমান কর !!!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3" y="1295400"/>
            <a:ext cx="8229599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2590800"/>
            <a:ext cx="8503920" cy="3581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জাতের মুরগী সনাক্তকরণ </a:t>
            </a:r>
            <a:endParaRPr lang="en-US" sz="1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8" grpId="0" build="allAtOnce" animBg="1"/>
      <p:bldP spid="9" grpId="0" build="allAtOnce" animBg="1"/>
      <p:bldP spid="1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52400"/>
            <a:ext cx="8046720" cy="99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371600" y="1295400"/>
            <a:ext cx="8077200" cy="51054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উৎপত্তি অনুসারে মুরগীর শ্রেণিবিভাগ লিখতে পারবে । 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বিভিন্ন জাতের মুরগীর সনাক্তকারী বৈশিষ্ট্য বর্ণনা করতে পারবে । 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উপযোগিতা অনুযায়ী মুরগীর জাত নির্ধারণ করতে পারবে  । 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৪) মুরগির জাত নির্বাচনের গুরুত্ব ব্যাখ্যা করতে পারবে  ।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07046"/>
            <a:ext cx="2895600" cy="47603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উৎপত্তি অনুসারে মুরগির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শ্রেণিবিভাগ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3886200"/>
            <a:ext cx="4876800" cy="1066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ভূমধ্যসাগরীয় শ্রেণি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2133600"/>
            <a:ext cx="4876800" cy="1066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ইংলিশ শ্রেণি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228600"/>
            <a:ext cx="4876800" cy="1066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এশীয় শ্রেণি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0544" y="5562600"/>
            <a:ext cx="4766256" cy="1066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আমেরিকান শ্রেণি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52800" y="1107046"/>
            <a:ext cx="457200" cy="18835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52800" y="2467108"/>
            <a:ext cx="457200" cy="18835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52800" y="4231246"/>
            <a:ext cx="457200" cy="18835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352800" y="5679046"/>
            <a:ext cx="567744" cy="18835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228604"/>
            <a:ext cx="7772400" cy="6858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এশীয় শ্রেণি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2" y="1447800"/>
            <a:ext cx="3620818" cy="4724400"/>
            <a:chOff x="609332" y="1503608"/>
            <a:chExt cx="3805170" cy="4148122"/>
          </a:xfrm>
        </p:grpSpPr>
        <p:sp>
          <p:nvSpPr>
            <p:cNvPr id="4" name="Rectangle 3"/>
            <p:cNvSpPr/>
            <p:nvPr/>
          </p:nvSpPr>
          <p:spPr>
            <a:xfrm>
              <a:off x="1172514" y="1503608"/>
              <a:ext cx="289560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ব্রাহমা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332" y="2315055"/>
              <a:ext cx="3805170" cy="3336675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ight Arrow 9"/>
          <p:cNvSpPr/>
          <p:nvPr/>
        </p:nvSpPr>
        <p:spPr>
          <a:xfrm rot="5400000">
            <a:off x="1979029" y="917995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235749" y="1524002"/>
            <a:ext cx="3074093" cy="4648198"/>
            <a:chOff x="4545908" y="2794715"/>
            <a:chExt cx="3074092" cy="4648198"/>
          </a:xfrm>
        </p:grpSpPr>
        <p:sp>
          <p:nvSpPr>
            <p:cNvPr id="12" name="Rectangle 11"/>
            <p:cNvSpPr/>
            <p:nvPr/>
          </p:nvSpPr>
          <p:spPr>
            <a:xfrm>
              <a:off x="4545908" y="2794715"/>
              <a:ext cx="3074091" cy="7077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কোচিন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45909" y="3642690"/>
              <a:ext cx="3074091" cy="380022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95506" y="1447800"/>
            <a:ext cx="2947489" cy="4648200"/>
            <a:chOff x="7644312" y="1905000"/>
            <a:chExt cx="2947489" cy="4648200"/>
          </a:xfrm>
        </p:grpSpPr>
        <p:sp>
          <p:nvSpPr>
            <p:cNvPr id="18" name="Rectangle 17"/>
            <p:cNvSpPr/>
            <p:nvPr/>
          </p:nvSpPr>
          <p:spPr>
            <a:xfrm>
              <a:off x="8382000" y="1905000"/>
              <a:ext cx="1828801" cy="609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আসিল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44312" y="2688966"/>
              <a:ext cx="2947489" cy="386423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ight Arrow 22"/>
          <p:cNvSpPr/>
          <p:nvPr/>
        </p:nvSpPr>
        <p:spPr>
          <a:xfrm rot="5400000">
            <a:off x="5261394" y="1070396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8902355" y="917996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81200" y="381004"/>
            <a:ext cx="7772400" cy="6858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ইংলিশ শ্রেণি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09602" y="1600200"/>
            <a:ext cx="3620818" cy="4724400"/>
            <a:chOff x="609332" y="1503608"/>
            <a:chExt cx="3805170" cy="4148122"/>
          </a:xfrm>
        </p:grpSpPr>
        <p:sp>
          <p:nvSpPr>
            <p:cNvPr id="35" name="Rectangle 34"/>
            <p:cNvSpPr/>
            <p:nvPr/>
          </p:nvSpPr>
          <p:spPr>
            <a:xfrm>
              <a:off x="1172514" y="1503608"/>
              <a:ext cx="289560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অস্ট্রালপ 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9332" y="2315055"/>
              <a:ext cx="3805170" cy="3336675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ight Arrow 36"/>
          <p:cNvSpPr/>
          <p:nvPr/>
        </p:nvSpPr>
        <p:spPr>
          <a:xfrm rot="5400000">
            <a:off x="2131429" y="1070395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388149" y="1676402"/>
            <a:ext cx="3074093" cy="4648198"/>
            <a:chOff x="4545908" y="2794715"/>
            <a:chExt cx="3074092" cy="4648198"/>
          </a:xfrm>
        </p:grpSpPr>
        <p:sp>
          <p:nvSpPr>
            <p:cNvPr id="39" name="Rectangle 38"/>
            <p:cNvSpPr/>
            <p:nvPr/>
          </p:nvSpPr>
          <p:spPr>
            <a:xfrm>
              <a:off x="4545908" y="2794715"/>
              <a:ext cx="3074091" cy="7077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করনিশ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45909" y="3642690"/>
              <a:ext cx="3074091" cy="3800223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47906" y="1600200"/>
            <a:ext cx="2947489" cy="4648200"/>
            <a:chOff x="7644312" y="1905000"/>
            <a:chExt cx="2947489" cy="4648200"/>
          </a:xfrm>
        </p:grpSpPr>
        <p:sp>
          <p:nvSpPr>
            <p:cNvPr id="42" name="Rectangle 41"/>
            <p:cNvSpPr/>
            <p:nvPr/>
          </p:nvSpPr>
          <p:spPr>
            <a:xfrm>
              <a:off x="7768808" y="1905000"/>
              <a:ext cx="2822993" cy="609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সাসেক্স 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44312" y="2688966"/>
              <a:ext cx="2947489" cy="3864234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ight Arrow 43"/>
          <p:cNvSpPr/>
          <p:nvPr/>
        </p:nvSpPr>
        <p:spPr>
          <a:xfrm rot="5400000">
            <a:off x="5413794" y="1222796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5400000">
            <a:off x="9054755" y="1070396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28800" y="228604"/>
            <a:ext cx="7772400" cy="6858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ভূমধ্যসাগরীয় শ্রেণি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7202" y="1447800"/>
            <a:ext cx="2354958" cy="4572000"/>
            <a:chOff x="609332" y="1503608"/>
            <a:chExt cx="3805170" cy="4148122"/>
          </a:xfrm>
        </p:grpSpPr>
        <p:sp>
          <p:nvSpPr>
            <p:cNvPr id="30" name="Rectangle 29"/>
            <p:cNvSpPr/>
            <p:nvPr/>
          </p:nvSpPr>
          <p:spPr>
            <a:xfrm>
              <a:off x="1172514" y="1503608"/>
              <a:ext cx="289560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লেগহর্ন 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332" y="2315055"/>
              <a:ext cx="3805170" cy="3336675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ight Arrow 31"/>
          <p:cNvSpPr/>
          <p:nvPr/>
        </p:nvSpPr>
        <p:spPr>
          <a:xfrm rot="5400000">
            <a:off x="1979029" y="917995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889967" y="1546540"/>
            <a:ext cx="2520234" cy="4473260"/>
            <a:chOff x="4545908" y="2794715"/>
            <a:chExt cx="3074092" cy="4648198"/>
          </a:xfrm>
        </p:grpSpPr>
        <p:sp>
          <p:nvSpPr>
            <p:cNvPr id="47" name="Rectangle 46"/>
            <p:cNvSpPr/>
            <p:nvPr/>
          </p:nvSpPr>
          <p:spPr>
            <a:xfrm>
              <a:off x="4545908" y="2794715"/>
              <a:ext cx="3074091" cy="7077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মিনর্কা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45909" y="3642690"/>
              <a:ext cx="3074091" cy="3800223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62602" y="1507908"/>
            <a:ext cx="2436440" cy="4511897"/>
            <a:chOff x="7644312" y="1905000"/>
            <a:chExt cx="2947489" cy="4648200"/>
          </a:xfrm>
        </p:grpSpPr>
        <p:sp>
          <p:nvSpPr>
            <p:cNvPr id="50" name="Rectangle 49"/>
            <p:cNvSpPr/>
            <p:nvPr/>
          </p:nvSpPr>
          <p:spPr>
            <a:xfrm>
              <a:off x="7644312" y="1905000"/>
              <a:ext cx="2947489" cy="609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অ্যানকোনা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644312" y="2688966"/>
              <a:ext cx="2947489" cy="3864234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ight Arrow 51"/>
          <p:cNvSpPr/>
          <p:nvPr/>
        </p:nvSpPr>
        <p:spPr>
          <a:xfrm rot="5400000">
            <a:off x="3654006" y="1054297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5400000">
            <a:off x="6476020" y="1070395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5400000">
            <a:off x="8759407" y="917995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8157975" y="1402373"/>
            <a:ext cx="2460053" cy="4557324"/>
            <a:chOff x="7644312" y="1858201"/>
            <a:chExt cx="2976052" cy="4694999"/>
          </a:xfrm>
        </p:grpSpPr>
        <p:sp>
          <p:nvSpPr>
            <p:cNvPr id="56" name="Rectangle 55"/>
            <p:cNvSpPr/>
            <p:nvPr/>
          </p:nvSpPr>
          <p:spPr>
            <a:xfrm>
              <a:off x="7672875" y="1858201"/>
              <a:ext cx="2947489" cy="609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ফাউমি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644312" y="2688966"/>
              <a:ext cx="2947489" cy="3864234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val 57"/>
          <p:cNvSpPr/>
          <p:nvPr/>
        </p:nvSpPr>
        <p:spPr>
          <a:xfrm>
            <a:off x="2133600" y="533404"/>
            <a:ext cx="7772400" cy="6858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আমেরিকান শ্রেণি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762002" y="1755495"/>
            <a:ext cx="3620818" cy="4721509"/>
            <a:chOff x="609332" y="1506146"/>
            <a:chExt cx="3805170" cy="4145584"/>
          </a:xfrm>
        </p:grpSpPr>
        <p:sp>
          <p:nvSpPr>
            <p:cNvPr id="60" name="Rectangle 59"/>
            <p:cNvSpPr/>
            <p:nvPr/>
          </p:nvSpPr>
          <p:spPr>
            <a:xfrm>
              <a:off x="609332" y="1506146"/>
              <a:ext cx="3603585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রোড আইল্যান্ড রেড 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9332" y="2315055"/>
              <a:ext cx="3805170" cy="3336675"/>
            </a:xfrm>
            <a:prstGeom prst="rect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ight Arrow 61"/>
          <p:cNvSpPr/>
          <p:nvPr/>
        </p:nvSpPr>
        <p:spPr>
          <a:xfrm rot="5400000">
            <a:off x="2283829" y="1222795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4540549" y="1828802"/>
            <a:ext cx="3074093" cy="4648198"/>
            <a:chOff x="4545908" y="2794715"/>
            <a:chExt cx="3074092" cy="4648198"/>
          </a:xfrm>
        </p:grpSpPr>
        <p:sp>
          <p:nvSpPr>
            <p:cNvPr id="64" name="Rectangle 63"/>
            <p:cNvSpPr/>
            <p:nvPr/>
          </p:nvSpPr>
          <p:spPr>
            <a:xfrm>
              <a:off x="4545908" y="2794715"/>
              <a:ext cx="3074091" cy="7077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নিউ হ্যাম্পশায়ার 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45909" y="3642690"/>
              <a:ext cx="3074091" cy="3800223"/>
            </a:xfrm>
            <a:prstGeom prst="rect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800306" y="1752600"/>
            <a:ext cx="2947489" cy="4648200"/>
            <a:chOff x="7644312" y="1905000"/>
            <a:chExt cx="2947489" cy="4648200"/>
          </a:xfrm>
        </p:grpSpPr>
        <p:sp>
          <p:nvSpPr>
            <p:cNvPr id="67" name="Rectangle 66"/>
            <p:cNvSpPr/>
            <p:nvPr/>
          </p:nvSpPr>
          <p:spPr>
            <a:xfrm>
              <a:off x="7845008" y="1905000"/>
              <a:ext cx="2746793" cy="609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প্লাইমাউথ রক 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644312" y="2688966"/>
              <a:ext cx="2947489" cy="3864234"/>
            </a:xfrm>
            <a:prstGeom prst="rect">
              <a:avLst/>
            </a:prstGeom>
            <a:blipFill dpi="0"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ight Arrow 68"/>
          <p:cNvSpPr/>
          <p:nvPr/>
        </p:nvSpPr>
        <p:spPr>
          <a:xfrm rot="5400000">
            <a:off x="5566194" y="1375196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5400000">
            <a:off x="9207155" y="1222796"/>
            <a:ext cx="609600" cy="29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1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3" grpId="1" build="allAtOnce" animBg="1"/>
      <p:bldP spid="10" grpId="0" animBg="1"/>
      <p:bldP spid="10" grpId="1" animBg="1"/>
      <p:bldP spid="23" grpId="0" animBg="1"/>
      <p:bldP spid="23" grpId="1" animBg="1"/>
      <p:bldP spid="24" grpId="0" animBg="1"/>
      <p:bldP spid="24" grpId="1" animBg="1"/>
      <p:bldP spid="33" grpId="0" build="allAtOnce" animBg="1"/>
      <p:bldP spid="33" grpId="1" build="allAtOnce" animBg="1"/>
      <p:bldP spid="37" grpId="0" animBg="1"/>
      <p:bldP spid="37" grpId="1" animBg="1"/>
      <p:bldP spid="44" grpId="0" animBg="1"/>
      <p:bldP spid="44" grpId="1" animBg="1"/>
      <p:bldP spid="45" grpId="0" animBg="1"/>
      <p:bldP spid="45" grpId="1" animBg="1"/>
      <p:bldP spid="28" grpId="0" build="allAtOnce" animBg="1"/>
      <p:bldP spid="28" grpId="1" build="allAtOnce" animBg="1"/>
      <p:bldP spid="32" grpId="0" animBg="1"/>
      <p:bldP spid="32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8" grpId="0" build="allAtOnce" animBg="1"/>
      <p:bldP spid="58" grpId="1" build="allAtOnce" animBg="1"/>
      <p:bldP spid="62" grpId="0" animBg="1"/>
      <p:bldP spid="62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840481" y="762000"/>
            <a:ext cx="3749040" cy="2057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4" y="3352800"/>
            <a:ext cx="859536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       সময়ঃ ৩ মিনিট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029200"/>
            <a:ext cx="96012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একটি করে উদাহরণসহ উৎপত্তি অনুসারে মুরগির শ্রেণিবিভাগ লিখ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120644" y="4267200"/>
            <a:ext cx="731520" cy="609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88720" y="838200"/>
            <a:ext cx="2560320" cy="2514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build="p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ব্রাহমা মুরগির বৈশিষ্ট্য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838200"/>
            <a:ext cx="3657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এরা দেখতে অনেক বড় আকারের ও ঘন পালক যুক্ত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3314109">
            <a:off x="4152698" y="2291124"/>
            <a:ext cx="1000153" cy="18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4038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এরা মাংস উৎপাদী জাত এবং মাথায় মটর ঝুটি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ডিমের খোসার রঙ বাদামী  এবং বছরে ১৩০-১৪০টি ডিম উৎপন্ন করে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037921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কানের লতি লাল রঙের , পালকের রঙ সাদা এবং লেজের অগ্রভাগ কালো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মোরগ= ৪-৫কেজি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মুরগী= ৩-৪কেজি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4371" y="2302731"/>
            <a:ext cx="2023795" cy="137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ভারতের ব্রক্ষ্মপুত্র অঞ্চল 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228600"/>
            <a:ext cx="39624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" y="3048000"/>
            <a:ext cx="3962400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08218" y="3962400"/>
            <a:ext cx="3200400" cy="2667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65143" y="152400"/>
            <a:ext cx="3264408" cy="18288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45111" y="2136510"/>
            <a:ext cx="2706980" cy="3505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2286000"/>
            <a:ext cx="2468880" cy="1371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কোচিন মুরগির বৈশিষ্ট্য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094" y="914400"/>
            <a:ext cx="3657600" cy="15440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সুসজ্জিত পালক থাকে এবং পায়েও সুন্দর পালক থাকে । মাংস ও পালকের জন্য এ জাতের মুরগী পালন করা হয়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68399">
            <a:off x="4324097" y="2436558"/>
            <a:ext cx="744026" cy="26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1" y="2971800"/>
            <a:ext cx="3955542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একক ঝুটিবিশিষ্ট হয় এবং  গায়ের রঙ কালো থেকে পিত বর্ণের হয়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9334527">
            <a:off x="4604084" y="3202573"/>
            <a:ext cx="495245" cy="29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054472" y="3657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438" y="4191000"/>
            <a:ext cx="3127963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ডিমের খোসার রঙ বাদামী বর্ণের হয়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6057699" y="2031997"/>
            <a:ext cx="317141" cy="22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5143" y="838200"/>
            <a:ext cx="3207258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কানের লতি লাল এবং পালকের রঙ কমলা হলুদও হয়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391401" y="2819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464366"/>
            <a:ext cx="2743200" cy="13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ওজনঃ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মোরগ= ৪.৫-৫কেজি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মুরগী= ৩.৫-৪কেজি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3000" y="2144922"/>
            <a:ext cx="2598858" cy="1561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 স্থানঃ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চীনের সাংহাই অঞ্চলে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" y="228600"/>
            <a:ext cx="3962400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3400" y="3048000"/>
            <a:ext cx="3962400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08218" y="3962400"/>
            <a:ext cx="3200400" cy="2667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65143" y="228600"/>
            <a:ext cx="3359658" cy="17526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845111" y="2136510"/>
            <a:ext cx="2706980" cy="3505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4" grpId="0" animBg="1"/>
      <p:bldP spid="24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7215</TotalTime>
  <Words>1131</Words>
  <Application>Microsoft Office PowerPoint</Application>
  <PresentationFormat>Custom</PresentationFormat>
  <Paragraphs>216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bidhan</dc:creator>
  <cp:lastModifiedBy>AMCS_KP</cp:lastModifiedBy>
  <cp:revision>484</cp:revision>
  <dcterms:created xsi:type="dcterms:W3CDTF">2015-09-13T01:14:48Z</dcterms:created>
  <dcterms:modified xsi:type="dcterms:W3CDTF">2019-09-20T02:32:29Z</dcterms:modified>
</cp:coreProperties>
</file>