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81" r:id="rId10"/>
    <p:sldId id="269" r:id="rId11"/>
    <p:sldId id="291" r:id="rId12"/>
    <p:sldId id="290" r:id="rId13"/>
    <p:sldId id="292" r:id="rId14"/>
    <p:sldId id="283" r:id="rId15"/>
    <p:sldId id="284" r:id="rId16"/>
    <p:sldId id="285" r:id="rId17"/>
    <p:sldId id="293" r:id="rId18"/>
  </p:sldIdLst>
  <p:sldSz cx="10402888" cy="7315200"/>
  <p:notesSz cx="6858000" cy="9144000"/>
  <p:defaultTextStyle>
    <a:defPPr>
      <a:defRPr lang="en-US"/>
    </a:defPPr>
    <a:lvl1pPr marL="0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6212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2424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8636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24847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1059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37271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43483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49695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32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50" autoAdjust="0"/>
  </p:normalViewPr>
  <p:slideViewPr>
    <p:cSldViewPr>
      <p:cViewPr varScale="1">
        <p:scale>
          <a:sx n="64" d="100"/>
          <a:sy n="64" d="100"/>
        </p:scale>
        <p:origin x="-1302" y="-96"/>
      </p:cViewPr>
      <p:guideLst>
        <p:guide orient="horz" pos="2304"/>
        <p:guide pos="3277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96812-CD94-4106-B4E0-671F365EE8A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685800"/>
            <a:ext cx="48736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4C471-0B94-4699-8542-91D2AC649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978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>
                <a:latin typeface="Vrinda" pitchFamily="34" charset="0"/>
                <a:cs typeface="Vrinda" pitchFamily="34" charset="0"/>
              </a:rPr>
              <a:t>পাঠ</a:t>
            </a:r>
            <a:r>
              <a:rPr lang="bn-BD" baseline="0" dirty="0">
                <a:latin typeface="Vrinda" pitchFamily="34" charset="0"/>
                <a:cs typeface="Vrinda" pitchFamily="34" charset="0"/>
              </a:rPr>
              <a:t> সংশ্লিষ্ট ছবি দ্বারা শিক্ষার্থীদের স্বাগতম জানানো যেতে পারে। পাঠ যেহেতু রিসালাত; রাসূলদের জন্য আসমানি কিতাব হল রিসালাত, তাই এ ছবিটি দেওয়া হয়েছে।</a:t>
            </a:r>
            <a:endParaRPr lang="en-US" dirty="0">
              <a:latin typeface="Vrinda" pitchFamily="34" charset="0"/>
              <a:cs typeface="Vrinda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6297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0" dirty="0">
                <a:cs typeface="+mn-cs"/>
              </a:rPr>
              <a:t>প্রশ্ন</a:t>
            </a:r>
            <a:r>
              <a:rPr lang="bn-BD" b="0" baseline="0" dirty="0">
                <a:cs typeface="+mn-cs"/>
              </a:rPr>
              <a:t> করা যেতে পারে- </a:t>
            </a:r>
            <a:r>
              <a:rPr lang="bn-BD" sz="1200" b="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+mn-cs"/>
              </a:rPr>
              <a:t>এ মহাবিশ্বের একজন স্রষ্টা আছেন।তিনি কে?</a:t>
            </a:r>
            <a:endParaRPr lang="en-US" sz="1200" b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+mn-cs"/>
            </a:endParaRPr>
          </a:p>
          <a:p>
            <a:endParaRPr lang="en-US" b="0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4290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bn-BD" dirty="0"/>
              <a:t>উত্তর হতে পারে- </a:t>
            </a:r>
            <a:r>
              <a:rPr lang="bn-BD" sz="1200" b="0" dirty="0">
                <a:solidFill>
                  <a:srgbClr val="0070C0"/>
                </a:solidFill>
                <a:latin typeface="NikoshBAN" pitchFamily="2" charset="0"/>
                <a:cs typeface="+mn-cs"/>
              </a:rPr>
              <a:t>মহাবিশ্বের স্রষ্টা- </a:t>
            </a:r>
            <a:r>
              <a:rPr lang="bn-BD" sz="1200" b="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+mn-cs"/>
              </a:rPr>
              <a:t>তিনি কেমন?</a:t>
            </a:r>
            <a:r>
              <a:rPr lang="bn-BD" sz="800" b="0" baseline="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+mn-cs"/>
              </a:rPr>
              <a:t> </a:t>
            </a:r>
            <a:r>
              <a:rPr lang="bn-BD" sz="1200" b="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+mn-cs"/>
              </a:rPr>
              <a:t>তাঁর গুণাবলী কীরূপ?</a:t>
            </a:r>
            <a:r>
              <a:rPr lang="bn-BD" sz="800" b="0" baseline="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+mn-cs"/>
              </a:rPr>
              <a:t> </a:t>
            </a:r>
            <a:r>
              <a:rPr lang="bn-BD" sz="1200" b="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+mn-cs"/>
              </a:rPr>
              <a:t>তাঁর ক্ষমতা কত? ইত্যাদি প্রশ্নের</a:t>
            </a:r>
            <a:r>
              <a:rPr lang="bn-BD" sz="1200" b="0" baseline="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+mn-cs"/>
              </a:rPr>
              <a:t> সমাধান দেওয়ার জন্য, মানবজাতিকে হেদায়াত করার জন্য ইত্যাদি।</a:t>
            </a:r>
            <a:endParaRPr lang="bn-BD" sz="1200" b="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0060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রিসালাতে বিশ্বাসের গুরুত্ব ও তাৎপর্য শিক্ষার্থীদের</a:t>
            </a:r>
            <a:r>
              <a:rPr lang="bn-BD" sz="1200" b="1" baseline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বুঝিয়ে দিতে পারেন।</a:t>
            </a:r>
            <a:endParaRPr lang="en-US" sz="1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5888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b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রিসালাতে বিশ্বাসের গুরুত্ব ও তাৎপর্য শিক্ষার্থীদের</a:t>
            </a:r>
            <a:r>
              <a:rPr lang="bn-BD" sz="1200" b="0" baseline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বুঝিয়ে দিতে পারেন।</a:t>
            </a:r>
            <a:endParaRPr lang="en-US" sz="1200" b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8857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উত্তর</a:t>
            </a:r>
            <a:r>
              <a:rPr lang="bn-BD" baseline="0" dirty="0"/>
              <a:t> হতে পারে- নবি-রাসুলদের অবিশ্বাস করলে ইমানদার হওয়া যায় না। এর প্রতি বিশ্বাসের মাধ্যমে আমরা জীবনের সকল দিকনির্দেশনা পাই। আমরা সকল নবি-রাসুলের প্রতি বিশ্বাস স্থাপন করব এবং মহানবি (সাঃ) এর শিক্ষা ও আদর্শ অনুসরণ করে চলব।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77160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bn-BD" dirty="0"/>
              <a:t>১. চিঠি,</a:t>
            </a:r>
            <a:r>
              <a:rPr lang="bn-BD" baseline="0" dirty="0"/>
              <a:t> বার্তা, খবর, সংবাদ বহন। ২. </a:t>
            </a:r>
            <a:r>
              <a:rPr lang="bn-BD" sz="1200" b="0" dirty="0">
                <a:latin typeface="NikoshBAN" pitchFamily="2" charset="0"/>
                <a:cs typeface="+mn-cs"/>
              </a:rPr>
              <a:t>আল্লাহ তায়ালার বাণী ও পরিচয় মানুষের নিকট পৌঁছানোর দায়িত্ব</a:t>
            </a:r>
            <a:r>
              <a:rPr lang="bn-BD" sz="1200" b="0" baseline="0" dirty="0">
                <a:latin typeface="NikoshBAN" pitchFamily="2" charset="0"/>
                <a:cs typeface="+mn-cs"/>
              </a:rPr>
              <a:t> আল্লাহপাক যাদের উপর ন্যস্ত করে এ দুনিয়ায় মনোনীত বান্দা হিসেবে পাঠিয়েছেন তারাই নবি-রাসূল। ৩. আল্লাহর পরিচয় মানুষের নিকট তুলে ধরা, তাওহিদ ও আখিরাত সম্পর্কে মানুষকে ধারণা দেওয়া। ৪. রিসালাতে বিশ্বাস করা ফরয, রিসালাত অবিশ্বাস করলে ইমানদার হওয়া যায় না। ৫. </a:t>
            </a:r>
            <a:r>
              <a:rPr lang="bn-BD" sz="1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আল্লাহ তায়ালার মনোনীত বান্দা।</a:t>
            </a:r>
            <a:r>
              <a:rPr lang="bn-BD" sz="100" baseline="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সকল মানুষের মধ্যে শ্রেষ্ঠ।</a:t>
            </a:r>
            <a:r>
              <a:rPr lang="bn-BD" sz="100" baseline="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তাঁরা ছিলেন নিষ্পাপ।</a:t>
            </a:r>
            <a:r>
              <a:rPr lang="bn-BD" sz="100" baseline="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দুনিয়া ও আখিরাতে সর্বাধিক সম্মান ও মর্যাদার অধিকারী।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58877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উত্তর</a:t>
            </a:r>
            <a:r>
              <a:rPr lang="bn-BD" baseline="0" dirty="0"/>
              <a:t> হতে পারে- নবি-রাসুলদের অবিশ্বাস করলে ইমানদার হওয়া যায় না। এর প্রতি বিশ্বাসের মাধ্যমে আমরা জীবনের সকল দিকনির্দেশনা পাই। আমরা সকল নবি-রাসুলের প্রতি বিশ্বাস স্থাপন করব এবং মহানবি (সাঃ) এর শিক্ষা ও আদর্শ অনুসরণ করে চলব।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4490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>
                <a:latin typeface="NikoshBAN" pitchFamily="2" charset="0"/>
                <a:cs typeface="NikoshBAN" pitchFamily="2" charset="0"/>
              </a:rPr>
              <a:t> মহোদয় </a:t>
            </a:r>
            <a:r>
              <a:rPr lang="bn-BD" baseline="0">
                <a:latin typeface="NikoshBAN" pitchFamily="2" charset="0"/>
                <a:cs typeface="NikoshBAN" pitchFamily="2" charset="0"/>
              </a:rPr>
              <a:t>নিজ বিদ্যালয়ের </a:t>
            </a:r>
            <a:r>
              <a:rPr lang="bn-BD" baseline="0" dirty="0">
                <a:latin typeface="NikoshBAN" pitchFamily="2" charset="0"/>
                <a:cs typeface="NikoshBAN" pitchFamily="2" charset="0"/>
              </a:rPr>
              <a:t>ক্ষেত্রে চাইলে এই 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Slide </a:t>
            </a:r>
            <a:r>
              <a:rPr lang="bn-BD" baseline="0" dirty="0">
                <a:latin typeface="NikoshBAN" pitchFamily="2" charset="0"/>
                <a:cs typeface="NikoshBAN" pitchFamily="2" charset="0"/>
              </a:rPr>
              <a:t>টি দেখাতেও পারেন আবার 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Hide </a:t>
            </a:r>
            <a:r>
              <a:rPr lang="bn-BD" baseline="0" dirty="0">
                <a:latin typeface="NikoshBAN" pitchFamily="2" charset="0"/>
                <a:cs typeface="NikoshBAN" pitchFamily="2" charset="0"/>
              </a:rPr>
              <a:t>করেও রাখতে পারেন।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9792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/>
              <a:t>পাঠ</a:t>
            </a:r>
            <a:r>
              <a:rPr lang="bn-BD" baseline="0" dirty="0"/>
              <a:t> ঘোষণার জন্য এই </a:t>
            </a:r>
            <a:r>
              <a:rPr lang="en-US" baseline="0" dirty="0"/>
              <a:t>Slide </a:t>
            </a:r>
            <a:r>
              <a:rPr lang="bn-BD" baseline="0" dirty="0"/>
              <a:t>টি। এখানে কীসের ছবি দেখা যাচ্ছে? চিঠি, বার্তা এগুলো কে বহন করে? ইত্যাদি প্রশ্ন করা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409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/>
              <a:t>এই ছবিটি</a:t>
            </a:r>
            <a:r>
              <a:rPr lang="bn-BD" baseline="0" dirty="0"/>
              <a:t> দেখিয়েও পাঠ ঘোষণা করতে পারেন।</a:t>
            </a:r>
            <a:r>
              <a:rPr lang="bn-BD" dirty="0"/>
              <a:t>এটি কুরআন, কুরআন হচ্ছে</a:t>
            </a:r>
            <a:r>
              <a:rPr lang="bn-BD" baseline="0" dirty="0"/>
              <a:t> রাসুলগণের রিসালাত।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5514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/>
              <a:t>এই ছবিটি</a:t>
            </a:r>
            <a:r>
              <a:rPr lang="bn-BD" baseline="0" dirty="0"/>
              <a:t> দেখিয়েও পাঠ ঘোষণা করতে পারেন। এক্ষেত্রে শিক্ষক মহোদয় পাঠ ঘোষণা করে তা বোর্ডে লিখে দিবেন।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6405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/>
              <a:t>শিখনফল</a:t>
            </a:r>
            <a:r>
              <a:rPr lang="bn-BD" baseline="0" dirty="0"/>
              <a:t> চাইলে শিক্ষার্থীদের দেখাতেও পারেন আবার নাও দেখাতে পারেন। তবে শিখনফল নিয়ে আলোচনার তেমন প্রয়োজন নেই।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9035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রিসালত শব্দের</a:t>
            </a:r>
            <a:r>
              <a:rPr lang="bn-BD" baseline="0" dirty="0"/>
              <a:t> অর্থ কী? তা বলে দিতে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2379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রিসালাতের</a:t>
            </a:r>
            <a:r>
              <a:rPr lang="bn-BD" baseline="0" dirty="0"/>
              <a:t> পারিভাষিক সংজ্ঞা শিক্ষার্থীদের বলে দিতে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4251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>
                <a:cs typeface="+mn-cs"/>
              </a:rPr>
              <a:t>উত্তর হতে পারে- রিসালাত অর্থ</a:t>
            </a:r>
            <a:r>
              <a:rPr lang="bn-BD" baseline="0" dirty="0">
                <a:cs typeface="+mn-cs"/>
              </a:rPr>
              <a:t> চিঠি, বার্তা, খবর, সংবাদ বহন ইত্যাদি। পরিভাষায় </a:t>
            </a:r>
            <a:r>
              <a:rPr lang="bn-BD" sz="1200" dirty="0">
                <a:latin typeface="NikoshBAN" pitchFamily="2" charset="0"/>
                <a:cs typeface="+mn-cs"/>
              </a:rPr>
              <a:t>আল্লাহ তায়ালার বাণী ও পরিচয় মানুষের নিকট পৌঁছানোর দায়িত্বকে রিসালাত বলে।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C471-0B94-4699-8542-91D2AC649C7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8785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217" y="2272454"/>
            <a:ext cx="8842455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0433" y="4145280"/>
            <a:ext cx="7282022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6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2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8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24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37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43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49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A4E12-1B1F-4231-B1E6-35BCA1178089}" type="datetime1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143B-D4C1-4C5C-ABBE-F03C85D56526}" type="datetime1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2094" y="292948"/>
            <a:ext cx="2340650" cy="62416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4" y="292948"/>
            <a:ext cx="6848568" cy="6241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ECBE-A70F-44DA-8150-758313511525}" type="datetime1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A95A-0551-42FD-A330-B8E9D4A2BEAA}" type="datetime1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756" y="4700694"/>
            <a:ext cx="8842455" cy="145288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756" y="3100495"/>
            <a:ext cx="8842455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6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24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86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24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1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372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434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496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BE6A-6B38-408C-B323-C4ADC4EDD406}" type="datetime1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144" y="1706880"/>
            <a:ext cx="4594609" cy="482769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8135" y="1706880"/>
            <a:ext cx="4594609" cy="482769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3088-D19F-45E4-89F6-A7E302AA57EC}" type="datetime1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145" y="1637454"/>
            <a:ext cx="4596415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212" indent="0">
              <a:buNone/>
              <a:defRPr sz="2200" b="1"/>
            </a:lvl2pPr>
            <a:lvl3pPr marL="1012424" indent="0">
              <a:buNone/>
              <a:defRPr sz="2000" b="1"/>
            </a:lvl3pPr>
            <a:lvl4pPr marL="1518636" indent="0">
              <a:buNone/>
              <a:defRPr sz="1800" b="1"/>
            </a:lvl4pPr>
            <a:lvl5pPr marL="2024847" indent="0">
              <a:buNone/>
              <a:defRPr sz="1800" b="1"/>
            </a:lvl5pPr>
            <a:lvl6pPr marL="2531059" indent="0">
              <a:buNone/>
              <a:defRPr sz="1800" b="1"/>
            </a:lvl6pPr>
            <a:lvl7pPr marL="3037271" indent="0">
              <a:buNone/>
              <a:defRPr sz="1800" b="1"/>
            </a:lvl7pPr>
            <a:lvl8pPr marL="3543483" indent="0">
              <a:buNone/>
              <a:defRPr sz="1800" b="1"/>
            </a:lvl8pPr>
            <a:lvl9pPr marL="4049695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145" y="2319867"/>
            <a:ext cx="4596415" cy="4214707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523" y="1637454"/>
            <a:ext cx="4598221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212" indent="0">
              <a:buNone/>
              <a:defRPr sz="2200" b="1"/>
            </a:lvl2pPr>
            <a:lvl3pPr marL="1012424" indent="0">
              <a:buNone/>
              <a:defRPr sz="2000" b="1"/>
            </a:lvl3pPr>
            <a:lvl4pPr marL="1518636" indent="0">
              <a:buNone/>
              <a:defRPr sz="1800" b="1"/>
            </a:lvl4pPr>
            <a:lvl5pPr marL="2024847" indent="0">
              <a:buNone/>
              <a:defRPr sz="1800" b="1"/>
            </a:lvl5pPr>
            <a:lvl6pPr marL="2531059" indent="0">
              <a:buNone/>
              <a:defRPr sz="1800" b="1"/>
            </a:lvl6pPr>
            <a:lvl7pPr marL="3037271" indent="0">
              <a:buNone/>
              <a:defRPr sz="1800" b="1"/>
            </a:lvl7pPr>
            <a:lvl8pPr marL="3543483" indent="0">
              <a:buNone/>
              <a:defRPr sz="1800" b="1"/>
            </a:lvl8pPr>
            <a:lvl9pPr marL="4049695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523" y="2319867"/>
            <a:ext cx="4598221" cy="4214707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B7B2-AEE4-4A18-B45E-B43902892DBA}" type="datetime1">
              <a:rPr lang="en-US" smtClean="0"/>
              <a:pPr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EF5-F5AF-4BF2-9733-43704974519E}" type="datetime1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02888" cy="73152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Date Placeholder 1"/>
          <p:cNvSpPr>
            <a:spLocks noGrp="1"/>
          </p:cNvSpPr>
          <p:nvPr userDrawn="1"/>
        </p:nvSpPr>
        <p:spPr>
          <a:xfrm>
            <a:off x="19844" y="6849533"/>
            <a:ext cx="975149" cy="389467"/>
          </a:xfrm>
          <a:prstGeom prst="rect">
            <a:avLst/>
          </a:prstGeom>
        </p:spPr>
        <p:txBody>
          <a:bodyPr vert="horz" lIns="101242" tIns="50621" rIns="101242" bIns="50621" rtlCol="0" anchor="ctr"/>
          <a:lstStyle>
            <a:defPPr>
              <a:defRPr lang="en-US"/>
            </a:defPPr>
            <a:lvl1pPr marL="0" algn="ctr" defTabSz="1012424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506212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424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8636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4847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1059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7271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3483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9695" algn="l" defTabSz="10124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61C99DD-FD43-4D36-8BCF-0C8ACF754FD6}" type="datetime12">
              <a:rPr lang="en-US" smtClean="0"/>
              <a:pPr/>
              <a:t>12:59 PM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45" y="291253"/>
            <a:ext cx="3422478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240" y="291254"/>
            <a:ext cx="5815503" cy="624332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145" y="1530774"/>
            <a:ext cx="3422478" cy="5003801"/>
          </a:xfrm>
        </p:spPr>
        <p:txBody>
          <a:bodyPr/>
          <a:lstStyle>
            <a:lvl1pPr marL="0" indent="0">
              <a:buNone/>
              <a:defRPr sz="1600"/>
            </a:lvl1pPr>
            <a:lvl2pPr marL="506212" indent="0">
              <a:buNone/>
              <a:defRPr sz="1300"/>
            </a:lvl2pPr>
            <a:lvl3pPr marL="1012424" indent="0">
              <a:buNone/>
              <a:defRPr sz="1100"/>
            </a:lvl3pPr>
            <a:lvl4pPr marL="1518636" indent="0">
              <a:buNone/>
              <a:defRPr sz="1000"/>
            </a:lvl4pPr>
            <a:lvl5pPr marL="2024847" indent="0">
              <a:buNone/>
              <a:defRPr sz="1000"/>
            </a:lvl5pPr>
            <a:lvl6pPr marL="2531059" indent="0">
              <a:buNone/>
              <a:defRPr sz="1000"/>
            </a:lvl6pPr>
            <a:lvl7pPr marL="3037271" indent="0">
              <a:buNone/>
              <a:defRPr sz="1000"/>
            </a:lvl7pPr>
            <a:lvl8pPr marL="3543483" indent="0">
              <a:buNone/>
              <a:defRPr sz="1000"/>
            </a:lvl8pPr>
            <a:lvl9pPr marL="404969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DA4C-7D56-4443-8BAB-C94D03FCE81A}" type="datetime1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039" y="5120640"/>
            <a:ext cx="6241733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9039" y="653627"/>
            <a:ext cx="6241733" cy="4389120"/>
          </a:xfrm>
        </p:spPr>
        <p:txBody>
          <a:bodyPr/>
          <a:lstStyle>
            <a:lvl1pPr marL="0" indent="0">
              <a:buNone/>
              <a:defRPr sz="3500"/>
            </a:lvl1pPr>
            <a:lvl2pPr marL="506212" indent="0">
              <a:buNone/>
              <a:defRPr sz="3100"/>
            </a:lvl2pPr>
            <a:lvl3pPr marL="1012424" indent="0">
              <a:buNone/>
              <a:defRPr sz="2700"/>
            </a:lvl3pPr>
            <a:lvl4pPr marL="1518636" indent="0">
              <a:buNone/>
              <a:defRPr sz="2200"/>
            </a:lvl4pPr>
            <a:lvl5pPr marL="2024847" indent="0">
              <a:buNone/>
              <a:defRPr sz="2200"/>
            </a:lvl5pPr>
            <a:lvl6pPr marL="2531059" indent="0">
              <a:buNone/>
              <a:defRPr sz="2200"/>
            </a:lvl6pPr>
            <a:lvl7pPr marL="3037271" indent="0">
              <a:buNone/>
              <a:defRPr sz="2200"/>
            </a:lvl7pPr>
            <a:lvl8pPr marL="3543483" indent="0">
              <a:buNone/>
              <a:defRPr sz="2200"/>
            </a:lvl8pPr>
            <a:lvl9pPr marL="4049695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039" y="5725161"/>
            <a:ext cx="6241733" cy="858519"/>
          </a:xfrm>
        </p:spPr>
        <p:txBody>
          <a:bodyPr/>
          <a:lstStyle>
            <a:lvl1pPr marL="0" indent="0">
              <a:buNone/>
              <a:defRPr sz="1600"/>
            </a:lvl1pPr>
            <a:lvl2pPr marL="506212" indent="0">
              <a:buNone/>
              <a:defRPr sz="1300"/>
            </a:lvl2pPr>
            <a:lvl3pPr marL="1012424" indent="0">
              <a:buNone/>
              <a:defRPr sz="1100"/>
            </a:lvl3pPr>
            <a:lvl4pPr marL="1518636" indent="0">
              <a:buNone/>
              <a:defRPr sz="1000"/>
            </a:lvl4pPr>
            <a:lvl5pPr marL="2024847" indent="0">
              <a:buNone/>
              <a:defRPr sz="1000"/>
            </a:lvl5pPr>
            <a:lvl6pPr marL="2531059" indent="0">
              <a:buNone/>
              <a:defRPr sz="1000"/>
            </a:lvl6pPr>
            <a:lvl7pPr marL="3037271" indent="0">
              <a:buNone/>
              <a:defRPr sz="1000"/>
            </a:lvl7pPr>
            <a:lvl8pPr marL="3543483" indent="0">
              <a:buNone/>
              <a:defRPr sz="1000"/>
            </a:lvl8pPr>
            <a:lvl9pPr marL="404969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D547-26B8-4FB6-A738-F3D59BD03D77}" type="datetime1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0145" y="292947"/>
            <a:ext cx="9362599" cy="1219200"/>
          </a:xfrm>
          <a:prstGeom prst="rect">
            <a:avLst/>
          </a:prstGeom>
        </p:spPr>
        <p:txBody>
          <a:bodyPr vert="horz" lIns="101242" tIns="50621" rIns="101242" bIns="5062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145" y="1706880"/>
            <a:ext cx="9362599" cy="4827694"/>
          </a:xfrm>
          <a:prstGeom prst="rect">
            <a:avLst/>
          </a:prstGeom>
        </p:spPr>
        <p:txBody>
          <a:bodyPr vert="horz" lIns="101242" tIns="50621" rIns="101242" bIns="5062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0144" y="6780107"/>
            <a:ext cx="2427341" cy="389467"/>
          </a:xfrm>
          <a:prstGeom prst="rect">
            <a:avLst/>
          </a:prstGeom>
        </p:spPr>
        <p:txBody>
          <a:bodyPr vert="horz" lIns="101242" tIns="50621" rIns="101242" bIns="5062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E9E45-94B5-4CC2-8B60-F26F5408C4BA}" type="datetime1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4320" y="6780107"/>
            <a:ext cx="3294248" cy="389467"/>
          </a:xfrm>
          <a:prstGeom prst="rect">
            <a:avLst/>
          </a:prstGeom>
        </p:spPr>
        <p:txBody>
          <a:bodyPr vert="horz" lIns="101242" tIns="50621" rIns="101242" bIns="5062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5403" y="6780107"/>
            <a:ext cx="2427341" cy="389467"/>
          </a:xfrm>
          <a:prstGeom prst="rect">
            <a:avLst/>
          </a:prstGeom>
        </p:spPr>
        <p:txBody>
          <a:bodyPr vert="horz" lIns="101242" tIns="50621" rIns="101242" bIns="5062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10124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9659" indent="-379659" algn="l" defTabSz="1012424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22594" indent="-316382" algn="l" defTabSz="10124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5530" indent="-253106" algn="l" defTabSz="10124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1741" indent="-253106" algn="l" defTabSz="10124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77953" indent="-253106" algn="l" defTabSz="10124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4165" indent="-253106" algn="l" defTabSz="10124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0377" indent="-253106" algn="l" defTabSz="10124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96589" indent="-253106" algn="l" defTabSz="10124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02801" indent="-253106" algn="l" defTabSz="10124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6212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424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8636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4847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1059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7271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3483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49695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OEL\Desktop\Picture\Capturet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53"/>
          <a:stretch/>
        </p:blipFill>
        <p:spPr bwMode="auto">
          <a:xfrm>
            <a:off x="172244" y="152400"/>
            <a:ext cx="10025532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44" y="1950721"/>
            <a:ext cx="10212728" cy="4995878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101242" tIns="50621" rIns="101242" bIns="50621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1800" b="1" spc="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xmlns="" val="725958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744" y="1250180"/>
            <a:ext cx="9677400" cy="4953000"/>
          </a:xfrm>
          <a:prstGeom prst="roundRect">
            <a:avLst>
              <a:gd name="adj" fmla="val 16667"/>
            </a:avLst>
          </a:prstGeom>
          <a:ln w="381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Round Same Side Corner Rectangle 2"/>
          <p:cNvSpPr/>
          <p:nvPr/>
        </p:nvSpPr>
        <p:spPr>
          <a:xfrm>
            <a:off x="858044" y="6355080"/>
            <a:ext cx="8153400" cy="731520"/>
          </a:xfrm>
          <a:prstGeom prst="round2Same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মহাবিশ্বের একজন স্রষ্টা আছেন।</a:t>
            </a:r>
            <a:endParaRPr lang="en-US" sz="5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1"/>
            <a:ext cx="10402888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467644" y="76200"/>
            <a:ext cx="7391400" cy="10235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9261" tIns="49630" rIns="99261" bIns="49630" rtlCol="0">
            <a:spAutoFit/>
          </a:bodyPr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নবি-রাসূল প্রেরণের উদ্দেশ্য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28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2524071" y="76200"/>
            <a:ext cx="5354746" cy="1066800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6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858045" y="2519680"/>
            <a:ext cx="8763000" cy="2194560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 পাক নবি-রাসূল কেন পাঠিয়েছেন? ব্যাখ্যা কর।</a:t>
            </a:r>
            <a:endParaRPr lang="en-US" sz="6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95400"/>
            <a:ext cx="10402888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3579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2001044" y="1143000"/>
            <a:ext cx="7086600" cy="838200"/>
          </a:xfrm>
          <a:prstGeom prst="round2Same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8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 তায়ালা বলেন-</a:t>
            </a:r>
            <a:endParaRPr lang="en-US" sz="48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73" y="1905000"/>
            <a:ext cx="8410071" cy="2057400"/>
          </a:xfrm>
          <a:prstGeom prst="rect">
            <a:avLst/>
          </a:prstGeom>
        </p:spPr>
      </p:pic>
      <p:sp>
        <p:nvSpPr>
          <p:cNvPr id="4" name="Round Same Side Corner Rectangle 3"/>
          <p:cNvSpPr/>
          <p:nvPr/>
        </p:nvSpPr>
        <p:spPr>
          <a:xfrm>
            <a:off x="781843" y="3429000"/>
            <a:ext cx="9067801" cy="1295400"/>
          </a:xfrm>
          <a:prstGeom prst="round2Same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অর্থ- আর আমি প্রত্যেক জাতির মধেই রাসুল পাঠিয়েছি। </a:t>
            </a:r>
          </a:p>
          <a:p>
            <a:pPr algn="ctr"/>
            <a:r>
              <a:rPr lang="bn-BD" sz="28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(সুরা আন-নাহল, আয়াত- ৩৬)</a:t>
            </a:r>
            <a:endParaRPr lang="en-US" sz="28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737"/>
          <a:stretch/>
        </p:blipFill>
        <p:spPr>
          <a:xfrm>
            <a:off x="1696244" y="4648200"/>
            <a:ext cx="7032496" cy="1600200"/>
          </a:xfrm>
          <a:prstGeom prst="rect">
            <a:avLst/>
          </a:prstGeom>
        </p:spPr>
      </p:pic>
      <p:sp>
        <p:nvSpPr>
          <p:cNvPr id="6" name="Round Same Side Corner Rectangle 5"/>
          <p:cNvSpPr/>
          <p:nvPr/>
        </p:nvSpPr>
        <p:spPr>
          <a:xfrm>
            <a:off x="138530" y="6096000"/>
            <a:ext cx="10037970" cy="914400"/>
          </a:xfrm>
          <a:prstGeom prst="round2Same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2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অর্থ- আমরা তাঁর রাসুলগণের মধ্যে কোন তারতম্য করি না।</a:t>
            </a:r>
            <a:r>
              <a:rPr lang="bn-BD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28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(সুরা আল-বাকারা, আয়াত- ২৮৫)</a:t>
            </a:r>
            <a:endParaRPr lang="en-US" sz="28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7644" y="76200"/>
            <a:ext cx="7391400" cy="83889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9261" tIns="49630" rIns="99261" bIns="49630" rtlCol="0">
            <a:spAutoFit/>
          </a:bodyPr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রিসালাতে বিশ্বাসের গুরুত্ব ও তাৎপর্য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66801"/>
            <a:ext cx="10402888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8438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1066801"/>
            <a:ext cx="10402888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67644" y="76200"/>
            <a:ext cx="7391400" cy="83889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9261" tIns="49630" rIns="99261" bIns="49630" rtlCol="0">
            <a:spAutoFit/>
          </a:bodyPr>
          <a:lstStyle/>
          <a:p>
            <a:pPr algn="ctr"/>
            <a:r>
              <a:rPr lang="bn-BD" sz="4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রিসালাতে বিশ্বাসের গুরুত্ব ও তাৎপর্য</a:t>
            </a:r>
            <a:endParaRPr lang="en-US" sz="48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0736" y="3962400"/>
            <a:ext cx="5605216" cy="2585323"/>
          </a:xfrm>
          <a:prstGeom prst="wedgeRectCallout">
            <a:avLst>
              <a:gd name="adj1" fmla="val -57140"/>
              <a:gd name="adj2" fmla="val -16155"/>
            </a:avLst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নবি-রাসুলকে অস্বীকার করলে ইমানের সকল বিষয়ই অস্বীকার করা হয়।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7190" y="1490276"/>
            <a:ext cx="8902454" cy="1508105"/>
          </a:xfrm>
          <a:prstGeom prst="wedgeRectCallout">
            <a:avLst>
              <a:gd name="adj1" fmla="val -57140"/>
              <a:gd name="adj2" fmla="val -16155"/>
            </a:avLst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নবি-রাসুলের প্রতি বিশ্বাস করা ফরয। </a:t>
            </a:r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 অবিশ্বাস করলে ইমানদার হওয়া যায় না।</a:t>
            </a:r>
          </a:p>
        </p:txBody>
      </p:sp>
    </p:spTree>
    <p:extLst>
      <p:ext uri="{BB962C8B-B14F-4D97-AF65-F5344CB8AC3E}">
        <p14:creationId xmlns:p14="http://schemas.microsoft.com/office/powerpoint/2010/main" xmlns="" val="210586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2691698" y="152400"/>
            <a:ext cx="4719338" cy="1038901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6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934244" y="2590800"/>
            <a:ext cx="8534400" cy="2590800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রিসালাতে বিশ্বাসের গুরুত্ব ও তাৎপর্য বর্ণনা কর।</a:t>
            </a:r>
            <a:endParaRPr lang="en-US" sz="6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95400"/>
            <a:ext cx="10402888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02704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696052" y="228600"/>
            <a:ext cx="3294248" cy="1056640"/>
          </a:xfrm>
          <a:prstGeom prst="round2Diag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6835" y="2113280"/>
            <a:ext cx="9102527" cy="3487773"/>
          </a:xfrm>
          <a:prstGeom prst="rect">
            <a:avLst/>
          </a:prstGeom>
          <a:noFill/>
          <a:ln w="28575" cmpd="tri">
            <a:solidFill>
              <a:schemeClr val="tx1"/>
            </a:solidFill>
          </a:ln>
        </p:spPr>
        <p:txBody>
          <a:bodyPr wrap="square" lIns="101242" tIns="50621" rIns="101242" bIns="50621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69488" indent="-569488">
              <a:buClr>
                <a:srgbClr val="0070C0"/>
              </a:buClr>
              <a:buFont typeface="+mj-lt"/>
              <a:buAutoNum type="arabicPeriod"/>
            </a:pP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রিসালাত শব্দের অর্থ কী?</a:t>
            </a:r>
          </a:p>
          <a:p>
            <a:pPr marL="569488" indent="-569488">
              <a:buClr>
                <a:srgbClr val="0070C0"/>
              </a:buClr>
              <a:buFont typeface="+mj-lt"/>
              <a:buAutoNum type="arabicPeriod"/>
            </a:pP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নবি-রাসূল কারা?</a:t>
            </a:r>
          </a:p>
          <a:p>
            <a:pPr marL="569488" indent="-569488">
              <a:buClr>
                <a:srgbClr val="0070C0"/>
              </a:buClr>
              <a:buFont typeface="+mj-lt"/>
              <a:buAutoNum type="arabicPeriod"/>
            </a:pP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নবি-রাসূল প্রেরণের ২টি উদ্দেশ্য বল।</a:t>
            </a:r>
          </a:p>
          <a:p>
            <a:pPr marL="569488" indent="-569488">
              <a:buClr>
                <a:srgbClr val="0070C0"/>
              </a:buClr>
              <a:buFont typeface="+mj-lt"/>
              <a:buAutoNum type="arabicPeriod"/>
            </a:pP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রিসালাতে বিশ্বাস জরুরি কেন?</a:t>
            </a:r>
          </a:p>
          <a:p>
            <a:pPr marL="569488" indent="-569488">
              <a:buClr>
                <a:srgbClr val="0070C0"/>
              </a:buClr>
              <a:buFont typeface="+mj-lt"/>
              <a:buAutoNum type="arabicPeriod"/>
            </a:pP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নবি-রাসূলগণ কেমন ছিলেন?</a:t>
            </a:r>
            <a:endParaRPr lang="bn-BD" sz="4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447800"/>
            <a:ext cx="10402888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6264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60794" y="144206"/>
            <a:ext cx="4681300" cy="13035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1242" tIns="50621" rIns="101242" bIns="50621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9600" b="1" spc="55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9600" b="1" spc="55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81844" y="5723204"/>
            <a:ext cx="8839200" cy="144779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 cap="flat" cmpd="tri">
            <a:solidFill>
              <a:srgbClr val="002060"/>
            </a:solidFill>
            <a:prstDash val="solid"/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1242" tIns="50621" rIns="101242" bIns="50621" rtlCol="0" anchor="ctr"/>
          <a:lstStyle/>
          <a:p>
            <a:pPr algn="ctr"/>
            <a:r>
              <a:rPr lang="bn-BD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“নবি-রাসুলের প্রতি বিশ্বাস করা ফরয”- উক্তিটি বিশ্লেষণ কর।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447800"/>
            <a:ext cx="10402888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86AFE18-53B6-4953-8573-29623FE318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344" y="1524001"/>
            <a:ext cx="99822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6095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FEBB79A-CB34-429F-B86A-0FE69FB57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444" y="152400"/>
            <a:ext cx="9982200" cy="6781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0D4D633-B64C-419F-8A5B-CCB144ABED18}"/>
              </a:ext>
            </a:extLst>
          </p:cNvPr>
          <p:cNvSpPr txBox="1"/>
          <p:nvPr/>
        </p:nvSpPr>
        <p:spPr>
          <a:xfrm>
            <a:off x="400844" y="3048000"/>
            <a:ext cx="1091644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>
                <a:solidFill>
                  <a:srgbClr val="FF0000"/>
                </a:solidFill>
              </a:rPr>
              <a:t>  ধ</a:t>
            </a:r>
            <a:r>
              <a:rPr lang="as-IN" sz="23900" b="1" dirty="0">
                <a:solidFill>
                  <a:srgbClr val="FF0000"/>
                </a:solidFill>
              </a:rPr>
              <a:t>ন</a:t>
            </a:r>
            <a:r>
              <a:rPr lang="en-US" sz="23900" b="1" dirty="0">
                <a:solidFill>
                  <a:srgbClr val="FF0000"/>
                </a:solidFill>
              </a:rPr>
              <a:t>্</a:t>
            </a:r>
            <a:r>
              <a:rPr lang="as-IN" sz="23900" b="1" dirty="0">
                <a:solidFill>
                  <a:srgbClr val="FF0000"/>
                </a:solidFill>
              </a:rPr>
              <a:t>য</a:t>
            </a:r>
            <a:r>
              <a:rPr lang="en-US" sz="23900" b="1" dirty="0">
                <a:solidFill>
                  <a:srgbClr val="FF0000"/>
                </a:solidFill>
              </a:rPr>
              <a:t>ব</a:t>
            </a:r>
            <a:r>
              <a:rPr lang="as-IN" sz="23900" b="1" dirty="0">
                <a:solidFill>
                  <a:srgbClr val="FF0000"/>
                </a:solidFill>
              </a:rPr>
              <a:t>া</a:t>
            </a:r>
            <a:r>
              <a:rPr lang="en-US" sz="23900" b="1" dirty="0">
                <a:solidFill>
                  <a:srgbClr val="FF0000"/>
                </a:solidFill>
              </a:rPr>
              <a:t>দ</a:t>
            </a:r>
          </a:p>
        </p:txBody>
      </p:sp>
    </p:spTree>
    <p:extLst>
      <p:ext uri="{BB962C8B-B14F-4D97-AF65-F5344CB8AC3E}">
        <p14:creationId xmlns:p14="http://schemas.microsoft.com/office/powerpoint/2010/main" xmlns="" val="369944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92" b="1182"/>
          <a:stretch/>
        </p:blipFill>
        <p:spPr bwMode="auto">
          <a:xfrm>
            <a:off x="5288144" y="1066800"/>
            <a:ext cx="4866299" cy="6006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77644" y="2571192"/>
            <a:ext cx="4800600" cy="1467408"/>
          </a:xfrm>
          <a:prstGeom prst="rect">
            <a:avLst/>
          </a:prstGeom>
          <a:noFill/>
        </p:spPr>
        <p:txBody>
          <a:bodyPr wrap="square" lIns="112095" tIns="56048" rIns="112095" bIns="5604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40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400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3400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৭</a:t>
            </a:r>
          </a:p>
          <a:p>
            <a:pPr algn="ctr"/>
            <a:r>
              <a:rPr lang="bn-BD" sz="3000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 অধ্যায় (কুরআন ও হাদিস শিক্ষা)</a:t>
            </a:r>
          </a:p>
          <a:p>
            <a:pPr algn="ctr"/>
            <a:endParaRPr lang="en-US" sz="240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66801"/>
            <a:ext cx="10402888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96444" y="76200"/>
            <a:ext cx="3505199" cy="11158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9261" tIns="49630" rIns="99261" bIns="49630" rtlCol="0">
            <a:spAutoFit/>
          </a:bodyPr>
          <a:lstStyle/>
          <a:p>
            <a:pPr algn="ctr"/>
            <a:r>
              <a:rPr lang="bn-BD" sz="6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876800"/>
            <a:ext cx="5137424" cy="20699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lIns="99261" tIns="49630" rIns="99261" bIns="49630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মুনির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হুসাইন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আটদাপুনীয়া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উচ্চ বিদ্যালয়</a:t>
            </a:r>
          </a:p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বাণিবহ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রাজবাড়ী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মোবাইল-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০১৭১৯৩১৫১৯৩</a:t>
            </a:r>
          </a:p>
          <a:p>
            <a:pPr algn="ctr"/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munirhussainatd@gmail.com</a:t>
            </a:r>
            <a:endParaRPr lang="bn-BD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39644" y="5383389"/>
            <a:ext cx="3429000" cy="636411"/>
          </a:xfrm>
          <a:prstGeom prst="rect">
            <a:avLst/>
          </a:prstGeom>
          <a:noFill/>
        </p:spPr>
        <p:txBody>
          <a:bodyPr wrap="square" lIns="112095" tIns="56048" rIns="112095" bIns="5604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40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</a:t>
            </a:r>
            <a:endParaRPr lang="en-US" sz="240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3C68CC1-0999-4CA7-B37C-B1105A19C4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645" y="1094682"/>
            <a:ext cx="4190999" cy="30963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6620B68-D4D9-4761-AC6F-FC45EA1B8E74}"/>
              </a:ext>
            </a:extLst>
          </p:cNvPr>
          <p:cNvSpPr txBox="1"/>
          <p:nvPr/>
        </p:nvSpPr>
        <p:spPr>
          <a:xfrm>
            <a:off x="7068344" y="2061003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822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854" y="152400"/>
            <a:ext cx="5111789" cy="34243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7644" y="152400"/>
            <a:ext cx="4953000" cy="708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144044" y="2057400"/>
            <a:ext cx="1828801" cy="779339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101242" tIns="50621" rIns="101242" bIns="50621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চিঠি</a:t>
            </a:r>
            <a:endParaRPr lang="en-US" sz="44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855" y="3640734"/>
            <a:ext cx="5111788" cy="35220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144042" y="5105400"/>
            <a:ext cx="1828801" cy="779339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101242" tIns="50621" rIns="101242" bIns="50621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বার্তা</a:t>
            </a:r>
            <a:endParaRPr lang="en-US" sz="44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6085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244" y="152401"/>
            <a:ext cx="100584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4926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50" r="10122"/>
          <a:stretch/>
        </p:blipFill>
        <p:spPr>
          <a:xfrm>
            <a:off x="405448" y="4902397"/>
            <a:ext cx="9167110" cy="10685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6" name="Straight Connector 5"/>
          <p:cNvCxnSpPr/>
          <p:nvPr/>
        </p:nvCxnSpPr>
        <p:spPr>
          <a:xfrm>
            <a:off x="0" y="1219200"/>
            <a:ext cx="10402888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C41EDD5-4EE5-47A5-B86B-B11505604E97}"/>
              </a:ext>
            </a:extLst>
          </p:cNvPr>
          <p:cNvSpPr txBox="1"/>
          <p:nvPr/>
        </p:nvSpPr>
        <p:spPr>
          <a:xfrm>
            <a:off x="400844" y="1752600"/>
            <a:ext cx="9753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/>
              <a:t>আ</a:t>
            </a:r>
            <a:r>
              <a:rPr lang="as-IN" sz="13800" dirty="0"/>
              <a:t>জ</a:t>
            </a:r>
            <a:r>
              <a:rPr lang="en-US" sz="13800" dirty="0"/>
              <a:t>ক</a:t>
            </a:r>
            <a:r>
              <a:rPr lang="as-IN" sz="13800" dirty="0"/>
              <a:t>ে</a:t>
            </a:r>
            <a:r>
              <a:rPr lang="en-US" sz="13800" dirty="0"/>
              <a:t>র </a:t>
            </a:r>
            <a:r>
              <a:rPr lang="as-IN" sz="13800" dirty="0"/>
              <a:t>প</a:t>
            </a:r>
            <a:r>
              <a:rPr lang="en-US" sz="13800" dirty="0"/>
              <a:t>া</a:t>
            </a:r>
            <a:r>
              <a:rPr lang="as-IN" sz="13800" dirty="0"/>
              <a:t>ঠ</a:t>
            </a:r>
            <a:r>
              <a:rPr lang="en-US" sz="13800" dirty="0"/>
              <a:t>ঃ</a:t>
            </a:r>
          </a:p>
        </p:txBody>
      </p:sp>
    </p:spTree>
    <p:extLst>
      <p:ext uri="{BB962C8B-B14F-4D97-AF65-F5344CB8AC3E}">
        <p14:creationId xmlns:p14="http://schemas.microsoft.com/office/powerpoint/2010/main" xmlns="" val="259895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9288" y="2133600"/>
            <a:ext cx="9194074" cy="44418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1242" tIns="50621" rIns="101242" bIns="50621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bn-BD" sz="5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</a:t>
            </a:r>
            <a:r>
              <a:rPr lang="bn-BD" sz="5400" b="1" u="sng" dirty="0">
                <a:ln/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শিক্ষার্থীরা-</a:t>
            </a:r>
          </a:p>
          <a:p>
            <a:endParaRPr lang="bn-BD" sz="8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69488" indent="-569488">
              <a:buFont typeface="+mj-lt"/>
              <a:buAutoNum type="arabicPeriod"/>
            </a:pP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রিসালত শব্দের অর্থ বলতে পারবে।</a:t>
            </a:r>
          </a:p>
          <a:p>
            <a:pPr marL="569488" indent="-569488">
              <a:buFont typeface="+mj-lt"/>
              <a:buAutoNum type="arabicPeriod"/>
            </a:pP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নবি-রাসূলের পরিচয় বলতে পারবে।</a:t>
            </a:r>
          </a:p>
          <a:p>
            <a:pPr marL="569488" indent="-569488">
              <a:buFont typeface="+mj-lt"/>
              <a:buAutoNum type="arabicPeriod"/>
            </a:pP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নবি-রাসূল প্রেরণের উদ্দেশ্য উল্লেখ করতে পারবে।</a:t>
            </a:r>
          </a:p>
          <a:p>
            <a:pPr marL="569488" indent="-569488">
              <a:buFont typeface="+mj-lt"/>
              <a:buAutoNum type="arabicPeriod"/>
            </a:pP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রিসালাতে বিশ্বাসের গুরুত্ব ও তাৎপর্য ব্যাখ্যা করতে পারবে।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7340" y="152400"/>
            <a:ext cx="3010863" cy="121022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101242" tIns="50621" rIns="101242" bIns="50621" rtlCol="0">
            <a:spAutoFit/>
          </a:bodyPr>
          <a:lstStyle/>
          <a:p>
            <a:pPr algn="ctr"/>
            <a:r>
              <a:rPr lang="bn-BD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371600"/>
            <a:ext cx="10402888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86280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endCxn id="5" idx="0"/>
          </p:cNvCxnSpPr>
          <p:nvPr/>
        </p:nvCxnSpPr>
        <p:spPr>
          <a:xfrm flipH="1">
            <a:off x="2900246" y="5538363"/>
            <a:ext cx="769597" cy="34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ound Same Side Corner Rectangle 3"/>
          <p:cNvSpPr/>
          <p:nvPr/>
        </p:nvSpPr>
        <p:spPr>
          <a:xfrm>
            <a:off x="7585439" y="5169124"/>
            <a:ext cx="2340650" cy="731520"/>
          </a:xfrm>
          <a:prstGeom prst="round2Same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3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বার্তা</a:t>
            </a:r>
            <a:endParaRPr lang="en-US" sz="53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559596" y="5176082"/>
            <a:ext cx="2340650" cy="731520"/>
          </a:xfrm>
          <a:prstGeom prst="round2Same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3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চিঠি</a:t>
            </a:r>
            <a:endParaRPr lang="en-US" sz="53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>
            <a:endCxn id="4" idx="2"/>
          </p:cNvCxnSpPr>
          <p:nvPr/>
        </p:nvCxnSpPr>
        <p:spPr>
          <a:xfrm flipV="1">
            <a:off x="6969795" y="5534884"/>
            <a:ext cx="615644" cy="69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ound Same Side Corner Rectangle 6"/>
          <p:cNvSpPr/>
          <p:nvPr/>
        </p:nvSpPr>
        <p:spPr>
          <a:xfrm>
            <a:off x="324644" y="6126480"/>
            <a:ext cx="2711909" cy="731520"/>
          </a:xfrm>
          <a:prstGeom prst="round2Same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8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সংবাদ বহন</a:t>
            </a:r>
            <a:endParaRPr lang="en-US" sz="48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900246" y="6416040"/>
            <a:ext cx="777198" cy="195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ound Same Side Corner Rectangle 8"/>
          <p:cNvSpPr/>
          <p:nvPr/>
        </p:nvSpPr>
        <p:spPr>
          <a:xfrm>
            <a:off x="7585439" y="6050280"/>
            <a:ext cx="2340650" cy="731520"/>
          </a:xfrm>
          <a:prstGeom prst="round2Same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3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খবর</a:t>
            </a:r>
            <a:endParaRPr lang="en-US" sz="53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843214" y="6466153"/>
            <a:ext cx="7422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Picture 2" descr="C:\Users\Md. Yunus Azad\Desktop\Mobile pic\10710366_713437465397495_7992794317033460294_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582" y="1331178"/>
            <a:ext cx="9066662" cy="36218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7444" y="5541842"/>
            <a:ext cx="3276600" cy="1016876"/>
          </a:xfrm>
          <a:prstGeom prst="rect">
            <a:avLst/>
          </a:prstGeom>
          <a:ln w="38100">
            <a:solidFill>
              <a:schemeClr val="tx1"/>
            </a:solidFill>
            <a:prstDash val="solid"/>
          </a:ln>
        </p:spPr>
      </p:pic>
      <p:cxnSp>
        <p:nvCxnSpPr>
          <p:cNvPr id="13" name="Straight Connector 12"/>
          <p:cNvCxnSpPr/>
          <p:nvPr/>
        </p:nvCxnSpPr>
        <p:spPr>
          <a:xfrm>
            <a:off x="0" y="1066801"/>
            <a:ext cx="10402888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36552" y="76200"/>
            <a:ext cx="3612691" cy="10235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9261" tIns="49630" rIns="99261" bIns="49630" rtlCol="0">
            <a:spAutoFit/>
          </a:bodyPr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রিসালাত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46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82444" y="1346606"/>
            <a:ext cx="4572000" cy="5587594"/>
          </a:xfrm>
          <a:prstGeom prst="roundRect">
            <a:avLst>
              <a:gd name="adj" fmla="val 13545"/>
            </a:avLst>
          </a:prstGeom>
          <a:noFill/>
          <a:ln w="76200">
            <a:solidFill>
              <a:schemeClr val="tx1"/>
            </a:solidFill>
          </a:ln>
        </p:spPr>
        <p:txBody>
          <a:bodyPr wrap="square" lIns="101242" tIns="50621" rIns="101242" bIns="50621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আল্লাহ তায়ালার বাণী ও পরিচয় মানুষের নিকট পৌঁছানোর দায়িত্বকে রিসালাত বলে।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1"/>
            <a:ext cx="10402888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 descr="C:\Users\Md. Yunus Azad\Desktop\IMG_662345659975747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801" r="24895"/>
          <a:stretch/>
        </p:blipFill>
        <p:spPr bwMode="auto">
          <a:xfrm>
            <a:off x="172244" y="1303484"/>
            <a:ext cx="5308874" cy="5706916"/>
          </a:xfrm>
          <a:prstGeom prst="roundRect">
            <a:avLst>
              <a:gd name="adj" fmla="val 16667"/>
            </a:avLst>
          </a:prstGeom>
          <a:ln w="762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36552" y="76200"/>
            <a:ext cx="3612691" cy="10235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9261" tIns="49630" rIns="99261" bIns="49630" rtlCol="0">
            <a:spAutoFit/>
          </a:bodyPr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রিসালাত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235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2514029" y="81280"/>
            <a:ext cx="5354746" cy="1214120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8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72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1518256" y="2536003"/>
            <a:ext cx="7346293" cy="1442720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1242" tIns="50621" rIns="101242" bIns="50621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রিসালাত কী?</a:t>
            </a:r>
            <a:endParaRPr lang="en-US" sz="6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95400"/>
            <a:ext cx="10402888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6189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7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664</Words>
  <Application>Microsoft Office PowerPoint</Application>
  <PresentationFormat>Custom</PresentationFormat>
  <Paragraphs>86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Yunus Azad</dc:creator>
  <cp:lastModifiedBy>DELL</cp:lastModifiedBy>
  <cp:revision>305</cp:revision>
  <dcterms:created xsi:type="dcterms:W3CDTF">2006-08-16T00:00:00Z</dcterms:created>
  <dcterms:modified xsi:type="dcterms:W3CDTF">2019-11-18T07:00:29Z</dcterms:modified>
</cp:coreProperties>
</file>