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29.jpg" ContentType="image/gif"/>
  <Override PartName="/ppt/notesSlides/notesSlide3.xml" ContentType="application/vnd.openxmlformats-officedocument.presentationml.notesSlide+xml"/>
  <Override PartName="/ppt/media/image31.jpg" ContentType="image/gif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87" r:id="rId2"/>
    <p:sldId id="288" r:id="rId3"/>
    <p:sldId id="289" r:id="rId4"/>
    <p:sldId id="290" r:id="rId5"/>
    <p:sldId id="291" r:id="rId6"/>
    <p:sldId id="292" r:id="rId7"/>
    <p:sldId id="293" r:id="rId8"/>
    <p:sldId id="294" r:id="rId9"/>
    <p:sldId id="295" r:id="rId10"/>
    <p:sldId id="296" r:id="rId11"/>
    <p:sldId id="297" r:id="rId12"/>
    <p:sldId id="298" r:id="rId13"/>
    <p:sldId id="299" r:id="rId14"/>
    <p:sldId id="300" r:id="rId15"/>
    <p:sldId id="303" r:id="rId16"/>
    <p:sldId id="304" r:id="rId17"/>
    <p:sldId id="305" r:id="rId18"/>
    <p:sldId id="306" r:id="rId19"/>
    <p:sldId id="307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503FDD-A185-4E5D-94B3-FCD29C5D8ADB}" type="datetimeFigureOut">
              <a:rPr lang="en-US" smtClean="0"/>
              <a:t>6/2/2019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8CC877-EAEC-4815-BD94-5EF85FCD5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401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B171A5-3C30-4DAB-9CCA-A5EC470F43E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3560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/>
              <a:t>আমি শিক্ষার্থীদেরকে এই ছবি গুলো দেখিয়ে তাদের মতামত জিজ্ঞেস করব। তারা ছবিগুলো সম্পর্কে বর্ণনা করতে চেষ্টা করবে, সর্বশেষ নতুন স্লাইডে যাওয়ার আগে আমি বুঝিয়ে বলব।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B171A5-3C30-4DAB-9CCA-A5EC470F43E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08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B171A5-3C30-4DAB-9CCA-A5EC470F43E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4037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79193-4BDD-4209-933C-520668D7BB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DF03DC-B86D-4D6F-8B60-3CAA23B705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9C99E6-5D69-4102-BC89-8D1F242F0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0406F-4C29-44A4-9261-330DB805BC5E}" type="datetimeFigureOut">
              <a:rPr lang="en-US" smtClean="0"/>
              <a:t>6/2/2019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FE0DBC-98B1-4A51-850A-B23845A20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93CE68-61AD-4B76-841A-7ECF383EF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94E70-685D-4368-B530-6A2FFC03F9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31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DB120-A586-4176-86E2-8B4CF40B4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2FD744-A389-49B4-8AE4-AFD653F0D2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096310-D42E-40D6-84A3-95739C7FE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0406F-4C29-44A4-9261-330DB805BC5E}" type="datetimeFigureOut">
              <a:rPr lang="en-US" smtClean="0"/>
              <a:t>6/2/2019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AA6720-2396-43CA-B389-97FD655B2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BA831E-DF2A-46E9-A1F2-C7B8005A3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94E70-685D-4368-B530-6A2FFC03F9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523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A3E43E7-EAFC-4583-8189-953F34D089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0636F8-2098-4949-980C-F9CF6DA40B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5B757E-B598-455C-90E5-C34EA8440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0406F-4C29-44A4-9261-330DB805BC5E}" type="datetimeFigureOut">
              <a:rPr lang="en-US" smtClean="0"/>
              <a:t>6/2/2019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B2C21D-520A-4D16-BEDB-BBCFB9843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5D757E-D91C-4727-B5C1-EF127971D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94E70-685D-4368-B530-6A2FFC03F9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310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B1B07-B3AB-437A-9AC0-5F0A51421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0FC55-F596-4366-9A47-E3A6C59134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A203B6-10FE-418D-8F71-5437D9788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0406F-4C29-44A4-9261-330DB805BC5E}" type="datetimeFigureOut">
              <a:rPr lang="en-US" smtClean="0"/>
              <a:t>6/2/2019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04FF3D-C71E-470B-A894-67103104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1D79F-935B-4EFF-883D-AB8D108D7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94E70-685D-4368-B530-6A2FFC03F9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168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F5315-F49D-48DB-BC23-3F82ABAC6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62B38A-A43F-4481-9220-DD518B3550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AF7317-FF91-42EA-AEFC-F9EA1C777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0406F-4C29-44A4-9261-330DB805BC5E}" type="datetimeFigureOut">
              <a:rPr lang="en-US" smtClean="0"/>
              <a:t>6/2/2019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C1ABBE-EA97-4B3E-AFA6-933AD3BB1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09E621-F5B5-4E97-830B-D0794E0B8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94E70-685D-4368-B530-6A2FFC03F9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7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195CB-84C3-4E89-88F7-01025C8D1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865E4A-A041-4411-9951-BAACC7E56C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B0F407-F79A-4ABB-A79A-238C87F2F4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28FE32-4810-4643-884B-3051BC6C4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0406F-4C29-44A4-9261-330DB805BC5E}" type="datetimeFigureOut">
              <a:rPr lang="en-US" smtClean="0"/>
              <a:t>6/2/2019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390BA5-D57F-4BDF-9F9B-924AE7B12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4FEE21-1DDD-4777-89D8-6CDBFDE54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94E70-685D-4368-B530-6A2FFC03F9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169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D2CC61-5D34-476E-8BFA-623509F8C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DFB5F4-0968-44BE-83E2-F8C417A14F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DAC65E-9AB5-4A06-B23F-A0EFEFB04A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C087AD-E364-41C0-A5EA-7ACB5DE83A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4E4DFA-D266-4797-931C-A09EA8BA16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AEC894-C65E-4BB6-AB24-CE1CBA153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0406F-4C29-44A4-9261-330DB805BC5E}" type="datetimeFigureOut">
              <a:rPr lang="en-US" smtClean="0"/>
              <a:t>6/2/2019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4B191D7-39D8-4F90-887E-899AE3795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0F79535-36D0-45DA-AE73-738F6D8C2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94E70-685D-4368-B530-6A2FFC03F9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506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4B06D-721C-4A84-88A2-058E94C82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011391-943C-4F40-8D92-CC9D5765F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0406F-4C29-44A4-9261-330DB805BC5E}" type="datetimeFigureOut">
              <a:rPr lang="en-US" smtClean="0"/>
              <a:t>6/2/2019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1C9541-81D9-4283-9CAE-629995642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F38EA3-6A1B-4643-8871-D33709871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94E70-685D-4368-B530-6A2FFC03F9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74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33E181-8C0D-4D27-BCB6-8E206A603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0406F-4C29-44A4-9261-330DB805BC5E}" type="datetimeFigureOut">
              <a:rPr lang="en-US" smtClean="0"/>
              <a:t>6/2/2019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D03573-5D62-43AB-9F78-7FD7FF70F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A2168A-6895-4494-9CA2-268345C0C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94E70-685D-4368-B530-6A2FFC03F9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551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A12FC-284C-43DB-B81D-6BCA8EA4E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84D1C4-A852-483E-98BE-61A22E1727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522F31-76B4-4974-9F60-2C3D76B1EF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C84AC0-27A7-496E-B962-61C13A38F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0406F-4C29-44A4-9261-330DB805BC5E}" type="datetimeFigureOut">
              <a:rPr lang="en-US" smtClean="0"/>
              <a:t>6/2/2019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BCA672-4209-4EBE-A383-D04149144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13CFEE-65D9-4837-99F1-9DDC18147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94E70-685D-4368-B530-6A2FFC03F9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981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C2CAB-4209-4204-AFAC-5723E28E0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E3849C-49E5-42CA-8B40-8C71CBB87C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DF2278-399A-48B0-96DD-7803C12036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FBB31D-C258-4384-8E63-382F3D045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0406F-4C29-44A4-9261-330DB805BC5E}" type="datetimeFigureOut">
              <a:rPr lang="en-US" smtClean="0"/>
              <a:t>6/2/2019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0923E2-4C57-4BAF-B49A-82EB93F2E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184120-EA1E-41FA-BC70-21EC5E02C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94E70-685D-4368-B530-6A2FFC03F9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37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7D4B66-DBF9-4AF9-A48C-2EFB42D929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FBE2D-7C64-4411-BAED-391E6847AD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290315-910A-4710-A2BC-3E991E2FEA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90406F-4C29-44A4-9261-330DB805BC5E}" type="datetimeFigureOut">
              <a:rPr lang="en-US" smtClean="0"/>
              <a:t>6/2/2019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2AF0FE-56CF-49D1-9708-D1506907B2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0427AD-A7CD-4A10-86C6-0A05481D3A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94E70-685D-4368-B530-6A2FFC03F9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667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27.png"/><Relationship Id="rId4" Type="http://schemas.openxmlformats.org/officeDocument/2006/relationships/image" Target="../media/image2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3318E26-8A0A-49A9-90D0-7BF44E1CA82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76243" y="2488482"/>
            <a:ext cx="5854210" cy="3617699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0" y="0"/>
            <a:ext cx="12316691" cy="6858000"/>
            <a:chOff x="-1" y="1"/>
            <a:chExt cx="12316691" cy="6858000"/>
          </a:xfrm>
        </p:grpSpPr>
        <p:sp>
          <p:nvSpPr>
            <p:cNvPr id="3" name="Rectangle 2"/>
            <p:cNvSpPr/>
            <p:nvPr/>
          </p:nvSpPr>
          <p:spPr>
            <a:xfrm>
              <a:off x="152400" y="290944"/>
              <a:ext cx="11942618" cy="92824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3600" b="1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শুভেচ্ছা সবাইকে</a:t>
              </a:r>
              <a:endParaRPr lang="en-US" sz="3600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0" y="1246893"/>
              <a:ext cx="12192000" cy="304801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rame 4"/>
            <p:cNvSpPr/>
            <p:nvPr/>
          </p:nvSpPr>
          <p:spPr>
            <a:xfrm>
              <a:off x="-1" y="1"/>
              <a:ext cx="12316691" cy="6858000"/>
            </a:xfrm>
            <a:prstGeom prst="frame">
              <a:avLst>
                <a:gd name="adj1" fmla="val 3712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A068583B-94B3-4085-9F3A-C470EFF1B4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35" y="182881"/>
            <a:ext cx="11942618" cy="649223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0F52387-5473-4B56-9FAE-934AA45FFD76}"/>
              </a:ext>
            </a:extLst>
          </p:cNvPr>
          <p:cNvSpPr/>
          <p:nvPr/>
        </p:nvSpPr>
        <p:spPr>
          <a:xfrm>
            <a:off x="34837" y="0"/>
            <a:ext cx="12316691" cy="6885554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9630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846FF3D-56DA-4F00-8A59-75EC379E58F4}"/>
              </a:ext>
            </a:extLst>
          </p:cNvPr>
          <p:cNvGrpSpPr/>
          <p:nvPr/>
        </p:nvGrpSpPr>
        <p:grpSpPr>
          <a:xfrm>
            <a:off x="-1" y="1"/>
            <a:ext cx="12316691" cy="6858000"/>
            <a:chOff x="-1" y="1"/>
            <a:chExt cx="12316691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669D996-19C8-42B9-B488-226F6B4DD9CC}"/>
                </a:ext>
              </a:extLst>
            </p:cNvPr>
            <p:cNvSpPr/>
            <p:nvPr/>
          </p:nvSpPr>
          <p:spPr>
            <a:xfrm>
              <a:off x="180963" y="5594035"/>
              <a:ext cx="11942618" cy="92824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423B1E6-FC13-45C5-AA51-E169B95FE454}"/>
                </a:ext>
              </a:extLst>
            </p:cNvPr>
            <p:cNvSpPr/>
            <p:nvPr/>
          </p:nvSpPr>
          <p:spPr>
            <a:xfrm>
              <a:off x="152400" y="290944"/>
              <a:ext cx="11942618" cy="92824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BA8B260-3C92-4C24-BA91-B149F9E955AC}"/>
                </a:ext>
              </a:extLst>
            </p:cNvPr>
            <p:cNvSpPr/>
            <p:nvPr/>
          </p:nvSpPr>
          <p:spPr>
            <a:xfrm>
              <a:off x="0" y="1246893"/>
              <a:ext cx="12192000" cy="304801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ame 8">
              <a:extLst>
                <a:ext uri="{FF2B5EF4-FFF2-40B4-BE49-F238E27FC236}">
                  <a16:creationId xmlns:a16="http://schemas.microsoft.com/office/drawing/2014/main" id="{A7EDBE8F-6D16-4020-9AF6-CB27D7261F3F}"/>
                </a:ext>
              </a:extLst>
            </p:cNvPr>
            <p:cNvSpPr/>
            <p:nvPr/>
          </p:nvSpPr>
          <p:spPr>
            <a:xfrm>
              <a:off x="-1" y="1"/>
              <a:ext cx="12316691" cy="6858000"/>
            </a:xfrm>
            <a:prstGeom prst="frame">
              <a:avLst>
                <a:gd name="adj1" fmla="val 3712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BF5A0DA4-7B45-4FC5-BA30-6054204BB1F8}"/>
              </a:ext>
            </a:extLst>
          </p:cNvPr>
          <p:cNvSpPr/>
          <p:nvPr/>
        </p:nvSpPr>
        <p:spPr>
          <a:xfrm>
            <a:off x="8752648" y="4810176"/>
            <a:ext cx="2848384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/>
            <a:r>
              <a:rPr lang="bn-IN" sz="32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NikoshBAN" pitchFamily="2" charset="0"/>
                <a:cs typeface="NikoshBAN" pitchFamily="2" charset="0"/>
              </a:rPr>
              <a:t>নাগরদোলা </a:t>
            </a:r>
            <a:endParaRPr lang="en-US" sz="3200" b="1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2E64947-B3B1-4078-B812-25BD1B3842BF}"/>
              </a:ext>
            </a:extLst>
          </p:cNvPr>
          <p:cNvSpPr/>
          <p:nvPr/>
        </p:nvSpPr>
        <p:spPr>
          <a:xfrm>
            <a:off x="362348" y="4784859"/>
            <a:ext cx="337965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/>
            <a:r>
              <a:rPr lang="bn-BD" sz="32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NikoshBAN" pitchFamily="2" charset="0"/>
                <a:cs typeface="NikoshBAN" pitchFamily="2" charset="0"/>
              </a:rPr>
              <a:t>রোলার কোস্টার </a:t>
            </a:r>
            <a:endParaRPr lang="en-US" sz="3200" b="1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6CB8D5-4357-4136-9066-A2E3E89F494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621" y="2132066"/>
            <a:ext cx="3550950" cy="22711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F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1B0DCA-BDDD-4C4C-B9F8-0C2FBCAC1A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4327" y="2109441"/>
            <a:ext cx="3573204" cy="22711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F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7EED43C-28C4-4720-B3D3-B3C08D0470E7}"/>
              </a:ext>
            </a:extLst>
          </p:cNvPr>
          <p:cNvSpPr/>
          <p:nvPr/>
        </p:nvSpPr>
        <p:spPr>
          <a:xfrm>
            <a:off x="4365403" y="440359"/>
            <a:ext cx="37641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600" b="1" i="1" dirty="0">
                <a:latin typeface="NikoshBAN" pitchFamily="2" charset="0"/>
                <a:cs typeface="NikoshBAN" pitchFamily="2" charset="0"/>
              </a:rPr>
              <a:t>বিনোদ</a:t>
            </a:r>
            <a:r>
              <a:rPr lang="bn-BD" sz="3600" b="1" i="1" dirty="0">
                <a:latin typeface="NikoshBAN" pitchFamily="2" charset="0"/>
                <a:cs typeface="NikoshBAN" pitchFamily="2" charset="0"/>
              </a:rPr>
              <a:t>নে প্রযুক্তি</a:t>
            </a:r>
            <a:r>
              <a:rPr lang="bn-IN" sz="3600" b="1" i="1" dirty="0">
                <a:latin typeface="NikoshBAN" pitchFamily="2" charset="0"/>
                <a:cs typeface="NikoshBAN" pitchFamily="2" charset="0"/>
              </a:rPr>
              <a:t> </a:t>
            </a:r>
            <a:endParaRPr lang="en-US" sz="3600" b="1" i="1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CE5AA90-96FD-446A-90D1-78AA3AA0C98C}"/>
              </a:ext>
            </a:extLst>
          </p:cNvPr>
          <p:cNvSpPr/>
          <p:nvPr/>
        </p:nvSpPr>
        <p:spPr>
          <a:xfrm>
            <a:off x="149521" y="5593700"/>
            <a:ext cx="12084148" cy="834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b="1" dirty="0">
                <a:solidFill>
                  <a:schemeClr val="tx1"/>
                </a:solidFill>
                <a:latin typeface="NikoshBAN" panose="02000000000000000000"/>
              </a:rPr>
              <a:t>বিনোদন কেন্দ্রের নানা ধরনের রাইড।</a:t>
            </a:r>
            <a:endParaRPr lang="en-US" sz="3200" b="1" dirty="0">
              <a:solidFill>
                <a:schemeClr val="tx1"/>
              </a:solidFill>
              <a:latin typeface="NikoshBAN" panose="0200000000000000000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516F6A8-30F2-4F0A-838D-5C00D6E8308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4415" y="2132066"/>
            <a:ext cx="3573204" cy="22711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F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9D166C8-AC23-4820-BFC7-77F287EF3AD0}"/>
              </a:ext>
            </a:extLst>
          </p:cNvPr>
          <p:cNvSpPr/>
          <p:nvPr/>
        </p:nvSpPr>
        <p:spPr>
          <a:xfrm>
            <a:off x="4485198" y="4784858"/>
            <a:ext cx="337965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/>
            <a:r>
              <a:rPr lang="bn-BD" sz="32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NikoshBAN" pitchFamily="2" charset="0"/>
                <a:cs typeface="NikoshBAN" pitchFamily="2" charset="0"/>
              </a:rPr>
              <a:t>শিশুপার্ক</a:t>
            </a:r>
            <a:endParaRPr lang="en-US" sz="3200" b="1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402BBF7-E101-443A-BF47-9C7DB3FADDE5}"/>
              </a:ext>
            </a:extLst>
          </p:cNvPr>
          <p:cNvSpPr/>
          <p:nvPr/>
        </p:nvSpPr>
        <p:spPr>
          <a:xfrm>
            <a:off x="0" y="-6"/>
            <a:ext cx="12316691" cy="685800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2002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accel="10000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2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2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7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2" dur="10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7" dur="1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12" accel="20000" fill="hold" grpId="0" nodeType="clickEffect" p14:presetBounceEnd="20000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42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43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3" grpId="0" animBg="1"/>
          <p:bldP spid="11" grpId="0"/>
          <p:bldP spid="12" grpId="0"/>
          <p:bldP spid="15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accel="10000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2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2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7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2" dur="10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7" dur="1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12" accel="2000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3" grpId="0" animBg="1"/>
          <p:bldP spid="11" grpId="0"/>
          <p:bldP spid="12" grpId="0"/>
          <p:bldP spid="15" grpId="0" animBg="1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E7F645D-1471-438E-8653-61AFDFBCC2C0}"/>
              </a:ext>
            </a:extLst>
          </p:cNvPr>
          <p:cNvSpPr/>
          <p:nvPr/>
        </p:nvSpPr>
        <p:spPr>
          <a:xfrm>
            <a:off x="198782" y="5598491"/>
            <a:ext cx="11942618" cy="9282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67F7AFE-1DA1-4247-8DB2-F6B169AA8C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816" y="1875527"/>
            <a:ext cx="4584912" cy="323585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F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02F0399-D692-4AB4-BCC8-3E98DAE966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3567" y="1875528"/>
            <a:ext cx="4613638" cy="32358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F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300782C7-AD12-47DE-A782-332EB4CE7301}"/>
              </a:ext>
            </a:extLst>
          </p:cNvPr>
          <p:cNvGrpSpPr/>
          <p:nvPr/>
        </p:nvGrpSpPr>
        <p:grpSpPr>
          <a:xfrm>
            <a:off x="16328" y="32659"/>
            <a:ext cx="12316691" cy="6858000"/>
            <a:chOff x="-1" y="1"/>
            <a:chExt cx="12316691" cy="68580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0DAF061-DEAA-4735-8E4B-1EF35DADB220}"/>
                </a:ext>
              </a:extLst>
            </p:cNvPr>
            <p:cNvSpPr/>
            <p:nvPr/>
          </p:nvSpPr>
          <p:spPr>
            <a:xfrm>
              <a:off x="152400" y="290944"/>
              <a:ext cx="11942618" cy="92824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b="1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920E7F-B148-4A37-814E-9111769E1434}"/>
                </a:ext>
              </a:extLst>
            </p:cNvPr>
            <p:cNvSpPr/>
            <p:nvPr/>
          </p:nvSpPr>
          <p:spPr>
            <a:xfrm>
              <a:off x="0" y="1246893"/>
              <a:ext cx="12192000" cy="304801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ame 7">
              <a:extLst>
                <a:ext uri="{FF2B5EF4-FFF2-40B4-BE49-F238E27FC236}">
                  <a16:creationId xmlns:a16="http://schemas.microsoft.com/office/drawing/2014/main" id="{B360D365-56A5-44D2-BA14-1183500EC5E6}"/>
                </a:ext>
              </a:extLst>
            </p:cNvPr>
            <p:cNvSpPr/>
            <p:nvPr/>
          </p:nvSpPr>
          <p:spPr>
            <a:xfrm>
              <a:off x="-1" y="1"/>
              <a:ext cx="12316691" cy="6858000"/>
            </a:xfrm>
            <a:prstGeom prst="frame">
              <a:avLst>
                <a:gd name="adj1" fmla="val 3712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0401C60D-3349-4365-B242-A3B50D5D2DCC}"/>
              </a:ext>
            </a:extLst>
          </p:cNvPr>
          <p:cNvSpPr/>
          <p:nvPr/>
        </p:nvSpPr>
        <p:spPr>
          <a:xfrm>
            <a:off x="4487336" y="5770223"/>
            <a:ext cx="3420970" cy="584775"/>
          </a:xfrm>
          <a:prstGeom prst="rect">
            <a:avLst/>
          </a:prstGeom>
          <a:noFill/>
          <a:ln w="285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txBody>
          <a:bodyPr wrap="square">
            <a:spAutoFit/>
          </a:bodyPr>
          <a:lstStyle/>
          <a:p>
            <a:r>
              <a:rPr lang="bn-IN" sz="32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NikoshBAN" pitchFamily="2" charset="0"/>
                <a:cs typeface="NikoshBAN" pitchFamily="2" charset="0"/>
              </a:rPr>
              <a:t>শিশুদের খেলনা  </a:t>
            </a:r>
            <a:endParaRPr lang="en-US" sz="3200" b="1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A2D5F53-7A56-47D3-AF73-656908205442}"/>
              </a:ext>
            </a:extLst>
          </p:cNvPr>
          <p:cNvSpPr/>
          <p:nvPr/>
        </p:nvSpPr>
        <p:spPr>
          <a:xfrm>
            <a:off x="4381732" y="473017"/>
            <a:ext cx="37641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600" b="1" i="1" dirty="0">
                <a:latin typeface="NikoshBAN" pitchFamily="2" charset="0"/>
                <a:cs typeface="NikoshBAN" pitchFamily="2" charset="0"/>
              </a:rPr>
              <a:t>বিনোদ</a:t>
            </a:r>
            <a:r>
              <a:rPr lang="bn-BD" sz="3600" b="1" i="1" dirty="0">
                <a:latin typeface="NikoshBAN" pitchFamily="2" charset="0"/>
                <a:cs typeface="NikoshBAN" pitchFamily="2" charset="0"/>
              </a:rPr>
              <a:t>নে প্রযুক্তি</a:t>
            </a:r>
            <a:r>
              <a:rPr lang="bn-IN" sz="3600" b="1" i="1" dirty="0">
                <a:latin typeface="NikoshBAN" pitchFamily="2" charset="0"/>
                <a:cs typeface="NikoshBAN" pitchFamily="2" charset="0"/>
              </a:rPr>
              <a:t> </a:t>
            </a:r>
            <a:endParaRPr lang="en-US" sz="3600" b="1" i="1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117AA20-F103-4CAE-9D3F-BB05A73FF1F1}"/>
              </a:ext>
            </a:extLst>
          </p:cNvPr>
          <p:cNvSpPr/>
          <p:nvPr/>
        </p:nvSpPr>
        <p:spPr>
          <a:xfrm>
            <a:off x="0" y="0"/>
            <a:ext cx="12316691" cy="687104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522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ac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E59A81-6F65-4430-ADE3-64F94FB43AC0}"/>
              </a:ext>
            </a:extLst>
          </p:cNvPr>
          <p:cNvSpPr/>
          <p:nvPr/>
        </p:nvSpPr>
        <p:spPr>
          <a:xfrm>
            <a:off x="196523" y="5565834"/>
            <a:ext cx="11942618" cy="9282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9D9390-EE9A-4FA2-B3A5-15EB686249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7621" y="1786592"/>
            <a:ext cx="3763180" cy="339852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F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3" name="Picture 2" descr="Dsc_9070.jpg">
            <a:extLst>
              <a:ext uri="{FF2B5EF4-FFF2-40B4-BE49-F238E27FC236}">
                <a16:creationId xmlns:a16="http://schemas.microsoft.com/office/drawing/2014/main" id="{39642724-E66B-4475-A91F-7573CB4E53D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lum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3289" y="1792992"/>
            <a:ext cx="3761363" cy="339212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F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D3887EC3-361D-4731-84AE-7838A0B16F5D}"/>
              </a:ext>
            </a:extLst>
          </p:cNvPr>
          <p:cNvGrpSpPr/>
          <p:nvPr/>
        </p:nvGrpSpPr>
        <p:grpSpPr>
          <a:xfrm>
            <a:off x="-1" y="1"/>
            <a:ext cx="12316691" cy="6858000"/>
            <a:chOff x="-1" y="1"/>
            <a:chExt cx="12316691" cy="6858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0B52ACF-B9B5-475C-AF44-8EE93B8A0440}"/>
                </a:ext>
              </a:extLst>
            </p:cNvPr>
            <p:cNvSpPr/>
            <p:nvPr/>
          </p:nvSpPr>
          <p:spPr>
            <a:xfrm>
              <a:off x="152400" y="290944"/>
              <a:ext cx="11942618" cy="92824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b="1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F81B0CE-2893-48AB-8B0E-2C4C04819432}"/>
                </a:ext>
              </a:extLst>
            </p:cNvPr>
            <p:cNvSpPr/>
            <p:nvPr/>
          </p:nvSpPr>
          <p:spPr>
            <a:xfrm>
              <a:off x="0" y="1246893"/>
              <a:ext cx="12192000" cy="304801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ame 8">
              <a:extLst>
                <a:ext uri="{FF2B5EF4-FFF2-40B4-BE49-F238E27FC236}">
                  <a16:creationId xmlns:a16="http://schemas.microsoft.com/office/drawing/2014/main" id="{5B7AE52A-D714-4C30-A7DD-8F1F8BEACDAC}"/>
                </a:ext>
              </a:extLst>
            </p:cNvPr>
            <p:cNvSpPr/>
            <p:nvPr/>
          </p:nvSpPr>
          <p:spPr>
            <a:xfrm>
              <a:off x="-1" y="1"/>
              <a:ext cx="12316691" cy="6858000"/>
            </a:xfrm>
            <a:prstGeom prst="frame">
              <a:avLst>
                <a:gd name="adj1" fmla="val 3712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33D40105-0C39-42B4-9371-C7CFE985256D}"/>
              </a:ext>
            </a:extLst>
          </p:cNvPr>
          <p:cNvSpPr/>
          <p:nvPr/>
        </p:nvSpPr>
        <p:spPr>
          <a:xfrm>
            <a:off x="3474305" y="5780659"/>
            <a:ext cx="4727161" cy="584775"/>
          </a:xfrm>
          <a:prstGeom prst="rect">
            <a:avLst/>
          </a:prstGeom>
          <a:noFill/>
          <a:ln w="285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bn-BD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b="1" dirty="0">
                <a:latin typeface="NikoshBAN" pitchFamily="2" charset="0"/>
                <a:cs typeface="NikoshBAN" pitchFamily="2" charset="0"/>
              </a:rPr>
              <a:t> ছবি আঁকার উপকরণ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520239-072B-4C35-8791-A5C4C4401445}"/>
              </a:ext>
            </a:extLst>
          </p:cNvPr>
          <p:cNvSpPr/>
          <p:nvPr/>
        </p:nvSpPr>
        <p:spPr>
          <a:xfrm>
            <a:off x="4365403" y="440359"/>
            <a:ext cx="37641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600" b="1" i="1" dirty="0">
                <a:latin typeface="NikoshBAN" pitchFamily="2" charset="0"/>
                <a:cs typeface="NikoshBAN" pitchFamily="2" charset="0"/>
              </a:rPr>
              <a:t>বিনোদ</a:t>
            </a:r>
            <a:r>
              <a:rPr lang="bn-BD" sz="3600" b="1" i="1" dirty="0">
                <a:latin typeface="NikoshBAN" pitchFamily="2" charset="0"/>
                <a:cs typeface="NikoshBAN" pitchFamily="2" charset="0"/>
              </a:rPr>
              <a:t>নে প্রযুক্তি</a:t>
            </a:r>
            <a:r>
              <a:rPr lang="bn-IN" sz="3600" b="1" i="1" dirty="0">
                <a:latin typeface="NikoshBAN" pitchFamily="2" charset="0"/>
                <a:cs typeface="NikoshBAN" pitchFamily="2" charset="0"/>
              </a:rPr>
              <a:t> </a:t>
            </a:r>
            <a:endParaRPr lang="en-US" sz="3600" b="1" i="1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52ABABC-DEF0-4865-A0F1-D02168CAF570}"/>
              </a:ext>
            </a:extLst>
          </p:cNvPr>
          <p:cNvSpPr/>
          <p:nvPr/>
        </p:nvSpPr>
        <p:spPr>
          <a:xfrm>
            <a:off x="0" y="0"/>
            <a:ext cx="12316692" cy="687104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2700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ac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899E395D-04A1-4A50-8EB3-3D9A91FC3F9A}"/>
              </a:ext>
            </a:extLst>
          </p:cNvPr>
          <p:cNvSpPr/>
          <p:nvPr/>
        </p:nvSpPr>
        <p:spPr>
          <a:xfrm>
            <a:off x="182458" y="5579897"/>
            <a:ext cx="11942618" cy="9282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779" y="1481091"/>
            <a:ext cx="2386263" cy="339926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8925" y="1798273"/>
            <a:ext cx="2738660" cy="27386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48"/>
          <a:stretch/>
        </p:blipFill>
        <p:spPr>
          <a:xfrm>
            <a:off x="4173703" y="1768650"/>
            <a:ext cx="2362200" cy="2768283"/>
          </a:xfrm>
          <a:prstGeom prst="rect">
            <a:avLst/>
          </a:prstGeom>
          <a:effectLst>
            <a:softEdge rad="63500"/>
          </a:effectLst>
        </p:spPr>
      </p:pic>
      <p:grpSp>
        <p:nvGrpSpPr>
          <p:cNvPr id="5" name="Group 4"/>
          <p:cNvGrpSpPr/>
          <p:nvPr/>
        </p:nvGrpSpPr>
        <p:grpSpPr>
          <a:xfrm>
            <a:off x="14067" y="1"/>
            <a:ext cx="12316691" cy="6858000"/>
            <a:chOff x="-1" y="1"/>
            <a:chExt cx="12316691" cy="6858000"/>
          </a:xfrm>
        </p:grpSpPr>
        <p:sp>
          <p:nvSpPr>
            <p:cNvPr id="6" name="Rectangle 5"/>
            <p:cNvSpPr/>
            <p:nvPr/>
          </p:nvSpPr>
          <p:spPr>
            <a:xfrm>
              <a:off x="196950" y="379470"/>
              <a:ext cx="11942618" cy="92824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b="1" dirty="0">
                <a:solidFill>
                  <a:schemeClr val="tx1"/>
                </a:solidFill>
                <a:latin typeface="NikoshBAN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0" y="1246893"/>
              <a:ext cx="12192000" cy="304801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ame 7"/>
            <p:cNvSpPr/>
            <p:nvPr/>
          </p:nvSpPr>
          <p:spPr>
            <a:xfrm>
              <a:off x="-1" y="1"/>
              <a:ext cx="12316691" cy="6858000"/>
            </a:xfrm>
            <a:prstGeom prst="frame">
              <a:avLst>
                <a:gd name="adj1" fmla="val 3712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8395DA2F-ADD1-49A3-A3E9-23B6B7235AD6}"/>
              </a:ext>
            </a:extLst>
          </p:cNvPr>
          <p:cNvSpPr/>
          <p:nvPr/>
        </p:nvSpPr>
        <p:spPr>
          <a:xfrm>
            <a:off x="551356" y="4704347"/>
            <a:ext cx="2484673" cy="63767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bn-BD" sz="32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থার্মোমিটার</a:t>
            </a:r>
            <a:endParaRPr lang="en-US" sz="3200" b="1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04B5BF1-7437-47A9-A427-7535FF1FF7C4}"/>
              </a:ext>
            </a:extLst>
          </p:cNvPr>
          <p:cNvSpPr/>
          <p:nvPr/>
        </p:nvSpPr>
        <p:spPr>
          <a:xfrm>
            <a:off x="4016292" y="4724397"/>
            <a:ext cx="2581080" cy="63767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bn-BD" sz="32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স্টেথোস্কোপ</a:t>
            </a:r>
            <a:endParaRPr lang="en-US" sz="3200" b="1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E708CFE-FD34-4F75-9D79-18B581810BA9}"/>
              </a:ext>
            </a:extLst>
          </p:cNvPr>
          <p:cNvSpPr/>
          <p:nvPr/>
        </p:nvSpPr>
        <p:spPr>
          <a:xfrm>
            <a:off x="8032653" y="4708360"/>
            <a:ext cx="3694691" cy="63767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bn-BD" sz="32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রক্তচাপ মাপার যন্ত্র</a:t>
            </a:r>
            <a:endParaRPr lang="en-US" sz="3200" b="1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4CCB19B-51E4-4FB0-A28A-EA26D7DB4259}"/>
              </a:ext>
            </a:extLst>
          </p:cNvPr>
          <p:cNvSpPr/>
          <p:nvPr/>
        </p:nvSpPr>
        <p:spPr>
          <a:xfrm>
            <a:off x="2947739" y="5699402"/>
            <a:ext cx="6759357" cy="637673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bn-BD" sz="3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সাধারণ চিকিৎসা যন্ত্রপাতি।</a:t>
            </a:r>
            <a:endParaRPr lang="en-US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E24EF60F-DA92-4A1E-BBEA-07D2C51BBA6D}"/>
              </a:ext>
            </a:extLst>
          </p:cNvPr>
          <p:cNvSpPr/>
          <p:nvPr/>
        </p:nvSpPr>
        <p:spPr>
          <a:xfrm>
            <a:off x="4039242" y="641287"/>
            <a:ext cx="4266339" cy="63517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b="1" dirty="0">
                <a:solidFill>
                  <a:schemeClr val="tx1"/>
                </a:solidFill>
                <a:latin typeface="NikoshBAN"/>
              </a:rPr>
              <a:t>চিকিৎসায় প্রযুক্তি</a:t>
            </a:r>
            <a:endParaRPr lang="en-US" sz="3200" b="1" dirty="0">
              <a:solidFill>
                <a:schemeClr val="tx1"/>
              </a:solidFill>
              <a:latin typeface="NikoshBAN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1FDDA76-8EE1-45A7-910A-F94D9167B9E5}"/>
              </a:ext>
            </a:extLst>
          </p:cNvPr>
          <p:cNvSpPr/>
          <p:nvPr/>
        </p:nvSpPr>
        <p:spPr>
          <a:xfrm>
            <a:off x="0" y="0"/>
            <a:ext cx="12316692" cy="687104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84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accel="6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3D47FD32-6E16-4196-AD28-922640098ABC}"/>
              </a:ext>
            </a:extLst>
          </p:cNvPr>
          <p:cNvSpPr/>
          <p:nvPr/>
        </p:nvSpPr>
        <p:spPr>
          <a:xfrm>
            <a:off x="-84327" y="321725"/>
            <a:ext cx="12316691" cy="687104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97ECBC7-5594-4B5D-B068-85BE782533B5}"/>
              </a:ext>
            </a:extLst>
          </p:cNvPr>
          <p:cNvSpPr/>
          <p:nvPr/>
        </p:nvSpPr>
        <p:spPr>
          <a:xfrm>
            <a:off x="210590" y="5608035"/>
            <a:ext cx="11942618" cy="9282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781" y="2198957"/>
            <a:ext cx="2538664" cy="176479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F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88403" y="2194946"/>
            <a:ext cx="2538664" cy="176479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F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grpSp>
        <p:nvGrpSpPr>
          <p:cNvPr id="7" name="Group 6"/>
          <p:cNvGrpSpPr/>
          <p:nvPr/>
        </p:nvGrpSpPr>
        <p:grpSpPr>
          <a:xfrm>
            <a:off x="-1" y="1"/>
            <a:ext cx="12316691" cy="6858000"/>
            <a:chOff x="-1" y="1"/>
            <a:chExt cx="12316691" cy="6858000"/>
          </a:xfrm>
        </p:grpSpPr>
        <p:sp>
          <p:nvSpPr>
            <p:cNvPr id="8" name="Rectangle 7"/>
            <p:cNvSpPr/>
            <p:nvPr/>
          </p:nvSpPr>
          <p:spPr>
            <a:xfrm>
              <a:off x="152400" y="290944"/>
              <a:ext cx="11942618" cy="92824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0" y="1246893"/>
              <a:ext cx="12192000" cy="304801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ame 9"/>
            <p:cNvSpPr/>
            <p:nvPr/>
          </p:nvSpPr>
          <p:spPr>
            <a:xfrm>
              <a:off x="-1" y="1"/>
              <a:ext cx="12316691" cy="6858000"/>
            </a:xfrm>
            <a:prstGeom prst="frame">
              <a:avLst>
                <a:gd name="adj1" fmla="val 3712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F8D9CB7D-E918-44E2-BB16-A6E64423C0FA}"/>
              </a:ext>
            </a:extLst>
          </p:cNvPr>
          <p:cNvSpPr/>
          <p:nvPr/>
        </p:nvSpPr>
        <p:spPr>
          <a:xfrm>
            <a:off x="773403" y="4374284"/>
            <a:ext cx="2181972" cy="4502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/>
              </a:rPr>
              <a:t>এক্স-রে</a:t>
            </a:r>
            <a:r>
              <a:rPr lang="en-US" sz="20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/>
              </a:rPr>
              <a:t>মে</a:t>
            </a:r>
            <a:r>
              <a:rPr lang="bn-BD" sz="20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/>
              </a:rPr>
              <a:t>শিন</a:t>
            </a:r>
            <a:endParaRPr lang="en-US" sz="2000" dirty="0">
              <a:ln>
                <a:solidFill>
                  <a:schemeClr val="tx1"/>
                </a:solidFill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E3F5DC0-8406-4DB8-B1CC-4C017162D58E}"/>
              </a:ext>
            </a:extLst>
          </p:cNvPr>
          <p:cNvSpPr/>
          <p:nvPr/>
        </p:nvSpPr>
        <p:spPr>
          <a:xfrm>
            <a:off x="2128166" y="5828898"/>
            <a:ext cx="8267859" cy="505327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/>
              </a:rPr>
              <a:t>শরীরের ভিতরের অঙ্গসমূহ পরীক্ষা করতে ব্যবহার হয়।</a:t>
            </a:r>
            <a:endParaRPr lang="en-US" sz="2800" dirty="0">
              <a:ln>
                <a:solidFill>
                  <a:schemeClr val="tx1"/>
                </a:solidFill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21CF8A7-087C-4E66-974C-56B080F7F427}"/>
              </a:ext>
            </a:extLst>
          </p:cNvPr>
          <p:cNvSpPr/>
          <p:nvPr/>
        </p:nvSpPr>
        <p:spPr>
          <a:xfrm>
            <a:off x="3454400" y="4371604"/>
            <a:ext cx="2670629" cy="4502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0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/>
              </a:rPr>
              <a:t>ইলেকট্রো- কার্ডিওগ্রাম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C27AD709-E5B5-4715-868B-A940939735F6}"/>
              </a:ext>
            </a:extLst>
          </p:cNvPr>
          <p:cNvSpPr/>
          <p:nvPr/>
        </p:nvSpPr>
        <p:spPr>
          <a:xfrm>
            <a:off x="4039242" y="514676"/>
            <a:ext cx="4266339" cy="63517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b="1" dirty="0">
                <a:solidFill>
                  <a:schemeClr val="tx1"/>
                </a:solidFill>
                <a:latin typeface="NikoshBAN"/>
              </a:rPr>
              <a:t>চিকিৎসায় প্রযুক্তি</a:t>
            </a:r>
            <a:endParaRPr lang="en-US" sz="3200" b="1" dirty="0">
              <a:solidFill>
                <a:schemeClr val="tx1"/>
              </a:solidFill>
              <a:latin typeface="NikoshBAN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7BA056A-FD77-4D4D-8B29-3E3C40D517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6936" y="2178909"/>
            <a:ext cx="2510600" cy="183341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F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55B1F62-1961-4F54-8879-55F71CDC18F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281031" y="2178910"/>
            <a:ext cx="2510599" cy="183521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F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AE4D6921-23B9-4E46-92EF-D4A1C4213F48}"/>
              </a:ext>
            </a:extLst>
          </p:cNvPr>
          <p:cNvSpPr/>
          <p:nvPr/>
        </p:nvSpPr>
        <p:spPr>
          <a:xfrm>
            <a:off x="6622660" y="4414823"/>
            <a:ext cx="2181973" cy="4502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0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/>
              </a:rPr>
              <a:t>আলট্রাসনোগ্রাফি</a:t>
            </a:r>
            <a:endParaRPr lang="en-US" sz="2000" dirty="0">
              <a:ln>
                <a:solidFill>
                  <a:schemeClr val="tx1"/>
                </a:solidFill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DADDF16-1410-4391-811D-6604BDF3E852}"/>
              </a:ext>
            </a:extLst>
          </p:cNvPr>
          <p:cNvSpPr/>
          <p:nvPr/>
        </p:nvSpPr>
        <p:spPr>
          <a:xfrm>
            <a:off x="9283986" y="4470788"/>
            <a:ext cx="2603217" cy="4502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0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/>
              </a:rPr>
              <a:t>কম্পিউটার টমোগ্রাফি</a:t>
            </a:r>
            <a:endParaRPr lang="en-US" sz="2000" dirty="0">
              <a:ln>
                <a:solidFill>
                  <a:schemeClr val="tx1"/>
                </a:solidFill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330926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 animBg="1"/>
      <p:bldP spid="16" grpId="0"/>
      <p:bldP spid="19" grpId="0" animBg="1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437E5AD-521C-438A-9C70-7B32F8B79C50}"/>
              </a:ext>
            </a:extLst>
          </p:cNvPr>
          <p:cNvSpPr txBox="1"/>
          <p:nvPr/>
        </p:nvSpPr>
        <p:spPr>
          <a:xfrm>
            <a:off x="792473" y="4212400"/>
            <a:ext cx="7315200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688975" indent="-688975" algn="just"/>
            <a:r>
              <a:rPr lang="bn-IN" sz="3200" b="1" dirty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কোনটি </a:t>
            </a:r>
            <a:r>
              <a:rPr lang="en-US" sz="3200" b="1" dirty="0" err="1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চিকি</a:t>
            </a:r>
            <a:r>
              <a:rPr lang="bn-BD" sz="3200" b="1" dirty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ৎ</a:t>
            </a:r>
            <a:r>
              <a:rPr lang="en-US" sz="3200" b="1" dirty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স</a:t>
            </a:r>
            <a:r>
              <a:rPr lang="bn-BD" sz="3200" b="1" dirty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া</a:t>
            </a:r>
            <a:r>
              <a:rPr lang="bn-IN" sz="3200" b="1" dirty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প্রযুক্তি</a:t>
            </a:r>
            <a:r>
              <a:rPr lang="bn-BD" sz="3200" b="1" dirty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?        </a:t>
            </a:r>
            <a:r>
              <a:rPr lang="en-US" sz="3200" b="1" dirty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200" b="1" dirty="0">
              <a:solidFill>
                <a:sysClr val="windowText" lastClr="00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B2B6531-98C4-43DA-9D78-B25FD9B74551}"/>
              </a:ext>
            </a:extLst>
          </p:cNvPr>
          <p:cNvSpPr txBox="1"/>
          <p:nvPr/>
        </p:nvSpPr>
        <p:spPr>
          <a:xfrm>
            <a:off x="819923" y="4953124"/>
            <a:ext cx="324662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ক.</a:t>
            </a:r>
            <a:r>
              <a:rPr lang="bn-BD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রেডিও</a:t>
            </a:r>
            <a:r>
              <a:rPr lang="bn-BD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</a:t>
            </a:r>
            <a:endParaRPr lang="en-US" sz="4400" b="1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10850F-352F-4D1C-9F30-CBD2CE20EFA7}"/>
              </a:ext>
            </a:extLst>
          </p:cNvPr>
          <p:cNvSpPr txBox="1"/>
          <p:nvPr/>
        </p:nvSpPr>
        <p:spPr>
          <a:xfrm>
            <a:off x="4955826" y="4986251"/>
            <a:ext cx="286562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খ.</a:t>
            </a:r>
            <a:r>
              <a:rPr lang="bn-BD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গিটার</a:t>
            </a:r>
            <a:r>
              <a:rPr lang="bn-BD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</a:t>
            </a:r>
            <a:endParaRPr lang="en-US" sz="4400" b="1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D06808-D87E-445E-AE84-216655122F65}"/>
              </a:ext>
            </a:extLst>
          </p:cNvPr>
          <p:cNvSpPr txBox="1"/>
          <p:nvPr/>
        </p:nvSpPr>
        <p:spPr>
          <a:xfrm>
            <a:off x="4925846" y="5774911"/>
            <a:ext cx="314901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tx1"/>
                </a:solidFill>
                <a:latin typeface="NikoshBAN" pitchFamily="2" charset="0"/>
              </a:rPr>
              <a:t>ঘ.</a:t>
            </a:r>
            <a:r>
              <a:rPr lang="bn-BD" sz="3600" b="1" dirty="0">
                <a:solidFill>
                  <a:schemeClr val="tx1"/>
                </a:solidFill>
                <a:latin typeface="NikoshBAN" pitchFamily="2" charset="0"/>
              </a:rPr>
              <a:t>থার্মোমিটার</a:t>
            </a:r>
            <a:endParaRPr lang="en-US" sz="4400" b="1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FF55C55-53C0-42D8-A919-068AD5F97D1C}"/>
              </a:ext>
            </a:extLst>
          </p:cNvPr>
          <p:cNvSpPr txBox="1"/>
          <p:nvPr/>
        </p:nvSpPr>
        <p:spPr>
          <a:xfrm>
            <a:off x="789943" y="5755770"/>
            <a:ext cx="327660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</a:t>
            </a:r>
            <a:r>
              <a:rPr lang="en-US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IN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তবলা</a:t>
            </a:r>
            <a:r>
              <a:rPr lang="bn-BD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</a:t>
            </a:r>
            <a:r>
              <a:rPr lang="en-US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400" b="1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7F6B80-7C9C-4CD1-B0B3-7E3BB146BC4D}"/>
              </a:ext>
            </a:extLst>
          </p:cNvPr>
          <p:cNvSpPr txBox="1"/>
          <p:nvPr/>
        </p:nvSpPr>
        <p:spPr>
          <a:xfrm>
            <a:off x="7821446" y="5441143"/>
            <a:ext cx="762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solidFill>
                  <a:srgbClr val="C00000"/>
                </a:solidFill>
                <a:sym typeface="Wingdings"/>
              </a:rPr>
              <a:t></a:t>
            </a:r>
            <a:endParaRPr lang="en-US" sz="6600" dirty="0">
              <a:solidFill>
                <a:srgbClr val="C00000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1B8EBC8-1EE6-44E0-B0F3-59F17E531EE2}"/>
              </a:ext>
            </a:extLst>
          </p:cNvPr>
          <p:cNvGrpSpPr/>
          <p:nvPr/>
        </p:nvGrpSpPr>
        <p:grpSpPr>
          <a:xfrm>
            <a:off x="-1" y="1"/>
            <a:ext cx="12316691" cy="6858000"/>
            <a:chOff x="-1" y="1"/>
            <a:chExt cx="12316691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C02C652-10DB-480D-B1CF-9A5822419D2B}"/>
                </a:ext>
              </a:extLst>
            </p:cNvPr>
            <p:cNvSpPr/>
            <p:nvPr/>
          </p:nvSpPr>
          <p:spPr>
            <a:xfrm>
              <a:off x="152400" y="290944"/>
              <a:ext cx="11942618" cy="92824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CD0BFE0-94DB-4FED-B338-2D2E2B48788B}"/>
                </a:ext>
              </a:extLst>
            </p:cNvPr>
            <p:cNvSpPr/>
            <p:nvPr/>
          </p:nvSpPr>
          <p:spPr>
            <a:xfrm>
              <a:off x="0" y="1246893"/>
              <a:ext cx="12192000" cy="304801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ame 12">
              <a:extLst>
                <a:ext uri="{FF2B5EF4-FFF2-40B4-BE49-F238E27FC236}">
                  <a16:creationId xmlns:a16="http://schemas.microsoft.com/office/drawing/2014/main" id="{2D8F3E3D-6CF3-40BE-A470-4E025F7DEAFF}"/>
                </a:ext>
              </a:extLst>
            </p:cNvPr>
            <p:cNvSpPr/>
            <p:nvPr/>
          </p:nvSpPr>
          <p:spPr>
            <a:xfrm>
              <a:off x="-1" y="1"/>
              <a:ext cx="12316691" cy="6858000"/>
            </a:xfrm>
            <a:prstGeom prst="frame">
              <a:avLst>
                <a:gd name="adj1" fmla="val 3712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5E5E3B54-7385-44BD-AA3C-CE0C46C521FE}"/>
              </a:ext>
            </a:extLst>
          </p:cNvPr>
          <p:cNvSpPr txBox="1"/>
          <p:nvPr/>
        </p:nvSpPr>
        <p:spPr>
          <a:xfrm>
            <a:off x="4118814" y="457200"/>
            <a:ext cx="3629526" cy="646331"/>
          </a:xfrm>
          <a:prstGeom prst="rect">
            <a:avLst/>
          </a:prstGeom>
          <a:noFill/>
          <a:ln w="28575">
            <a:noFill/>
            <a:prstDash val="sysDot"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সঠিক</a:t>
            </a:r>
            <a:r>
              <a:rPr lang="en-US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উত্তর</a:t>
            </a:r>
            <a:r>
              <a:rPr lang="en-US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:</a:t>
            </a:r>
            <a:r>
              <a:rPr lang="bn-BD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0117548-4693-4F84-A277-3414EE228291}"/>
              </a:ext>
            </a:extLst>
          </p:cNvPr>
          <p:cNvSpPr txBox="1"/>
          <p:nvPr/>
        </p:nvSpPr>
        <p:spPr>
          <a:xfrm rot="10800000" flipV="1">
            <a:off x="766383" y="1625390"/>
            <a:ext cx="7249254" cy="5847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  <a:prstDash val="sysDot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bn-BD" sz="32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কোনটি বিনোদন প্রযুক্তি</a:t>
            </a:r>
            <a:r>
              <a:rPr lang="bn-BD" sz="32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 ?  </a:t>
            </a:r>
            <a:endParaRPr lang="en-US" sz="32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3B15577-3D34-4AAD-BBB6-541F1F355866}"/>
              </a:ext>
            </a:extLst>
          </p:cNvPr>
          <p:cNvSpPr txBox="1"/>
          <p:nvPr/>
        </p:nvSpPr>
        <p:spPr>
          <a:xfrm rot="10800000" flipV="1">
            <a:off x="770877" y="2334904"/>
            <a:ext cx="3420984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  <a:prstDash val="sysDot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3600" b="1" dirty="0">
                <a:solidFill>
                  <a:schemeClr val="tx1"/>
                </a:solidFill>
                <a:latin typeface="NikoshBAN" pitchFamily="2" charset="0"/>
              </a:rPr>
              <a:t>ক. থার্মোমিটার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170D6E6-F552-4F7A-B59E-0FC05B8E53A2}"/>
              </a:ext>
            </a:extLst>
          </p:cNvPr>
          <p:cNvSpPr txBox="1"/>
          <p:nvPr/>
        </p:nvSpPr>
        <p:spPr>
          <a:xfrm rot="10800000" flipV="1">
            <a:off x="770877" y="3075799"/>
            <a:ext cx="3420984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</a:t>
            </a:r>
            <a:r>
              <a:rPr lang="en-US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কম্পিউটার</a:t>
            </a:r>
            <a:r>
              <a:rPr lang="bn-BD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</a:t>
            </a:r>
            <a:endParaRPr lang="en-US" sz="36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8EEF30-33B6-42E4-B9B0-1388E1F1F540}"/>
              </a:ext>
            </a:extLst>
          </p:cNvPr>
          <p:cNvSpPr txBox="1"/>
          <p:nvPr/>
        </p:nvSpPr>
        <p:spPr>
          <a:xfrm rot="10800000" flipV="1">
            <a:off x="4961860" y="2373323"/>
            <a:ext cx="3434829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  <a:prstDash val="sysDot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32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</a:t>
            </a:r>
            <a:r>
              <a:rPr lang="en-US" sz="32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32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স্টেথোস্কোপ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53945A8-1DEA-434C-8F57-8B25C0C1EFA3}"/>
              </a:ext>
            </a:extLst>
          </p:cNvPr>
          <p:cNvSpPr txBox="1"/>
          <p:nvPr/>
        </p:nvSpPr>
        <p:spPr>
          <a:xfrm rot="10800000" flipV="1">
            <a:off x="4961877" y="3075798"/>
            <a:ext cx="3420984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  <a:prstDash val="sysDot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ঘ</a:t>
            </a:r>
            <a:r>
              <a:rPr lang="en-US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এক্স-রে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B91ABB-F88A-48B6-813E-AB7CDF387C00}"/>
              </a:ext>
            </a:extLst>
          </p:cNvPr>
          <p:cNvSpPr txBox="1"/>
          <p:nvPr/>
        </p:nvSpPr>
        <p:spPr>
          <a:xfrm rot="10800000" flipV="1">
            <a:off x="3688025" y="2812228"/>
            <a:ext cx="7029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C00000"/>
                </a:solidFill>
                <a:sym typeface="Wingdings"/>
              </a:rPr>
              <a:t></a:t>
            </a:r>
            <a:endParaRPr lang="en-US" sz="6600" b="1" dirty="0">
              <a:solidFill>
                <a:srgbClr val="C00000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8AA4045-8672-4A0F-9468-7BBF24FECC77}"/>
              </a:ext>
            </a:extLst>
          </p:cNvPr>
          <p:cNvSpPr/>
          <p:nvPr/>
        </p:nvSpPr>
        <p:spPr>
          <a:xfrm>
            <a:off x="0" y="-6"/>
            <a:ext cx="12316691" cy="685800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025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repeatCount="indefinite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repeatCount="indefinite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8" grpId="0"/>
      <p:bldP spid="7" grpId="0"/>
      <p:bldP spid="15" grpId="0" animBg="1"/>
      <p:bldP spid="16" grpId="0" animBg="1"/>
      <p:bldP spid="17" grpId="0" animBg="1"/>
      <p:bldP spid="18" grpId="0" animBg="1"/>
      <p:bldP spid="19" grpId="0" animBg="1"/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794798" y="2573526"/>
            <a:ext cx="8120540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  <a:prstDash val="soli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bn-IN" sz="3200" b="1" dirty="0">
                <a:solidFill>
                  <a:srgbClr val="0070C0"/>
                </a:solidFill>
              </a:rPr>
              <a:t>তোমরা বিনোদনের জন্য </a:t>
            </a:r>
            <a:r>
              <a:rPr lang="bn-BD" sz="3200" b="1" dirty="0">
                <a:solidFill>
                  <a:srgbClr val="0070C0"/>
                </a:solidFill>
              </a:rPr>
              <a:t>যে যে </a:t>
            </a:r>
            <a:r>
              <a:rPr lang="bn-IN" sz="3200" b="1" dirty="0">
                <a:solidFill>
                  <a:srgbClr val="0070C0"/>
                </a:solidFill>
              </a:rPr>
              <a:t>প্রযুক্তি </a:t>
            </a:r>
            <a:r>
              <a:rPr lang="bn-BD" sz="3200" b="1" dirty="0">
                <a:solidFill>
                  <a:srgbClr val="0070C0"/>
                </a:solidFill>
              </a:rPr>
              <a:t>ব্যবহার</a:t>
            </a:r>
            <a:r>
              <a:rPr lang="bn-IN" sz="3200" b="1" dirty="0">
                <a:solidFill>
                  <a:srgbClr val="0070C0"/>
                </a:solidFill>
              </a:rPr>
              <a:t>   কর তার ৫টি উল্লেখ কর</a:t>
            </a:r>
            <a:r>
              <a:rPr lang="bn-BD" sz="3200" b="1" dirty="0">
                <a:solidFill>
                  <a:srgbClr val="0070C0"/>
                </a:solidFill>
              </a:rPr>
              <a:t>।</a:t>
            </a:r>
            <a:r>
              <a:rPr lang="bn-IN" sz="3200" b="1" dirty="0">
                <a:solidFill>
                  <a:srgbClr val="0070C0"/>
                </a:solidFill>
              </a:rPr>
              <a:t> </a:t>
            </a:r>
            <a:endParaRPr lang="en-US" sz="3200" b="1" dirty="0">
              <a:solidFill>
                <a:srgbClr val="0070C0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585D3B3-8814-4F6E-8CD8-7F68CB9B57ED}"/>
              </a:ext>
            </a:extLst>
          </p:cNvPr>
          <p:cNvGrpSpPr/>
          <p:nvPr/>
        </p:nvGrpSpPr>
        <p:grpSpPr>
          <a:xfrm>
            <a:off x="-1" y="1"/>
            <a:ext cx="12316691" cy="6858000"/>
            <a:chOff x="-1" y="1"/>
            <a:chExt cx="12316691" cy="685800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B37684C-5842-4637-BC9D-A1BA1A5B8977}"/>
                </a:ext>
              </a:extLst>
            </p:cNvPr>
            <p:cNvSpPr/>
            <p:nvPr/>
          </p:nvSpPr>
          <p:spPr>
            <a:xfrm>
              <a:off x="152400" y="290944"/>
              <a:ext cx="11942618" cy="92824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B41A884-7A4F-40A5-88BF-526863D21DF2}"/>
                </a:ext>
              </a:extLst>
            </p:cNvPr>
            <p:cNvSpPr/>
            <p:nvPr/>
          </p:nvSpPr>
          <p:spPr>
            <a:xfrm>
              <a:off x="0" y="1246893"/>
              <a:ext cx="12192000" cy="304801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ame 10">
              <a:extLst>
                <a:ext uri="{FF2B5EF4-FFF2-40B4-BE49-F238E27FC236}">
                  <a16:creationId xmlns:a16="http://schemas.microsoft.com/office/drawing/2014/main" id="{E80AC31F-882C-40CB-AFA5-7938705DC9AD}"/>
                </a:ext>
              </a:extLst>
            </p:cNvPr>
            <p:cNvSpPr/>
            <p:nvPr/>
          </p:nvSpPr>
          <p:spPr>
            <a:xfrm>
              <a:off x="-1" y="1"/>
              <a:ext cx="12316691" cy="6858000"/>
            </a:xfrm>
            <a:prstGeom prst="frame">
              <a:avLst>
                <a:gd name="adj1" fmla="val 3712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4511845" y="465222"/>
            <a:ext cx="2592340" cy="584775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bn-IN" sz="3200" b="1" dirty="0"/>
              <a:t>দলীয় কাজ </a:t>
            </a:r>
            <a:endParaRPr lang="en-US" sz="32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2B40A70-FB29-47A7-B10F-78C8B46AD06B}"/>
              </a:ext>
            </a:extLst>
          </p:cNvPr>
          <p:cNvSpPr txBox="1"/>
          <p:nvPr/>
        </p:nvSpPr>
        <p:spPr>
          <a:xfrm>
            <a:off x="3796242" y="4257949"/>
            <a:ext cx="8119095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  <a:prstDash val="soli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bn-IN" sz="3200" b="1" dirty="0">
                <a:solidFill>
                  <a:srgbClr val="0070C0"/>
                </a:solidFill>
              </a:rPr>
              <a:t>তোমরা</a:t>
            </a:r>
            <a:r>
              <a:rPr lang="en-US" sz="3200" b="1" dirty="0">
                <a:solidFill>
                  <a:srgbClr val="0070C0"/>
                </a:solidFill>
              </a:rPr>
              <a:t> </a:t>
            </a:r>
            <a:r>
              <a:rPr lang="bn-BD" sz="3200" b="1" dirty="0">
                <a:solidFill>
                  <a:srgbClr val="0070C0"/>
                </a:solidFill>
              </a:rPr>
              <a:t>চিকিৎসার</a:t>
            </a:r>
            <a:r>
              <a:rPr lang="bn-IN" sz="3200" b="1" dirty="0">
                <a:solidFill>
                  <a:srgbClr val="0070C0"/>
                </a:solidFill>
              </a:rPr>
              <a:t> জন্য </a:t>
            </a:r>
            <a:r>
              <a:rPr lang="bn-BD" sz="3200" b="1" dirty="0">
                <a:solidFill>
                  <a:srgbClr val="0070C0"/>
                </a:solidFill>
              </a:rPr>
              <a:t>যে যে </a:t>
            </a:r>
            <a:r>
              <a:rPr lang="bn-IN" sz="3200" b="1" dirty="0">
                <a:solidFill>
                  <a:srgbClr val="0070C0"/>
                </a:solidFill>
              </a:rPr>
              <a:t>প্রযুক্তি</a:t>
            </a:r>
            <a:r>
              <a:rPr lang="bn-BD" sz="3200" b="1" dirty="0">
                <a:solidFill>
                  <a:srgbClr val="0070C0"/>
                </a:solidFill>
              </a:rPr>
              <a:t> ব্যবহার</a:t>
            </a:r>
            <a:r>
              <a:rPr lang="bn-IN" sz="3200" b="1" dirty="0">
                <a:solidFill>
                  <a:srgbClr val="0070C0"/>
                </a:solidFill>
              </a:rPr>
              <a:t>  কর তার ৫টি উল্লেখ কর</a:t>
            </a:r>
            <a:r>
              <a:rPr lang="bn-BD" sz="3200" b="1" dirty="0">
                <a:solidFill>
                  <a:srgbClr val="0070C0"/>
                </a:solidFill>
              </a:rPr>
              <a:t>।</a:t>
            </a:r>
            <a:r>
              <a:rPr lang="bn-IN" sz="3200" b="1" dirty="0">
                <a:solidFill>
                  <a:srgbClr val="0070C0"/>
                </a:solidFill>
              </a:rPr>
              <a:t> 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4" name="Flowchart: Sequential Access Storage 3">
            <a:extLst>
              <a:ext uri="{FF2B5EF4-FFF2-40B4-BE49-F238E27FC236}">
                <a16:creationId xmlns:a16="http://schemas.microsoft.com/office/drawing/2014/main" id="{868EF308-BCA2-4056-A10F-2D619737737C}"/>
              </a:ext>
            </a:extLst>
          </p:cNvPr>
          <p:cNvSpPr/>
          <p:nvPr/>
        </p:nvSpPr>
        <p:spPr>
          <a:xfrm>
            <a:off x="441469" y="2321470"/>
            <a:ext cx="3388498" cy="1329274"/>
          </a:xfrm>
          <a:prstGeom prst="flowChartMagneticTape">
            <a:avLst/>
          </a:prstGeom>
          <a:solidFill>
            <a:srgbClr val="00B0F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b="1" dirty="0">
                <a:solidFill>
                  <a:schemeClr val="tx1"/>
                </a:solidFill>
                <a:latin typeface="NikoshBAN"/>
              </a:rPr>
              <a:t>বেহালা</a:t>
            </a:r>
            <a:endParaRPr lang="en-US" sz="3200" b="1" dirty="0">
              <a:solidFill>
                <a:schemeClr val="tx1"/>
              </a:solidFill>
              <a:latin typeface="NikoshBAN"/>
            </a:endParaRPr>
          </a:p>
        </p:txBody>
      </p:sp>
      <p:sp>
        <p:nvSpPr>
          <p:cNvPr id="13" name="Flowchart: Sequential Access Storage 12">
            <a:extLst>
              <a:ext uri="{FF2B5EF4-FFF2-40B4-BE49-F238E27FC236}">
                <a16:creationId xmlns:a16="http://schemas.microsoft.com/office/drawing/2014/main" id="{223C6B4C-61F8-4697-A26F-486119D366DA}"/>
              </a:ext>
            </a:extLst>
          </p:cNvPr>
          <p:cNvSpPr/>
          <p:nvPr/>
        </p:nvSpPr>
        <p:spPr>
          <a:xfrm>
            <a:off x="476638" y="4026877"/>
            <a:ext cx="3353329" cy="1329274"/>
          </a:xfrm>
          <a:prstGeom prst="flowChartMagneticTape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b="1" dirty="0">
                <a:solidFill>
                  <a:schemeClr val="tx1"/>
                </a:solidFill>
                <a:latin typeface="NikoshBAN"/>
              </a:rPr>
              <a:t>থার্মোমিটার</a:t>
            </a:r>
            <a:endParaRPr lang="en-US" sz="3200" b="1" dirty="0">
              <a:solidFill>
                <a:schemeClr val="tx1"/>
              </a:solidFill>
              <a:latin typeface="NikoshBAN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7B91F82-8056-4F60-80F9-B14D660FDC8D}"/>
              </a:ext>
            </a:extLst>
          </p:cNvPr>
          <p:cNvSpPr/>
          <p:nvPr/>
        </p:nvSpPr>
        <p:spPr>
          <a:xfrm>
            <a:off x="0" y="0"/>
            <a:ext cx="12316692" cy="687104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6380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12" grpId="0" animBg="1"/>
      <p:bldP spid="4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E0F2D3B0-7CBB-4963-8C1A-1B800218227F}"/>
              </a:ext>
            </a:extLst>
          </p:cNvPr>
          <p:cNvGrpSpPr/>
          <p:nvPr/>
        </p:nvGrpSpPr>
        <p:grpSpPr>
          <a:xfrm>
            <a:off x="-1" y="1"/>
            <a:ext cx="12316691" cy="6858000"/>
            <a:chOff x="-1" y="1"/>
            <a:chExt cx="12316691" cy="68580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D4D6CE6-7904-4918-9445-484F56DCEAFE}"/>
                </a:ext>
              </a:extLst>
            </p:cNvPr>
            <p:cNvSpPr/>
            <p:nvPr/>
          </p:nvSpPr>
          <p:spPr>
            <a:xfrm>
              <a:off x="152400" y="290944"/>
              <a:ext cx="11942618" cy="92824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060B6A-7FC8-4B55-BDA3-960998AC2202}"/>
                </a:ext>
              </a:extLst>
            </p:cNvPr>
            <p:cNvSpPr/>
            <p:nvPr/>
          </p:nvSpPr>
          <p:spPr>
            <a:xfrm>
              <a:off x="0" y="1246893"/>
              <a:ext cx="12192000" cy="304801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ame 7">
              <a:extLst>
                <a:ext uri="{FF2B5EF4-FFF2-40B4-BE49-F238E27FC236}">
                  <a16:creationId xmlns:a16="http://schemas.microsoft.com/office/drawing/2014/main" id="{F5AF407E-7F80-4F31-A902-CABC2837B4D2}"/>
                </a:ext>
              </a:extLst>
            </p:cNvPr>
            <p:cNvSpPr/>
            <p:nvPr/>
          </p:nvSpPr>
          <p:spPr>
            <a:xfrm>
              <a:off x="-1" y="1"/>
              <a:ext cx="12316691" cy="6858000"/>
            </a:xfrm>
            <a:prstGeom prst="frame">
              <a:avLst>
                <a:gd name="adj1" fmla="val 3712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4594273" y="454857"/>
            <a:ext cx="3129383" cy="646331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txBody>
          <a:bodyPr wrap="none" rtlCol="0">
            <a:spAutoFit/>
          </a:bodyPr>
          <a:lstStyle/>
          <a:p>
            <a:r>
              <a:rPr lang="bn-IN" sz="36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জোড়ায়</a:t>
            </a:r>
            <a:r>
              <a:rPr lang="bn-IN" sz="36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3600" b="1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1DC1EBAF-A953-4047-BFBC-09D12DDF670F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318845" y="2091261"/>
          <a:ext cx="10304586" cy="43118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152293">
                  <a:extLst>
                    <a:ext uri="{9D8B030D-6E8A-4147-A177-3AD203B41FA5}">
                      <a16:colId xmlns:a16="http://schemas.microsoft.com/office/drawing/2014/main" val="1801518683"/>
                    </a:ext>
                  </a:extLst>
                </a:gridCol>
                <a:gridCol w="5152293">
                  <a:extLst>
                    <a:ext uri="{9D8B030D-6E8A-4147-A177-3AD203B41FA5}">
                      <a16:colId xmlns:a16="http://schemas.microsoft.com/office/drawing/2014/main" val="3980556702"/>
                    </a:ext>
                  </a:extLst>
                </a:gridCol>
              </a:tblGrid>
              <a:tr h="947870">
                <a:tc>
                  <a:txBody>
                    <a:bodyPr/>
                    <a:lstStyle/>
                    <a:p>
                      <a:pPr algn="l"/>
                      <a:r>
                        <a:rPr lang="bn-BD" sz="3200" b="1" dirty="0">
                          <a:solidFill>
                            <a:schemeClr val="tx1"/>
                          </a:solidFill>
                        </a:rPr>
                        <a:t>বিনোদন প্রযুক্তি</a:t>
                      </a:r>
                      <a:endParaRPr 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n-BD" sz="3200" b="1" dirty="0">
                          <a:solidFill>
                            <a:schemeClr val="tx1"/>
                          </a:solidFill>
                        </a:rPr>
                        <a:t>                        স্টেথেস্কোপ</a:t>
                      </a:r>
                      <a:endParaRPr 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690921882"/>
                  </a:ext>
                </a:extLst>
              </a:tr>
              <a:tr h="1208070">
                <a:tc>
                  <a:txBody>
                    <a:bodyPr/>
                    <a:lstStyle/>
                    <a:p>
                      <a:pPr algn="l"/>
                      <a:r>
                        <a:rPr lang="bn-BD" sz="3200" b="1" dirty="0">
                          <a:solidFill>
                            <a:schemeClr val="tx1"/>
                          </a:solidFill>
                        </a:rPr>
                        <a:t>বিনোদন কেন্দ্রের রাইড</a:t>
                      </a:r>
                      <a:endParaRPr 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n-BD" sz="3200" b="1" dirty="0">
                          <a:solidFill>
                            <a:schemeClr val="tx1"/>
                          </a:solidFill>
                        </a:rPr>
                        <a:t>                        থার্মোমিটার</a:t>
                      </a:r>
                      <a:endParaRPr 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740355734"/>
                  </a:ext>
                </a:extLst>
              </a:tr>
              <a:tr h="947870">
                <a:tc>
                  <a:txBody>
                    <a:bodyPr/>
                    <a:lstStyle/>
                    <a:p>
                      <a:pPr algn="l"/>
                      <a:r>
                        <a:rPr lang="bn-BD" sz="3200" b="1" dirty="0">
                          <a:solidFill>
                            <a:schemeClr val="tx1"/>
                          </a:solidFill>
                        </a:rPr>
                        <a:t>জ্বর মাপা</a:t>
                      </a:r>
                      <a:endParaRPr 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3200" b="1" dirty="0">
                          <a:solidFill>
                            <a:schemeClr val="tx1"/>
                          </a:solidFill>
                        </a:rPr>
                        <a:t>                          নাগরদোলা</a:t>
                      </a:r>
                      <a:endParaRPr 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183317835"/>
                  </a:ext>
                </a:extLst>
              </a:tr>
              <a:tr h="1208070">
                <a:tc>
                  <a:txBody>
                    <a:bodyPr/>
                    <a:lstStyle/>
                    <a:p>
                      <a:pPr algn="l"/>
                      <a:r>
                        <a:rPr lang="bn-BD" sz="3200" b="1" dirty="0">
                          <a:solidFill>
                            <a:schemeClr val="tx1"/>
                          </a:solidFill>
                        </a:rPr>
                        <a:t>সাধারণ চিকিৎসা যন্ত্রপাতি</a:t>
                      </a:r>
                      <a:endParaRPr 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3200" b="1" dirty="0">
                          <a:solidFill>
                            <a:schemeClr val="tx1"/>
                          </a:solidFill>
                        </a:rPr>
                        <a:t>                        ভিডিও গেম</a:t>
                      </a:r>
                      <a:endParaRPr 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369823817"/>
                  </a:ext>
                </a:extLst>
              </a:tr>
            </a:tbl>
          </a:graphicData>
        </a:graphic>
      </p:graphicFrame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2E14967-8FFC-4230-B4C6-3E1A589491CE}"/>
              </a:ext>
            </a:extLst>
          </p:cNvPr>
          <p:cNvCxnSpPr>
            <a:cxnSpLocks/>
          </p:cNvCxnSpPr>
          <p:nvPr/>
        </p:nvCxnSpPr>
        <p:spPr>
          <a:xfrm>
            <a:off x="4747846" y="2356338"/>
            <a:ext cx="4343400" cy="3127794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F856E35-46F1-4CA6-946C-CAB059DF379B}"/>
              </a:ext>
            </a:extLst>
          </p:cNvPr>
          <p:cNvCxnSpPr>
            <a:cxnSpLocks/>
          </p:cNvCxnSpPr>
          <p:nvPr/>
        </p:nvCxnSpPr>
        <p:spPr>
          <a:xfrm>
            <a:off x="5668912" y="3279167"/>
            <a:ext cx="3687081" cy="1292841"/>
          </a:xfrm>
          <a:prstGeom prst="straightConnector1">
            <a:avLst/>
          </a:prstGeom>
          <a:ln w="76200">
            <a:solidFill>
              <a:srgbClr val="FFFF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E48345CA-561E-4ABD-909E-9F566F384C46}"/>
              </a:ext>
            </a:extLst>
          </p:cNvPr>
          <p:cNvCxnSpPr>
            <a:cxnSpLocks/>
          </p:cNvCxnSpPr>
          <p:nvPr/>
        </p:nvCxnSpPr>
        <p:spPr>
          <a:xfrm flipV="1">
            <a:off x="3229888" y="3308772"/>
            <a:ext cx="6002035" cy="1210478"/>
          </a:xfrm>
          <a:prstGeom prst="straightConnector1">
            <a:avLst/>
          </a:prstGeom>
          <a:ln w="76200">
            <a:solidFill>
              <a:srgbClr val="FFFF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68395BD-254A-42CA-8333-CCACB847E884}"/>
              </a:ext>
            </a:extLst>
          </p:cNvPr>
          <p:cNvCxnSpPr>
            <a:cxnSpLocks/>
          </p:cNvCxnSpPr>
          <p:nvPr/>
        </p:nvCxnSpPr>
        <p:spPr>
          <a:xfrm flipV="1">
            <a:off x="6290275" y="2466076"/>
            <a:ext cx="2941648" cy="3018056"/>
          </a:xfrm>
          <a:prstGeom prst="straightConnector1">
            <a:avLst/>
          </a:prstGeom>
          <a:ln w="76200">
            <a:solidFill>
              <a:srgbClr val="FFFF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C14ECAEA-93D0-42D4-B454-78B27BAD89DC}"/>
              </a:ext>
            </a:extLst>
          </p:cNvPr>
          <p:cNvSpPr/>
          <p:nvPr/>
        </p:nvSpPr>
        <p:spPr>
          <a:xfrm>
            <a:off x="0" y="0"/>
            <a:ext cx="12316692" cy="687104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193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8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1" dur="20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" fill="hold">
                          <p:stCondLst>
                            <p:cond delay="indefinite"/>
                          </p:stCondLst>
                          <p:childTnLst>
                            <p:par>
                              <p:cTn id="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" presetID="2" presetClass="entr" presetSubtype="9" accel="20000" fill="hold" nodeType="click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16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17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ind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8" presetID="21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19" dur="3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7200000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20" dur="3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7200000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21" dur="3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7200000" s="0" l="0"/>
                                          </p:by>
                                        </p:animClr>
                                        <p:set>
                                          <p:cBhvr>
                                            <p:cTn id="22" dur="3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9" accel="20000" fill="hold" nodeType="click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27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28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ind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9" presetID="21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30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7200000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31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7200000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32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7200000" s="0" l="0"/>
                                          </p:by>
                                        </p:animClr>
                                        <p:set>
                                          <p:cBhvr>
                                            <p:cTn id="33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2" presetClass="entr" presetSubtype="8" accel="20000" fill="hold" nodeType="click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38" dur="2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39" dur="2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ind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0" presetID="21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41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7200000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42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7200000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43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7200000" s="0" l="0"/>
                                          </p:by>
                                        </p:animClr>
                                        <p:set>
                                          <p:cBhvr>
                                            <p:cTn id="44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2" presetClass="entr" presetSubtype="12" accel="20000" fill="hold" nodeType="click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49" dur="2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50" dur="2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ind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1" presetID="21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52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7200000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53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7200000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54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7200000" s="0" l="0"/>
                                          </p:by>
                                        </p:animClr>
                                        <p:set>
                                          <p:cBhvr>
                                            <p:cTn id="55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8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1" dur="20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" fill="hold">
                          <p:stCondLst>
                            <p:cond delay="indefinite"/>
                          </p:stCondLst>
                          <p:childTnLst>
                            <p:par>
                              <p:cTn id="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" presetID="2" presetClass="entr" presetSubtype="9" accel="2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wind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8" presetID="21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19" dur="3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7200000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20" dur="3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7200000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21" dur="3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7200000" s="0" l="0"/>
                                          </p:by>
                                        </p:animClr>
                                        <p:set>
                                          <p:cBhvr>
                                            <p:cTn id="22" dur="3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9" accel="2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wind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9" presetID="21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30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7200000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31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7200000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32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7200000" s="0" l="0"/>
                                          </p:by>
                                        </p:animClr>
                                        <p:set>
                                          <p:cBhvr>
                                            <p:cTn id="33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2" presetClass="entr" presetSubtype="8" accel="2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2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2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wind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0" presetID="21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41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7200000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42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7200000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43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7200000" s="0" l="0"/>
                                          </p:by>
                                        </p:animClr>
                                        <p:set>
                                          <p:cBhvr>
                                            <p:cTn id="44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2" presetClass="entr" presetSubtype="12" accel="2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9" dur="2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0" dur="2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wind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1" presetID="21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52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7200000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53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7200000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54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7200000" s="0" l="0"/>
                                          </p:by>
                                        </p:animClr>
                                        <p:set>
                                          <p:cBhvr>
                                            <p:cTn id="55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</p:bld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gular Pentagon 1">
            <a:extLst>
              <a:ext uri="{FF2B5EF4-FFF2-40B4-BE49-F238E27FC236}">
                <a16:creationId xmlns:a16="http://schemas.microsoft.com/office/drawing/2014/main" id="{948BB55A-ADF9-4584-9635-3F3CF372A7E4}"/>
              </a:ext>
            </a:extLst>
          </p:cNvPr>
          <p:cNvSpPr/>
          <p:nvPr/>
        </p:nvSpPr>
        <p:spPr>
          <a:xfrm>
            <a:off x="5298822" y="3414168"/>
            <a:ext cx="7186256" cy="2583377"/>
          </a:xfrm>
          <a:prstGeom prst="pentagon">
            <a:avLst/>
          </a:prstGeom>
          <a:noFill/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bn-BD" sz="3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 কী? </a:t>
            </a:r>
            <a:r>
              <a:rPr lang="bn-IN" sz="3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 আমাদের জীবনকে সহজ ও আনন্দময় করেছে- এ বিষয়ে ৫টি বাক্য লিখে আনবে।</a:t>
            </a:r>
            <a:endParaRPr lang="en-US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30A09D7-5A9A-46A2-8147-7E78F813C78A}"/>
              </a:ext>
            </a:extLst>
          </p:cNvPr>
          <p:cNvGrpSpPr/>
          <p:nvPr/>
        </p:nvGrpSpPr>
        <p:grpSpPr>
          <a:xfrm>
            <a:off x="1513358" y="2643245"/>
            <a:ext cx="3018421" cy="3631223"/>
            <a:chOff x="723898" y="2149719"/>
            <a:chExt cx="3018421" cy="4136781"/>
          </a:xfrm>
        </p:grpSpPr>
        <p:sp>
          <p:nvSpPr>
            <p:cNvPr id="3" name="Flowchart: Manual Operation 2">
              <a:extLst>
                <a:ext uri="{FF2B5EF4-FFF2-40B4-BE49-F238E27FC236}">
                  <a16:creationId xmlns:a16="http://schemas.microsoft.com/office/drawing/2014/main" id="{06731EAB-FFD0-4FD6-96B1-1FC4BE974AF7}"/>
                </a:ext>
              </a:extLst>
            </p:cNvPr>
            <p:cNvSpPr/>
            <p:nvPr/>
          </p:nvSpPr>
          <p:spPr>
            <a:xfrm rot="10800000">
              <a:off x="723898" y="2149719"/>
              <a:ext cx="3018421" cy="1428750"/>
            </a:xfrm>
            <a:prstGeom prst="flowChartManualOperation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1669131-8A55-4E09-BABE-9D1A8BADE677}"/>
                </a:ext>
              </a:extLst>
            </p:cNvPr>
            <p:cNvSpPr/>
            <p:nvPr/>
          </p:nvSpPr>
          <p:spPr>
            <a:xfrm>
              <a:off x="1057593" y="3570981"/>
              <a:ext cx="2352357" cy="2334519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Bevel 41">
              <a:extLst>
                <a:ext uri="{FF2B5EF4-FFF2-40B4-BE49-F238E27FC236}">
                  <a16:creationId xmlns:a16="http://schemas.microsoft.com/office/drawing/2014/main" id="{AFBD2FDD-7FA8-406E-A62D-0018E324A735}"/>
                </a:ext>
              </a:extLst>
            </p:cNvPr>
            <p:cNvSpPr/>
            <p:nvPr/>
          </p:nvSpPr>
          <p:spPr>
            <a:xfrm>
              <a:off x="2814461" y="4111411"/>
              <a:ext cx="366890" cy="1007705"/>
            </a:xfrm>
            <a:prstGeom prst="bevel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Bevel 43">
              <a:extLst>
                <a:ext uri="{FF2B5EF4-FFF2-40B4-BE49-F238E27FC236}">
                  <a16:creationId xmlns:a16="http://schemas.microsoft.com/office/drawing/2014/main" id="{E4C6AC35-42AD-41EB-8B38-49E7D660266A}"/>
                </a:ext>
              </a:extLst>
            </p:cNvPr>
            <p:cNvSpPr/>
            <p:nvPr/>
          </p:nvSpPr>
          <p:spPr>
            <a:xfrm>
              <a:off x="1285473" y="4111411"/>
              <a:ext cx="370975" cy="1007705"/>
            </a:xfrm>
            <a:prstGeom prst="bevel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Bevel 47">
              <a:extLst>
                <a:ext uri="{FF2B5EF4-FFF2-40B4-BE49-F238E27FC236}">
                  <a16:creationId xmlns:a16="http://schemas.microsoft.com/office/drawing/2014/main" id="{738FBE51-FB90-41C0-8917-3F31593CF9FA}"/>
                </a:ext>
              </a:extLst>
            </p:cNvPr>
            <p:cNvSpPr/>
            <p:nvPr/>
          </p:nvSpPr>
          <p:spPr>
            <a:xfrm>
              <a:off x="1833672" y="3848468"/>
              <a:ext cx="814278" cy="2108848"/>
            </a:xfrm>
            <a:prstGeom prst="bevel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EE8B8E8-2A73-41C4-8896-EF83B4D5D9BF}"/>
                </a:ext>
              </a:extLst>
            </p:cNvPr>
            <p:cNvSpPr/>
            <p:nvPr/>
          </p:nvSpPr>
          <p:spPr>
            <a:xfrm>
              <a:off x="886191" y="5800142"/>
              <a:ext cx="2714259" cy="486358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82FCA4E-F3CD-4A66-9C44-4DA7001E54DB}"/>
              </a:ext>
            </a:extLst>
          </p:cNvPr>
          <p:cNvGrpSpPr/>
          <p:nvPr/>
        </p:nvGrpSpPr>
        <p:grpSpPr>
          <a:xfrm>
            <a:off x="-1" y="1"/>
            <a:ext cx="12316691" cy="6858000"/>
            <a:chOff x="-1" y="1"/>
            <a:chExt cx="12316691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F4BF593-720B-4E6A-BE04-BD5C437A2EC2}"/>
                </a:ext>
              </a:extLst>
            </p:cNvPr>
            <p:cNvSpPr/>
            <p:nvPr/>
          </p:nvSpPr>
          <p:spPr>
            <a:xfrm>
              <a:off x="152400" y="290944"/>
              <a:ext cx="11942618" cy="92824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CA7E656-89B7-4FF7-AFCA-189D2632D4E6}"/>
                </a:ext>
              </a:extLst>
            </p:cNvPr>
            <p:cNvSpPr/>
            <p:nvPr/>
          </p:nvSpPr>
          <p:spPr>
            <a:xfrm>
              <a:off x="0" y="1246893"/>
              <a:ext cx="12192000" cy="304801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ame 12">
              <a:extLst>
                <a:ext uri="{FF2B5EF4-FFF2-40B4-BE49-F238E27FC236}">
                  <a16:creationId xmlns:a16="http://schemas.microsoft.com/office/drawing/2014/main" id="{F1A10202-7099-4660-B16C-BB411DBB7449}"/>
                </a:ext>
              </a:extLst>
            </p:cNvPr>
            <p:cNvSpPr/>
            <p:nvPr/>
          </p:nvSpPr>
          <p:spPr>
            <a:xfrm>
              <a:off x="-1" y="1"/>
              <a:ext cx="12316691" cy="6858000"/>
            </a:xfrm>
            <a:prstGeom prst="frame">
              <a:avLst>
                <a:gd name="adj1" fmla="val 3712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89671ECA-D7F5-411B-A559-4F3087783841}"/>
              </a:ext>
            </a:extLst>
          </p:cNvPr>
          <p:cNvSpPr/>
          <p:nvPr/>
        </p:nvSpPr>
        <p:spPr>
          <a:xfrm flipH="1">
            <a:off x="3245107" y="378474"/>
            <a:ext cx="5757204" cy="7074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</a:rPr>
              <a:t>বা</a:t>
            </a:r>
            <a:r>
              <a:rPr lang="bn-BD" sz="3200" b="1" dirty="0">
                <a:solidFill>
                  <a:schemeClr val="tx1"/>
                </a:solidFill>
              </a:rPr>
              <a:t>ড়ি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থেকে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লি</a:t>
            </a:r>
            <a:r>
              <a:rPr lang="bn-BD" sz="3200" b="1" dirty="0">
                <a:solidFill>
                  <a:schemeClr val="tx1"/>
                </a:solidFill>
              </a:rPr>
              <a:t>খে আনবে 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9D5B2E4-782C-4D55-8CB8-5C91365B1D7A}"/>
              </a:ext>
            </a:extLst>
          </p:cNvPr>
          <p:cNvSpPr/>
          <p:nvPr/>
        </p:nvSpPr>
        <p:spPr>
          <a:xfrm>
            <a:off x="0" y="-6"/>
            <a:ext cx="12316691" cy="685800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2680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-1" y="1"/>
            <a:ext cx="12316691" cy="6858000"/>
            <a:chOff x="-1" y="1"/>
            <a:chExt cx="12316691" cy="6858000"/>
          </a:xfrm>
        </p:grpSpPr>
        <p:sp>
          <p:nvSpPr>
            <p:cNvPr id="6" name="Rectangle 5"/>
            <p:cNvSpPr/>
            <p:nvPr/>
          </p:nvSpPr>
          <p:spPr>
            <a:xfrm>
              <a:off x="152400" y="290944"/>
              <a:ext cx="11942618" cy="92824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0" y="1246893"/>
              <a:ext cx="12192000" cy="304801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ame 7"/>
            <p:cNvSpPr/>
            <p:nvPr/>
          </p:nvSpPr>
          <p:spPr>
            <a:xfrm>
              <a:off x="-1" y="1"/>
              <a:ext cx="12316691" cy="6858000"/>
            </a:xfrm>
            <a:prstGeom prst="frame">
              <a:avLst>
                <a:gd name="adj1" fmla="val 3712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3813763" y="433205"/>
            <a:ext cx="49503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bn-BD" sz="3600" b="1" dirty="0">
                <a:ln w="10160">
                  <a:solidFill>
                    <a:schemeClr val="accent5"/>
                  </a:solidFill>
                  <a:prstDash val="solid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সবার জন্য </a:t>
            </a:r>
            <a:r>
              <a:rPr lang="bn-BD" sz="3600" b="1" dirty="0">
                <a:ln w="10160">
                  <a:solidFill>
                    <a:schemeClr val="accent5"/>
                  </a:solidFill>
                  <a:prstDash val="solid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শুভ কামনা</a:t>
            </a:r>
            <a:endParaRPr lang="en-US" sz="3600" b="1" dirty="0">
              <a:ln w="10160">
                <a:solidFill>
                  <a:schemeClr val="accent5"/>
                </a:solidFill>
                <a:prstDash val="solid"/>
              </a:ln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0752D9-C1FA-4ECE-88F3-A59AA63A7C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1157" y="1814732"/>
            <a:ext cx="4330615" cy="444187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B432B24-FCCF-4EA7-8F7B-26B147B3B16E}"/>
              </a:ext>
            </a:extLst>
          </p:cNvPr>
          <p:cNvSpPr/>
          <p:nvPr/>
        </p:nvSpPr>
        <p:spPr>
          <a:xfrm>
            <a:off x="0" y="-6"/>
            <a:ext cx="12316691" cy="685800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909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D4F02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D4F02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13040"/>
            <a:ext cx="12316691" cy="6858000"/>
            <a:chOff x="-1" y="1"/>
            <a:chExt cx="12316691" cy="6858000"/>
          </a:xfrm>
        </p:grpSpPr>
        <p:sp>
          <p:nvSpPr>
            <p:cNvPr id="3" name="Rectangle 2"/>
            <p:cNvSpPr/>
            <p:nvPr/>
          </p:nvSpPr>
          <p:spPr>
            <a:xfrm>
              <a:off x="152400" y="290944"/>
              <a:ext cx="11942618" cy="92824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b="1" i="1" dirty="0">
                <a:solidFill>
                  <a:schemeClr val="tx1"/>
                </a:solidFill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0" y="1246893"/>
              <a:ext cx="12192000" cy="304801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rame 4"/>
            <p:cNvSpPr/>
            <p:nvPr/>
          </p:nvSpPr>
          <p:spPr>
            <a:xfrm>
              <a:off x="-1" y="1"/>
              <a:ext cx="12316691" cy="6858000"/>
            </a:xfrm>
            <a:prstGeom prst="frame">
              <a:avLst>
                <a:gd name="adj1" fmla="val 3712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7" name="Rectangle 6"/>
          <p:cNvSpPr/>
          <p:nvPr/>
        </p:nvSpPr>
        <p:spPr>
          <a:xfrm>
            <a:off x="997520" y="1980550"/>
            <a:ext cx="5038166" cy="398358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492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জোবেদা ইসরাত</a:t>
            </a:r>
            <a:endParaRPr lang="en-US" sz="3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i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3600" b="1" i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i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</a:p>
          <a:p>
            <a:pPr algn="ctr"/>
            <a:r>
              <a:rPr lang="bn-BD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আজহার </a:t>
            </a:r>
            <a:r>
              <a:rPr lang="en-US" sz="36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</a:p>
          <a:p>
            <a:pPr algn="ctr"/>
            <a:r>
              <a:rPr lang="en-US" sz="36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হাতিয়া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নোয়াখালী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8" name="Rectangle 7"/>
          <p:cNvSpPr/>
          <p:nvPr/>
        </p:nvSpPr>
        <p:spPr>
          <a:xfrm>
            <a:off x="6205347" y="2008867"/>
            <a:ext cx="5590750" cy="39420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শ্রেণীঃ </a:t>
            </a:r>
            <a:r>
              <a:rPr lang="bn-BD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চতুর্থ</a:t>
            </a:r>
            <a:r>
              <a:rPr lang="bn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/>
            <a:r>
              <a:rPr lang="bn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বিষয়ঃ </a:t>
            </a:r>
            <a:r>
              <a:rPr lang="bn-BD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প্রাথমিক বিজ্ঞান</a:t>
            </a:r>
            <a:r>
              <a:rPr lang="bn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/>
            <a:r>
              <a:rPr lang="bn-IN" sz="3600" b="1" i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বিষয়বস্তুঃ</a:t>
            </a:r>
            <a:r>
              <a:rPr lang="bn-BD" sz="3600" b="1" i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আমাদের জীবনে প্রযুক্তি</a:t>
            </a:r>
            <a:r>
              <a:rPr lang="bn-IN" sz="3600" b="1" i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/>
            <a:r>
              <a:rPr lang="bn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পাঠ্যাংশঃ আম</a:t>
            </a:r>
            <a:r>
              <a:rPr lang="bn-BD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 দৈনন্দিন জীবনে বিনোদনের</a:t>
            </a:r>
            <a:r>
              <a:rPr lang="bn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-------------</a:t>
            </a:r>
            <a:r>
              <a:rPr lang="bn-BD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পালন করছে</a:t>
            </a:r>
            <a:r>
              <a:rPr lang="bn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sp>
        <p:nvSpPr>
          <p:cNvPr id="9" name="Rectangle 8"/>
          <p:cNvSpPr/>
          <p:nvPr/>
        </p:nvSpPr>
        <p:spPr>
          <a:xfrm>
            <a:off x="7948385" y="458476"/>
            <a:ext cx="2986095" cy="6650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b="1" i="1" dirty="0">
                <a:solidFill>
                  <a:schemeClr val="tx1"/>
                </a:solidFill>
              </a:rPr>
              <a:t>পাঠ পরিচিতি</a:t>
            </a:r>
            <a:endParaRPr lang="en-US" sz="3200" b="1" i="1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FFF0C74-9421-4E68-81F9-0A0436B0783D}"/>
              </a:ext>
            </a:extLst>
          </p:cNvPr>
          <p:cNvSpPr/>
          <p:nvPr/>
        </p:nvSpPr>
        <p:spPr>
          <a:xfrm>
            <a:off x="1447040" y="458476"/>
            <a:ext cx="2986095" cy="6650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b="1" i="1" dirty="0">
                <a:solidFill>
                  <a:schemeClr val="tx1"/>
                </a:solidFill>
              </a:rPr>
              <a:t>উপস্থাপনায়</a:t>
            </a:r>
            <a:endParaRPr lang="en-US" sz="3200" b="1" i="1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B27AEC6-9543-4672-A79E-51AE2292C917}"/>
              </a:ext>
            </a:extLst>
          </p:cNvPr>
          <p:cNvSpPr/>
          <p:nvPr/>
        </p:nvSpPr>
        <p:spPr>
          <a:xfrm>
            <a:off x="0" y="0"/>
            <a:ext cx="12316691" cy="687104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7619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" y="1"/>
            <a:ext cx="12316691" cy="6858000"/>
            <a:chOff x="-1" y="1"/>
            <a:chExt cx="12316691" cy="6858000"/>
          </a:xfrm>
        </p:grpSpPr>
        <p:sp>
          <p:nvSpPr>
            <p:cNvPr id="3" name="Rectangle 2"/>
            <p:cNvSpPr/>
            <p:nvPr/>
          </p:nvSpPr>
          <p:spPr>
            <a:xfrm>
              <a:off x="152400" y="290944"/>
              <a:ext cx="11942618" cy="92824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0" y="1246893"/>
              <a:ext cx="12192000" cy="304801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rame 4"/>
            <p:cNvSpPr/>
            <p:nvPr/>
          </p:nvSpPr>
          <p:spPr>
            <a:xfrm>
              <a:off x="-1" y="1"/>
              <a:ext cx="12316691" cy="6858000"/>
            </a:xfrm>
            <a:prstGeom prst="frame">
              <a:avLst>
                <a:gd name="adj1" fmla="val 3712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5275888" y="455749"/>
            <a:ext cx="2014303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r>
              <a:rPr lang="en-US" sz="3200" b="1" dirty="0" err="1">
                <a:solidFill>
                  <a:srgbClr val="0070C0"/>
                </a:solidFill>
              </a:rPr>
              <a:t>শি</a:t>
            </a:r>
            <a:r>
              <a:rPr lang="en-US" sz="32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খনফল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13144" y="3034150"/>
            <a:ext cx="8599437" cy="94207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 algn="ctr"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১০.১.২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চিকিৎসা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ক্ষেত্রে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প্রযুক্তির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10" name="Rectangle 9"/>
          <p:cNvSpPr/>
          <p:nvPr/>
        </p:nvSpPr>
        <p:spPr>
          <a:xfrm>
            <a:off x="2001981" y="4433495"/>
            <a:ext cx="8610600" cy="94207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 algn="ctr"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১০.১.৪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বিনোদনে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প্রযুক্তির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3106CA5-524C-4C8A-AE68-C50E8D0C0BFB}"/>
              </a:ext>
            </a:extLst>
          </p:cNvPr>
          <p:cNvSpPr/>
          <p:nvPr/>
        </p:nvSpPr>
        <p:spPr>
          <a:xfrm>
            <a:off x="-1" y="0"/>
            <a:ext cx="12334278" cy="687104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3389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98F83AB9-974C-4A94-AD4A-3FA0190A35E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477" y="1696935"/>
            <a:ext cx="2606398" cy="163472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F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93B6A9CB-2225-41B8-B30F-494FC886DD7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8570" y="1711322"/>
            <a:ext cx="2614983" cy="162064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F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25183D34-5FF9-4447-B6BD-786BCA98574D}"/>
              </a:ext>
            </a:extLst>
          </p:cNvPr>
          <p:cNvSpPr/>
          <p:nvPr/>
        </p:nvSpPr>
        <p:spPr>
          <a:xfrm>
            <a:off x="0" y="5651627"/>
            <a:ext cx="12306034" cy="9282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grpSp>
        <p:nvGrpSpPr>
          <p:cNvPr id="4" name="Group 3"/>
          <p:cNvGrpSpPr/>
          <p:nvPr/>
        </p:nvGrpSpPr>
        <p:grpSpPr>
          <a:xfrm>
            <a:off x="-1" y="1"/>
            <a:ext cx="12316691" cy="6858000"/>
            <a:chOff x="-1" y="1"/>
            <a:chExt cx="12316691" cy="6858000"/>
          </a:xfrm>
        </p:grpSpPr>
        <p:sp>
          <p:nvSpPr>
            <p:cNvPr id="5" name="Rectangle 4"/>
            <p:cNvSpPr/>
            <p:nvPr/>
          </p:nvSpPr>
          <p:spPr>
            <a:xfrm>
              <a:off x="152400" y="290944"/>
              <a:ext cx="11942618" cy="92824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>
                <a:latin typeface="NikoshBAN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0" y="1246893"/>
              <a:ext cx="12192000" cy="304801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NikoshBAN"/>
              </a:endParaRPr>
            </a:p>
          </p:txBody>
        </p:sp>
        <p:sp>
          <p:nvSpPr>
            <p:cNvPr id="7" name="Frame 6"/>
            <p:cNvSpPr/>
            <p:nvPr/>
          </p:nvSpPr>
          <p:spPr>
            <a:xfrm>
              <a:off x="-1" y="1"/>
              <a:ext cx="12316691" cy="6858000"/>
            </a:xfrm>
            <a:prstGeom prst="frame">
              <a:avLst>
                <a:gd name="adj1" fmla="val 3712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NikoshBAN"/>
              </a:endParaRP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525BF9D3-97D3-4C40-8CE1-178A5B0B97E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3872" y="1721872"/>
            <a:ext cx="2629559" cy="162441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F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408E098-EFAE-4D17-BF75-B880BF6DE1F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198" y="3689647"/>
            <a:ext cx="2620834" cy="177071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F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AE881F7-3630-464F-9599-17BF73753C2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82249" y="3553719"/>
            <a:ext cx="2655596" cy="190664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F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496D3B9C-9558-4664-B078-960BE6A4CC44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731164" y="3589619"/>
            <a:ext cx="2655596" cy="181465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F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A30A175F-49A4-4533-B2BC-E200DE8A30EB}"/>
              </a:ext>
            </a:extLst>
          </p:cNvPr>
          <p:cNvSpPr/>
          <p:nvPr/>
        </p:nvSpPr>
        <p:spPr>
          <a:xfrm>
            <a:off x="-1174" y="408686"/>
            <a:ext cx="11777115" cy="11917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এসো  কিছু ছবি দেখি</a:t>
            </a:r>
            <a:endParaRPr lang="en-US" sz="3600" dirty="0"/>
          </a:p>
          <a:p>
            <a:pPr algn="ctr"/>
            <a:endParaRPr lang="en-US" sz="3600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606EDA09-AA23-48E8-9A75-57B194A6F4BD}"/>
              </a:ext>
            </a:extLst>
          </p:cNvPr>
          <p:cNvSpPr/>
          <p:nvPr/>
        </p:nvSpPr>
        <p:spPr>
          <a:xfrm>
            <a:off x="421705" y="5417103"/>
            <a:ext cx="11777115" cy="11917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/>
              </a:rPr>
              <a:t>ছবি গুলোতে  তোমরা কী কী দেখতে পাচ্ছ ?</a:t>
            </a:r>
            <a:endParaRPr lang="en-US" sz="3600" dirty="0">
              <a:latin typeface="NikoshBAN" panose="0200000000000000000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BC4F296-818C-4408-B06D-CA4F15C73B1F}"/>
              </a:ext>
            </a:extLst>
          </p:cNvPr>
          <p:cNvSpPr/>
          <p:nvPr/>
        </p:nvSpPr>
        <p:spPr>
          <a:xfrm>
            <a:off x="-15687" y="0"/>
            <a:ext cx="12335451" cy="6857999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7961953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2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000"/>
                            </p:stCondLst>
                            <p:childTnLst>
                              <p:par>
                                <p:cTn id="31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0"/>
                            </p:stCondLst>
                            <p:childTnLst>
                              <p:par>
                                <p:cTn id="36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9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20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5" dur="20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4641" y="5627626"/>
            <a:ext cx="11993291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noFill/>
            <a:prstDash val="sysDot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4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বিনোদনে</a:t>
            </a:r>
            <a:r>
              <a:rPr lang="en-US" sz="4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ও চিকিৎসায় </a:t>
            </a:r>
            <a:r>
              <a:rPr lang="bn-IN" sz="4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প্রযুক্তি </a:t>
            </a:r>
            <a:r>
              <a:rPr lang="bn-BD" sz="4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r>
              <a:rPr lang="bn-BD" sz="5400" b="1" dirty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  </a:t>
            </a:r>
            <a:endParaRPr lang="en-US" sz="4000" b="1" dirty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" y="1"/>
            <a:ext cx="12316691" cy="6858000"/>
            <a:chOff x="-1" y="1"/>
            <a:chExt cx="12316691" cy="6858000"/>
          </a:xfrm>
        </p:grpSpPr>
        <p:sp>
          <p:nvSpPr>
            <p:cNvPr id="3" name="Rectangle 2"/>
            <p:cNvSpPr/>
            <p:nvPr/>
          </p:nvSpPr>
          <p:spPr>
            <a:xfrm>
              <a:off x="152400" y="290944"/>
              <a:ext cx="11942618" cy="92824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0" y="1246893"/>
              <a:ext cx="12192000" cy="304801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rame 4"/>
            <p:cNvSpPr/>
            <p:nvPr/>
          </p:nvSpPr>
          <p:spPr>
            <a:xfrm>
              <a:off x="-1" y="1"/>
              <a:ext cx="12316691" cy="6858000"/>
            </a:xfrm>
            <a:prstGeom prst="frame">
              <a:avLst>
                <a:gd name="adj1" fmla="val 3712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7" name="Rectangle 6"/>
          <p:cNvSpPr/>
          <p:nvPr/>
        </p:nvSpPr>
        <p:spPr>
          <a:xfrm>
            <a:off x="4142509" y="487265"/>
            <a:ext cx="38377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3200" b="1" i="1" dirty="0">
                <a:latin typeface="NikoshBAN" pitchFamily="2" charset="0"/>
                <a:cs typeface="NikoshBAN" pitchFamily="2" charset="0"/>
              </a:rPr>
              <a:t>আজকের পাঠ</a:t>
            </a:r>
            <a:endParaRPr lang="en-US" sz="3200" i="1" dirty="0"/>
          </a:p>
        </p:txBody>
      </p:sp>
      <p:pic>
        <p:nvPicPr>
          <p:cNvPr id="9" name="Picture 8" descr="th-24.jpe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3383" y="1718420"/>
            <a:ext cx="2566678" cy="168699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F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6296B73-6303-4708-8E63-1A7DD48F0E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4409" y="1718420"/>
            <a:ext cx="2566678" cy="168699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F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9A315F3-A0E0-449B-B218-E9A20C99F42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4715" y="1729558"/>
            <a:ext cx="2586916" cy="167722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F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6C00124-415E-4B16-BAC6-3A5F0B290C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0970" y="3652241"/>
            <a:ext cx="2603537" cy="168699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F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542253F-B90E-4E65-A8A1-C2E7537E509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9219" y="3641703"/>
            <a:ext cx="2621868" cy="169723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F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68588D7-5573-4960-98F5-AD2ADCB0363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3727" y="3635955"/>
            <a:ext cx="2615983" cy="169723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F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1286969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9D56667-B672-466A-A4D1-ED5840A6F0D6}"/>
              </a:ext>
            </a:extLst>
          </p:cNvPr>
          <p:cNvSpPr/>
          <p:nvPr/>
        </p:nvSpPr>
        <p:spPr>
          <a:xfrm>
            <a:off x="27710" y="5955776"/>
            <a:ext cx="11942618" cy="9282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2200" b="1" dirty="0">
              <a:solidFill>
                <a:schemeClr val="tx1"/>
              </a:solidFill>
              <a:latin typeface="NikoshBAN" panose="02000000000000000000"/>
            </a:endParaRPr>
          </a:p>
        </p:txBody>
      </p:sp>
      <p:pic>
        <p:nvPicPr>
          <p:cNvPr id="30" name="Picture 29" descr="computer_games_kid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340" y="2194444"/>
            <a:ext cx="3352800" cy="32004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32" name="Rectangle 31"/>
          <p:cNvSpPr/>
          <p:nvPr/>
        </p:nvSpPr>
        <p:spPr>
          <a:xfrm>
            <a:off x="4991216" y="3569147"/>
            <a:ext cx="2484410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r>
              <a:rPr lang="bn-BD" sz="3200" b="1" dirty="0">
                <a:solidFill>
                  <a:srgbClr val="0070C0"/>
                </a:solidFill>
                <a:latin typeface="NikoshBAN" panose="02000000000000000000"/>
                <a:cs typeface="NikoshBAN" pitchFamily="2" charset="0"/>
              </a:rPr>
              <a:t>কম্পিউটার</a:t>
            </a:r>
            <a:endParaRPr lang="en-US" sz="3200" b="1" dirty="0">
              <a:solidFill>
                <a:srgbClr val="0070C0"/>
              </a:solidFill>
              <a:latin typeface="NikoshBAN" panose="0200000000000000000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7561202" y="5580728"/>
            <a:ext cx="37221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6000" dirty="0">
                <a:latin typeface="NikoshBAN" pitchFamily="2" charset="0"/>
                <a:cs typeface="NikoshBAN" pitchFamily="2" charset="0"/>
              </a:rPr>
              <a:t> </a:t>
            </a:r>
            <a:endParaRPr lang="en-US" sz="6000" dirty="0"/>
          </a:p>
        </p:txBody>
      </p:sp>
      <p:pic>
        <p:nvPicPr>
          <p:cNvPr id="47" name="Picture 46" descr="computer-animated.gif"/>
          <p:cNvPicPr>
            <a:picLocks noChangeAspect="1"/>
          </p:cNvPicPr>
          <p:nvPr/>
        </p:nvPicPr>
        <p:blipFill>
          <a:blip r:embed="rId3">
            <a:lum bright="-10000" contrast="30000"/>
          </a:blip>
          <a:stretch>
            <a:fillRect/>
          </a:stretch>
        </p:blipFill>
        <p:spPr>
          <a:xfrm>
            <a:off x="8375568" y="2173733"/>
            <a:ext cx="3329501" cy="32004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grpSp>
        <p:nvGrpSpPr>
          <p:cNvPr id="48" name="Group 47"/>
          <p:cNvGrpSpPr/>
          <p:nvPr/>
        </p:nvGrpSpPr>
        <p:grpSpPr>
          <a:xfrm>
            <a:off x="-124691" y="31152"/>
            <a:ext cx="12316691" cy="6858000"/>
            <a:chOff x="-1" y="1"/>
            <a:chExt cx="12316691" cy="6858000"/>
          </a:xfrm>
        </p:grpSpPr>
        <p:sp>
          <p:nvSpPr>
            <p:cNvPr id="49" name="Rectangle 48"/>
            <p:cNvSpPr/>
            <p:nvPr/>
          </p:nvSpPr>
          <p:spPr>
            <a:xfrm>
              <a:off x="152400" y="290944"/>
              <a:ext cx="11942618" cy="92824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0" y="1246893"/>
              <a:ext cx="12192000" cy="304801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ame 50"/>
            <p:cNvSpPr/>
            <p:nvPr/>
          </p:nvSpPr>
          <p:spPr>
            <a:xfrm>
              <a:off x="-1" y="1"/>
              <a:ext cx="12316691" cy="6858000"/>
            </a:xfrm>
            <a:prstGeom prst="frame">
              <a:avLst>
                <a:gd name="adj1" fmla="val 3712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45" name="Rectangle 44"/>
          <p:cNvSpPr/>
          <p:nvPr/>
        </p:nvSpPr>
        <p:spPr>
          <a:xfrm>
            <a:off x="4351335" y="496632"/>
            <a:ext cx="37641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600" b="1" i="1" dirty="0">
                <a:latin typeface="NikoshBAN" pitchFamily="2" charset="0"/>
                <a:cs typeface="NikoshBAN" pitchFamily="2" charset="0"/>
              </a:rPr>
              <a:t>বিনোদ</a:t>
            </a:r>
            <a:r>
              <a:rPr lang="bn-BD" sz="3600" b="1" i="1" dirty="0">
                <a:latin typeface="NikoshBAN" pitchFamily="2" charset="0"/>
                <a:cs typeface="NikoshBAN" pitchFamily="2" charset="0"/>
              </a:rPr>
              <a:t>নে প্রযুক্তি</a:t>
            </a:r>
            <a:r>
              <a:rPr lang="bn-IN" sz="3600" b="1" i="1" dirty="0">
                <a:latin typeface="NikoshBAN" pitchFamily="2" charset="0"/>
                <a:cs typeface="NikoshBAN" pitchFamily="2" charset="0"/>
              </a:rPr>
              <a:t> </a:t>
            </a:r>
            <a:endParaRPr lang="en-US" sz="3600" b="1" i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9EF64D5-DEFC-47EC-B0E6-E2AEB2A57C0F}"/>
              </a:ext>
            </a:extLst>
          </p:cNvPr>
          <p:cNvSpPr/>
          <p:nvPr/>
        </p:nvSpPr>
        <p:spPr>
          <a:xfrm>
            <a:off x="-23400" y="5949226"/>
            <a:ext cx="12084148" cy="834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200" b="1" dirty="0">
                <a:solidFill>
                  <a:schemeClr val="tx1"/>
                </a:solidFill>
                <a:latin typeface="NikoshBAN" panose="02000000000000000000"/>
              </a:rPr>
              <a:t>বিনোদনের ক্ষেত্রে বিভিন্ন প্রযুক্তির মধ্যে কম্পিউটার একটি অন্যতম প্রযুক্তি।</a:t>
            </a:r>
            <a:endParaRPr lang="en-US" sz="2200" b="1" dirty="0">
              <a:solidFill>
                <a:schemeClr val="tx1"/>
              </a:solidFill>
              <a:latin typeface="NikoshBAN" panose="0200000000000000000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2E17DF4-4288-4E50-A0E2-9C9970AE888B}"/>
              </a:ext>
            </a:extLst>
          </p:cNvPr>
          <p:cNvSpPr/>
          <p:nvPr/>
        </p:nvSpPr>
        <p:spPr>
          <a:xfrm>
            <a:off x="-8420" y="5930678"/>
            <a:ext cx="12084148" cy="834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200" b="1" dirty="0">
                <a:solidFill>
                  <a:schemeClr val="tx1"/>
                </a:solidFill>
                <a:latin typeface="NikoshBAN" panose="02000000000000000000"/>
              </a:rPr>
              <a:t>কম্পিউটারের সাহায্যে বিভিন্ন ধরণের খেলা, সিনেমা, বা নাটক দেখা এবং গান শোনা যায়।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1A4D6AB-9DEA-4B9E-991A-C2757689A99B}"/>
              </a:ext>
            </a:extLst>
          </p:cNvPr>
          <p:cNvSpPr/>
          <p:nvPr/>
        </p:nvSpPr>
        <p:spPr>
          <a:xfrm>
            <a:off x="-109027" y="45718"/>
            <a:ext cx="12316692" cy="687104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4058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xit" presetSubtype="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3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right)">
                                      <p:cBhvr>
                                        <p:cTn id="3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45" grpId="0"/>
      <p:bldP spid="2" grpId="0"/>
      <p:bldP spid="2" grpId="1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5B0DBF0-F178-42E4-A903-4E6CE64586AD}"/>
              </a:ext>
            </a:extLst>
          </p:cNvPr>
          <p:cNvSpPr/>
          <p:nvPr/>
        </p:nvSpPr>
        <p:spPr>
          <a:xfrm>
            <a:off x="53500" y="5774504"/>
            <a:ext cx="11942618" cy="9282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pic>
        <p:nvPicPr>
          <p:cNvPr id="29" name="Picture 28" descr="42 reeds sargam teak harmonium.jpg"/>
          <p:cNvPicPr>
            <a:picLocks noChangeAspect="1"/>
          </p:cNvPicPr>
          <p:nvPr/>
        </p:nvPicPr>
        <p:blipFill>
          <a:blip r:embed="rId2" cstate="email">
            <a:lum bright="1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11105" y="2186633"/>
            <a:ext cx="3337560" cy="245931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524" y="2144699"/>
            <a:ext cx="2733994" cy="250124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grpSp>
        <p:nvGrpSpPr>
          <p:cNvPr id="49" name="Group 48"/>
          <p:cNvGrpSpPr/>
          <p:nvPr/>
        </p:nvGrpSpPr>
        <p:grpSpPr>
          <a:xfrm>
            <a:off x="-124691" y="-4018"/>
            <a:ext cx="12316691" cy="6858000"/>
            <a:chOff x="-1" y="1"/>
            <a:chExt cx="12316691" cy="6858000"/>
          </a:xfrm>
        </p:grpSpPr>
        <p:sp>
          <p:nvSpPr>
            <p:cNvPr id="50" name="Rectangle 49"/>
            <p:cNvSpPr/>
            <p:nvPr/>
          </p:nvSpPr>
          <p:spPr>
            <a:xfrm>
              <a:off x="152400" y="290944"/>
              <a:ext cx="11942618" cy="92824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0" y="1246893"/>
              <a:ext cx="12192000" cy="304801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ame 51"/>
            <p:cNvSpPr/>
            <p:nvPr/>
          </p:nvSpPr>
          <p:spPr>
            <a:xfrm>
              <a:off x="-1" y="1"/>
              <a:ext cx="12316691" cy="6858000"/>
            </a:xfrm>
            <a:prstGeom prst="frame">
              <a:avLst>
                <a:gd name="adj1" fmla="val 3712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BCDB9F4A-B5AE-4399-A056-39EAEFC1267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99620" y="2186632"/>
            <a:ext cx="2340465" cy="245931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001DA79-AA8A-44F1-8512-FA45A893E9CE}"/>
              </a:ext>
            </a:extLst>
          </p:cNvPr>
          <p:cNvSpPr/>
          <p:nvPr/>
        </p:nvSpPr>
        <p:spPr>
          <a:xfrm>
            <a:off x="5067149" y="4788318"/>
            <a:ext cx="2978701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>
            <a:spAutoFit/>
          </a:bodyPr>
          <a:lstStyle/>
          <a:p>
            <a:r>
              <a:rPr lang="bn-BD" sz="3600" b="1" dirty="0">
                <a:latin typeface="NikoshBAN" pitchFamily="2" charset="0"/>
                <a:cs typeface="NikoshBAN" pitchFamily="2" charset="0"/>
              </a:rPr>
              <a:t>হারমোনিয়াম</a:t>
            </a:r>
            <a:endParaRPr lang="en-US" sz="3600" b="1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0F201E6-F940-4500-A0D8-1DB8F9D81C37}"/>
              </a:ext>
            </a:extLst>
          </p:cNvPr>
          <p:cNvSpPr/>
          <p:nvPr/>
        </p:nvSpPr>
        <p:spPr>
          <a:xfrm>
            <a:off x="1218119" y="4713766"/>
            <a:ext cx="1396536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>
            <a:spAutoFit/>
          </a:bodyPr>
          <a:lstStyle/>
          <a:p>
            <a:r>
              <a:rPr lang="bn-BD" sz="3600" b="1" dirty="0">
                <a:latin typeface="NikoshBAN" pitchFamily="2" charset="0"/>
                <a:cs typeface="NikoshBAN" pitchFamily="2" charset="0"/>
              </a:rPr>
              <a:t>তবলা</a:t>
            </a:r>
            <a:endParaRPr lang="en-US" sz="3600" b="1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A2A26CD-CAE4-4BDB-AC8F-27D17EBBD104}"/>
              </a:ext>
            </a:extLst>
          </p:cNvPr>
          <p:cNvSpPr/>
          <p:nvPr/>
        </p:nvSpPr>
        <p:spPr>
          <a:xfrm>
            <a:off x="9324943" y="4779007"/>
            <a:ext cx="1459054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>
            <a:spAutoFit/>
          </a:bodyPr>
          <a:lstStyle/>
          <a:p>
            <a:r>
              <a:rPr lang="bn-BD" sz="3600" b="1" dirty="0">
                <a:latin typeface="NikoshBAN" pitchFamily="2" charset="0"/>
                <a:cs typeface="NikoshBAN" pitchFamily="2" charset="0"/>
              </a:rPr>
              <a:t>গিটার</a:t>
            </a:r>
            <a:endParaRPr lang="en-US" sz="3600" b="1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DECD1AD-5594-4553-8581-BEAD6A43CAF1}"/>
              </a:ext>
            </a:extLst>
          </p:cNvPr>
          <p:cNvSpPr/>
          <p:nvPr/>
        </p:nvSpPr>
        <p:spPr>
          <a:xfrm>
            <a:off x="4351335" y="398158"/>
            <a:ext cx="37641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600" b="1" i="1" dirty="0">
                <a:latin typeface="NikoshBAN" pitchFamily="2" charset="0"/>
                <a:cs typeface="NikoshBAN" pitchFamily="2" charset="0"/>
              </a:rPr>
              <a:t>বিনোদ</a:t>
            </a:r>
            <a:r>
              <a:rPr lang="bn-BD" sz="3600" b="1" i="1" dirty="0">
                <a:latin typeface="NikoshBAN" pitchFamily="2" charset="0"/>
                <a:cs typeface="NikoshBAN" pitchFamily="2" charset="0"/>
              </a:rPr>
              <a:t>নে প্রযুক্তি</a:t>
            </a:r>
            <a:r>
              <a:rPr lang="bn-IN" sz="3600" b="1" i="1" dirty="0">
                <a:latin typeface="NikoshBAN" pitchFamily="2" charset="0"/>
                <a:cs typeface="NikoshBAN" pitchFamily="2" charset="0"/>
              </a:rPr>
              <a:t> </a:t>
            </a:r>
            <a:endParaRPr lang="en-US" sz="3600" b="1" i="1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7D2BA21-8B19-4873-A380-71AFD800C698}"/>
              </a:ext>
            </a:extLst>
          </p:cNvPr>
          <p:cNvSpPr/>
          <p:nvPr/>
        </p:nvSpPr>
        <p:spPr>
          <a:xfrm>
            <a:off x="135453" y="5804717"/>
            <a:ext cx="12084148" cy="834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NikoshBAN" panose="02000000000000000000"/>
              </a:rPr>
              <a:t>সংগীতের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NikoshBAN" panose="02000000000000000000"/>
              </a:rPr>
              <a:t>ক্ষেত্রে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NikoshBAN" panose="02000000000000000000"/>
              </a:rPr>
              <a:t>ব্যবহৃত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NikoshBAN" panose="02000000000000000000"/>
              </a:rPr>
              <a:t>প্রযুক্তি</a:t>
            </a:r>
            <a:endParaRPr lang="en-US" sz="3200" b="1" dirty="0">
              <a:solidFill>
                <a:schemeClr val="tx1"/>
              </a:solidFill>
              <a:latin typeface="NikoshBAN" panose="0200000000000000000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6A83C0C-4DFB-4350-8826-A1B1FF62F5EA}"/>
              </a:ext>
            </a:extLst>
          </p:cNvPr>
          <p:cNvSpPr/>
          <p:nvPr/>
        </p:nvSpPr>
        <p:spPr>
          <a:xfrm>
            <a:off x="-105510" y="-6"/>
            <a:ext cx="12316692" cy="687104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1179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5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E2EBEC01-043E-41CA-99B0-0EFD603E089C}"/>
              </a:ext>
            </a:extLst>
          </p:cNvPr>
          <p:cNvSpPr/>
          <p:nvPr/>
        </p:nvSpPr>
        <p:spPr>
          <a:xfrm>
            <a:off x="201549" y="5594261"/>
            <a:ext cx="11942618" cy="9282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grpSp>
        <p:nvGrpSpPr>
          <p:cNvPr id="2" name="Group 1"/>
          <p:cNvGrpSpPr/>
          <p:nvPr/>
        </p:nvGrpSpPr>
        <p:grpSpPr>
          <a:xfrm>
            <a:off x="-1" y="1"/>
            <a:ext cx="12316691" cy="6858000"/>
            <a:chOff x="-1" y="1"/>
            <a:chExt cx="12316691" cy="6858000"/>
          </a:xfrm>
        </p:grpSpPr>
        <p:sp>
          <p:nvSpPr>
            <p:cNvPr id="3" name="Rectangle 2"/>
            <p:cNvSpPr/>
            <p:nvPr/>
          </p:nvSpPr>
          <p:spPr>
            <a:xfrm>
              <a:off x="152400" y="290944"/>
              <a:ext cx="11942618" cy="92824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0" y="1246893"/>
              <a:ext cx="12192000" cy="304801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rame 4"/>
            <p:cNvSpPr/>
            <p:nvPr/>
          </p:nvSpPr>
          <p:spPr>
            <a:xfrm>
              <a:off x="-1" y="1"/>
              <a:ext cx="12316691" cy="6858000"/>
            </a:xfrm>
            <a:prstGeom prst="frame">
              <a:avLst>
                <a:gd name="adj1" fmla="val 3712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9C4D4A6D-2080-4879-8D39-389ADBACC5A6}"/>
              </a:ext>
            </a:extLst>
          </p:cNvPr>
          <p:cNvSpPr/>
          <p:nvPr/>
        </p:nvSpPr>
        <p:spPr>
          <a:xfrm>
            <a:off x="5225496" y="4802935"/>
            <a:ext cx="202586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/>
            <a:r>
              <a:rPr lang="bn-BD" sz="32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পিয়ানো</a:t>
            </a:r>
            <a:endParaRPr lang="en-US" sz="3200" b="1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8" name="Picture 7" descr="MIM_Double_Manual_Piano_CN5266.jpg">
            <a:extLst>
              <a:ext uri="{FF2B5EF4-FFF2-40B4-BE49-F238E27FC236}">
                <a16:creationId xmlns:a16="http://schemas.microsoft.com/office/drawing/2014/main" id="{678E26D3-5DA0-4973-A522-3E187132D7F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lum bright="2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4394" y="1828364"/>
            <a:ext cx="2896454" cy="276173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4D6E7C4-2E3D-4882-8D59-262CD2FBC7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9375" y="1824150"/>
            <a:ext cx="2896452" cy="276173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07281BC-692A-4D47-BB8B-576738561D5A}"/>
              </a:ext>
            </a:extLst>
          </p:cNvPr>
          <p:cNvSpPr/>
          <p:nvPr/>
        </p:nvSpPr>
        <p:spPr>
          <a:xfrm>
            <a:off x="9729831" y="4740800"/>
            <a:ext cx="1366004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r>
              <a:rPr lang="en-US" sz="3200" b="1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ড্রামস</a:t>
            </a:r>
            <a:endParaRPr lang="en-US" sz="3200" b="1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2234D89-C146-4FE1-8BBC-0443472650A5}"/>
              </a:ext>
            </a:extLst>
          </p:cNvPr>
          <p:cNvSpPr/>
          <p:nvPr/>
        </p:nvSpPr>
        <p:spPr>
          <a:xfrm>
            <a:off x="1277218" y="4800590"/>
            <a:ext cx="1682646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/>
            <a:r>
              <a:rPr lang="bn-BD" sz="32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বেহালা</a:t>
            </a:r>
            <a:endParaRPr lang="en-US" sz="3200" b="1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E450B09-2215-4BBA-B160-215BCFE2EE8F}"/>
              </a:ext>
            </a:extLst>
          </p:cNvPr>
          <p:cNvSpPr/>
          <p:nvPr/>
        </p:nvSpPr>
        <p:spPr>
          <a:xfrm>
            <a:off x="4365403" y="496631"/>
            <a:ext cx="37641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600" b="1" i="1" dirty="0">
                <a:latin typeface="NikoshBAN" pitchFamily="2" charset="0"/>
                <a:cs typeface="NikoshBAN" pitchFamily="2" charset="0"/>
              </a:rPr>
              <a:t>বিনোদ</a:t>
            </a:r>
            <a:r>
              <a:rPr lang="bn-BD" sz="3600" b="1" i="1" dirty="0">
                <a:latin typeface="NikoshBAN" pitchFamily="2" charset="0"/>
                <a:cs typeface="NikoshBAN" pitchFamily="2" charset="0"/>
              </a:rPr>
              <a:t>নে প্রযুক্তি</a:t>
            </a:r>
            <a:r>
              <a:rPr lang="bn-IN" sz="3600" b="1" i="1" dirty="0">
                <a:latin typeface="NikoshBAN" pitchFamily="2" charset="0"/>
                <a:cs typeface="NikoshBAN" pitchFamily="2" charset="0"/>
              </a:rPr>
              <a:t> </a:t>
            </a:r>
            <a:endParaRPr lang="en-US" sz="3600" b="1" i="1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EE5184E-3D73-4E4D-A39D-E189439D8D9C}"/>
              </a:ext>
            </a:extLst>
          </p:cNvPr>
          <p:cNvSpPr/>
          <p:nvPr/>
        </p:nvSpPr>
        <p:spPr>
          <a:xfrm>
            <a:off x="149521" y="5649972"/>
            <a:ext cx="12084148" cy="834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NikoshBAN" panose="02000000000000000000"/>
              </a:rPr>
              <a:t>সংগীতের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NikoshBAN" panose="02000000000000000000"/>
              </a:rPr>
              <a:t>ক্ষেত্রে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NikoshBAN" panose="02000000000000000000"/>
              </a:rPr>
              <a:t>ব্যবহৃত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NikoshBAN" panose="02000000000000000000"/>
              </a:rPr>
              <a:t>প্রযুক্তি</a:t>
            </a:r>
            <a:endParaRPr lang="en-US" sz="3200" b="1" dirty="0">
              <a:solidFill>
                <a:schemeClr val="tx1"/>
              </a:solidFill>
              <a:latin typeface="NikoshBAN" panose="0200000000000000000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0BFE3B1-80B3-486A-8F74-C4E5078F3F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021" y="1800153"/>
            <a:ext cx="2848672" cy="2848672"/>
          </a:xfrm>
          <a:prstGeom prst="roundRect">
            <a:avLst>
              <a:gd name="adj" fmla="val 5480"/>
            </a:avLst>
          </a:prstGeom>
          <a:solidFill>
            <a:srgbClr val="FFFFFF"/>
          </a:solidFill>
          <a:ln w="76200" cap="sq">
            <a:solidFill>
              <a:srgbClr val="00B0F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E6C03438-5468-4857-ACE8-684968EBCCC0}"/>
              </a:ext>
            </a:extLst>
          </p:cNvPr>
          <p:cNvSpPr/>
          <p:nvPr/>
        </p:nvSpPr>
        <p:spPr>
          <a:xfrm>
            <a:off x="17585" y="0"/>
            <a:ext cx="12316692" cy="687104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473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3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20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8" presetID="3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3" dur="20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5" presetID="3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0" dur="20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9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35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9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40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9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45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6" fill="hold">
                          <p:stCondLst>
                            <p:cond delay="indefinite"/>
                          </p:stCondLst>
                          <p:childTnLst>
                            <p:par>
                              <p:cTn id="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8" presetID="2" presetClass="entr" presetSubtype="12" accel="20000" fill="hold" grpId="0" nodeType="clickEffect" p14:presetBounceEnd="20000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50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51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  <p:bldP spid="11" grpId="0" animBg="1"/>
          <p:bldP spid="12" grpId="0" animBg="1"/>
          <p:bldP spid="15" grpId="0"/>
          <p:bldP spid="1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3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20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8" presetID="3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3" dur="20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5" presetID="3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0" dur="20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9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35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9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40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9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45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6" fill="hold">
                          <p:stCondLst>
                            <p:cond delay="indefinite"/>
                          </p:stCondLst>
                          <p:childTnLst>
                            <p:par>
                              <p:cTn id="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8" presetID="2" presetClass="entr" presetSubtype="12" accel="2000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0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1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  <p:bldP spid="11" grpId="0" animBg="1"/>
          <p:bldP spid="12" grpId="0" animBg="1"/>
          <p:bldP spid="15" grpId="0"/>
          <p:bldP spid="16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35E6358-06FA-40A0-B1D6-4C8E663A5E2C}"/>
              </a:ext>
            </a:extLst>
          </p:cNvPr>
          <p:cNvSpPr/>
          <p:nvPr/>
        </p:nvSpPr>
        <p:spPr>
          <a:xfrm>
            <a:off x="168390" y="5598491"/>
            <a:ext cx="11942618" cy="9282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grpSp>
        <p:nvGrpSpPr>
          <p:cNvPr id="2" name="Group 1"/>
          <p:cNvGrpSpPr/>
          <p:nvPr/>
        </p:nvGrpSpPr>
        <p:grpSpPr>
          <a:xfrm>
            <a:off x="-1" y="32659"/>
            <a:ext cx="12316691" cy="6858000"/>
            <a:chOff x="-1" y="1"/>
            <a:chExt cx="12316691" cy="6858000"/>
          </a:xfrm>
        </p:grpSpPr>
        <p:sp>
          <p:nvSpPr>
            <p:cNvPr id="3" name="Rectangle 2"/>
            <p:cNvSpPr/>
            <p:nvPr/>
          </p:nvSpPr>
          <p:spPr>
            <a:xfrm>
              <a:off x="152400" y="290944"/>
              <a:ext cx="11942618" cy="92824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0" y="1246893"/>
              <a:ext cx="12192000" cy="304801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rame 4"/>
            <p:cNvSpPr/>
            <p:nvPr/>
          </p:nvSpPr>
          <p:spPr>
            <a:xfrm>
              <a:off x="-1" y="1"/>
              <a:ext cx="12316691" cy="6858000"/>
            </a:xfrm>
            <a:prstGeom prst="frame">
              <a:avLst>
                <a:gd name="adj1" fmla="val 3712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pic>
        <p:nvPicPr>
          <p:cNvPr id="8" name="Picture 7" descr="CDPlayeranimated.gif">
            <a:extLst>
              <a:ext uri="{FF2B5EF4-FFF2-40B4-BE49-F238E27FC236}">
                <a16:creationId xmlns:a16="http://schemas.microsoft.com/office/drawing/2014/main" id="{EE2A8B25-6251-4463-8423-2AA52ACF9E13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contrast="4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4736" y="2003146"/>
            <a:ext cx="4607143" cy="199660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F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E03469A-54B8-45AD-A9A3-3E585164898C}"/>
              </a:ext>
            </a:extLst>
          </p:cNvPr>
          <p:cNvSpPr/>
          <p:nvPr/>
        </p:nvSpPr>
        <p:spPr>
          <a:xfrm>
            <a:off x="8472145" y="4528404"/>
            <a:ext cx="2223686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>
            <a:spAutoFit/>
          </a:bodyPr>
          <a:lstStyle/>
          <a:p>
            <a:r>
              <a:rPr lang="bn-BD" sz="32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NikoshBAN" pitchFamily="2" charset="0"/>
                <a:cs typeface="NikoshBAN" pitchFamily="2" charset="0"/>
              </a:rPr>
              <a:t>সিডি প্লেয়ার</a:t>
            </a:r>
            <a:endParaRPr lang="en-US" sz="32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3A425EF-F120-4CD7-AB87-7CC3E258612D}"/>
              </a:ext>
            </a:extLst>
          </p:cNvPr>
          <p:cNvSpPr/>
          <p:nvPr/>
        </p:nvSpPr>
        <p:spPr>
          <a:xfrm>
            <a:off x="1861620" y="4561243"/>
            <a:ext cx="2682145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>
            <a:spAutoFit/>
          </a:bodyPr>
          <a:lstStyle/>
          <a:p>
            <a:r>
              <a:rPr lang="bn-IN" sz="32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NikoshBAN" pitchFamily="2" charset="0"/>
                <a:cs typeface="NikoshBAN" pitchFamily="2" charset="0"/>
              </a:rPr>
              <a:t>ডিভিডি</a:t>
            </a:r>
            <a:r>
              <a:rPr lang="bn-BD" sz="32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NikoshBAN" pitchFamily="2" charset="0"/>
                <a:cs typeface="NikoshBAN" pitchFamily="2" charset="0"/>
              </a:rPr>
              <a:t> প্লেয়ার</a:t>
            </a:r>
            <a:endParaRPr lang="en-US" sz="32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18E482B-F56E-47B9-BCF6-EC26A864F89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48936" y="2003146"/>
            <a:ext cx="4607143" cy="19984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F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354B594-A50E-4695-A08D-7CEA96C96C95}"/>
              </a:ext>
            </a:extLst>
          </p:cNvPr>
          <p:cNvSpPr/>
          <p:nvPr/>
        </p:nvSpPr>
        <p:spPr>
          <a:xfrm>
            <a:off x="4365403" y="473017"/>
            <a:ext cx="37641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600" b="1" i="1" dirty="0">
                <a:latin typeface="NikoshBAN" pitchFamily="2" charset="0"/>
                <a:cs typeface="NikoshBAN" pitchFamily="2" charset="0"/>
              </a:rPr>
              <a:t>বিনোদ</a:t>
            </a:r>
            <a:r>
              <a:rPr lang="bn-BD" sz="3600" b="1" i="1" dirty="0">
                <a:latin typeface="NikoshBAN" pitchFamily="2" charset="0"/>
                <a:cs typeface="NikoshBAN" pitchFamily="2" charset="0"/>
              </a:rPr>
              <a:t>নে প্রযুক্তি</a:t>
            </a:r>
            <a:r>
              <a:rPr lang="bn-IN" sz="3600" b="1" i="1" dirty="0">
                <a:latin typeface="NikoshBAN" pitchFamily="2" charset="0"/>
                <a:cs typeface="NikoshBAN" pitchFamily="2" charset="0"/>
              </a:rPr>
              <a:t> </a:t>
            </a:r>
            <a:endParaRPr lang="en-US" sz="3600" b="1" i="1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9114021-5612-45A1-8275-CF22E67A99BA}"/>
              </a:ext>
            </a:extLst>
          </p:cNvPr>
          <p:cNvSpPr/>
          <p:nvPr/>
        </p:nvSpPr>
        <p:spPr>
          <a:xfrm>
            <a:off x="149521" y="5626358"/>
            <a:ext cx="12084148" cy="834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NikoshBAN" panose="02000000000000000000"/>
              </a:rPr>
              <a:t>সংগীতের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NikoshBAN" panose="02000000000000000000"/>
              </a:rPr>
              <a:t>ক্ষেত্রে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NikoshBAN" panose="02000000000000000000"/>
              </a:rPr>
              <a:t>ব্যবহৃত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NikoshBAN" panose="02000000000000000000"/>
              </a:rPr>
              <a:t>প্রযুক্তি</a:t>
            </a:r>
            <a:endParaRPr lang="en-US" sz="3200" b="1" dirty="0">
              <a:solidFill>
                <a:schemeClr val="tx1"/>
              </a:solidFill>
              <a:latin typeface="NikoshBAN" panose="0200000000000000000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7F6B738-7B9B-45D6-9297-E3301B3BEAE9}"/>
              </a:ext>
            </a:extLst>
          </p:cNvPr>
          <p:cNvSpPr/>
          <p:nvPr/>
        </p:nvSpPr>
        <p:spPr>
          <a:xfrm>
            <a:off x="-14068" y="4522"/>
            <a:ext cx="12316692" cy="687104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9839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40000" decel="6000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6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20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20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2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" presetClass="entr" presetSubtype="12" accel="20000" fill="hold" grpId="0" nodeType="clickEffect" p14:presetBounceEnd="20000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35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36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 animBg="1"/>
          <p:bldP spid="10" grpId="0" animBg="1"/>
          <p:bldP spid="12" grpId="0"/>
          <p:bldP spid="1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40000" decel="6000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6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20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20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2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" presetClass="entr" presetSubtype="12" accel="2000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 animBg="1"/>
          <p:bldP spid="10" grpId="0" animBg="1"/>
          <p:bldP spid="12" grpId="0"/>
          <p:bldP spid="13" grpId="0"/>
        </p:bldLst>
      </p:timing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347</Words>
  <Application>Microsoft Office PowerPoint</Application>
  <PresentationFormat>Widescreen</PresentationFormat>
  <Paragraphs>92</Paragraphs>
  <Slides>19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Calibri Light</vt:lpstr>
      <vt:lpstr>NikoshBAN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PL PATOARY GPS</dc:creator>
  <cp:lastModifiedBy>PL PATOARY GPS</cp:lastModifiedBy>
  <cp:revision>61</cp:revision>
  <dcterms:created xsi:type="dcterms:W3CDTF">2019-06-02T16:54:21Z</dcterms:created>
  <dcterms:modified xsi:type="dcterms:W3CDTF">2019-06-02T21:21:22Z</dcterms:modified>
</cp:coreProperties>
</file>