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8FC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E43A1-E265-4FD3-BDA7-264177F41BE2}" type="datetimeFigureOut">
              <a:rPr lang="en-US" smtClean="0"/>
              <a:t>6/8/2019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B50AEA-F97F-4790-BA70-4BDC2445A1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88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B50AEA-F97F-4790-BA70-4BDC2445A1E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982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B50AEA-F97F-4790-BA70-4BDC2445A1E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028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A5BB-7C02-45B6-8C46-6058FE555A2D}" type="datetimeFigureOut">
              <a:rPr lang="en-US" smtClean="0"/>
              <a:t>6/8/2019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A13F-175E-44FD-B0C2-C0726719B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655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A5BB-7C02-45B6-8C46-6058FE555A2D}" type="datetimeFigureOut">
              <a:rPr lang="en-US" smtClean="0"/>
              <a:t>6/8/2019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A13F-175E-44FD-B0C2-C0726719B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431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A5BB-7C02-45B6-8C46-6058FE555A2D}" type="datetimeFigureOut">
              <a:rPr lang="en-US" smtClean="0"/>
              <a:t>6/8/2019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A13F-175E-44FD-B0C2-C0726719B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012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A5BB-7C02-45B6-8C46-6058FE555A2D}" type="datetimeFigureOut">
              <a:rPr lang="en-US" smtClean="0"/>
              <a:t>6/8/2019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A13F-175E-44FD-B0C2-C0726719B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057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A5BB-7C02-45B6-8C46-6058FE555A2D}" type="datetimeFigureOut">
              <a:rPr lang="en-US" smtClean="0"/>
              <a:t>6/8/2019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A13F-175E-44FD-B0C2-C0726719B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367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A5BB-7C02-45B6-8C46-6058FE555A2D}" type="datetimeFigureOut">
              <a:rPr lang="en-US" smtClean="0"/>
              <a:t>6/8/2019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A13F-175E-44FD-B0C2-C0726719B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206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A5BB-7C02-45B6-8C46-6058FE555A2D}" type="datetimeFigureOut">
              <a:rPr lang="en-US" smtClean="0"/>
              <a:t>6/8/2019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A13F-175E-44FD-B0C2-C0726719B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798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A5BB-7C02-45B6-8C46-6058FE555A2D}" type="datetimeFigureOut">
              <a:rPr lang="en-US" smtClean="0"/>
              <a:t>6/8/2019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A13F-175E-44FD-B0C2-C0726719B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824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A5BB-7C02-45B6-8C46-6058FE555A2D}" type="datetimeFigureOut">
              <a:rPr lang="en-US" smtClean="0"/>
              <a:t>6/8/2019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A13F-175E-44FD-B0C2-C0726719B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87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A5BB-7C02-45B6-8C46-6058FE555A2D}" type="datetimeFigureOut">
              <a:rPr lang="en-US" smtClean="0"/>
              <a:t>6/8/2019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A13F-175E-44FD-B0C2-C0726719B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484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2A5BB-7C02-45B6-8C46-6058FE555A2D}" type="datetimeFigureOut">
              <a:rPr lang="en-US" smtClean="0"/>
              <a:t>6/8/2019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BA13F-175E-44FD-B0C2-C0726719B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56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2A5BB-7C02-45B6-8C46-6058FE555A2D}" type="datetimeFigureOut">
              <a:rPr lang="en-US" smtClean="0"/>
              <a:t>6/8/2019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BA13F-175E-44FD-B0C2-C0726719B0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076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eg"/><Relationship Id="rId4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7387" y="2502207"/>
            <a:ext cx="2586470" cy="42406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672" y="124691"/>
            <a:ext cx="11817927" cy="662247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flipH="1">
            <a:off x="485031" y="451723"/>
            <a:ext cx="11291333" cy="3116179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fla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reezing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bn-BD" sz="9600" b="1" spc="50" dirty="0">
                <a:ln w="0"/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সবাইকে শুভেচ্ছা</a:t>
            </a:r>
            <a:endParaRPr lang="en-US" sz="9600" b="1" dirty="0">
              <a:solidFill>
                <a:schemeClr val="accent5">
                  <a:lumMod val="60000"/>
                  <a:lumOff val="4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  <a:reflection blurRad="6350" stA="50000" endA="300" endPos="50000" dist="29997" dir="5400000" sy="-100000" algn="bl" rotWithShape="0"/>
              </a:effectLst>
            </a:endParaRPr>
          </a:p>
        </p:txBody>
      </p:sp>
      <p:sp>
        <p:nvSpPr>
          <p:cNvPr id="7" name="Frame 6"/>
          <p:cNvSpPr/>
          <p:nvPr/>
        </p:nvSpPr>
        <p:spPr>
          <a:xfrm>
            <a:off x="0" y="0"/>
            <a:ext cx="12192000" cy="6875929"/>
          </a:xfrm>
          <a:prstGeom prst="frame">
            <a:avLst>
              <a:gd name="adj1" fmla="val 3712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-60158"/>
            <a:ext cx="12192000" cy="68759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5315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3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44939" y="2518812"/>
            <a:ext cx="1434542" cy="56761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বেলি </a:t>
            </a:r>
            <a:endParaRPr lang="en-US" sz="4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6394" y="553375"/>
            <a:ext cx="3370301" cy="177513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6144" y="554101"/>
            <a:ext cx="3118005" cy="17744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6394" y="3883594"/>
            <a:ext cx="3370301" cy="17239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6144" y="3519056"/>
            <a:ext cx="3311238" cy="200819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9" name="Rounded Rectangle 8"/>
          <p:cNvSpPr/>
          <p:nvPr/>
        </p:nvSpPr>
        <p:spPr>
          <a:xfrm>
            <a:off x="2008923" y="5919563"/>
            <a:ext cx="1973184" cy="56761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কামিনী </a:t>
            </a:r>
            <a:endParaRPr lang="en-US" sz="4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840521" y="2572525"/>
            <a:ext cx="2713718" cy="56761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রজ</a:t>
            </a:r>
            <a:r>
              <a:rPr lang="en-US" sz="4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নী</a:t>
            </a:r>
            <a:r>
              <a:rPr lang="bn-IN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গন্ধা </a:t>
            </a:r>
            <a:endParaRPr lang="en-US" sz="4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139902" y="5754259"/>
            <a:ext cx="2165685" cy="59218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গন্ধরাজ  </a:t>
            </a:r>
            <a:endParaRPr lang="en-US" sz="4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Frame 11"/>
          <p:cNvSpPr/>
          <p:nvPr/>
        </p:nvSpPr>
        <p:spPr>
          <a:xfrm>
            <a:off x="10446326" y="272936"/>
            <a:ext cx="1439945" cy="45719"/>
          </a:xfrm>
          <a:prstGeom prst="frame">
            <a:avLst>
              <a:gd name="adj1" fmla="val 3712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rame 12"/>
          <p:cNvSpPr/>
          <p:nvPr/>
        </p:nvSpPr>
        <p:spPr>
          <a:xfrm>
            <a:off x="0" y="-17929"/>
            <a:ext cx="12192000" cy="6875929"/>
          </a:xfrm>
          <a:prstGeom prst="frame">
            <a:avLst>
              <a:gd name="adj1" fmla="val 3712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-28576"/>
            <a:ext cx="12205855" cy="68759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0914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0260" y="786361"/>
            <a:ext cx="3322320" cy="24160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5" name="Rounded Rectangle 4"/>
          <p:cNvSpPr/>
          <p:nvPr/>
        </p:nvSpPr>
        <p:spPr>
          <a:xfrm>
            <a:off x="1780674" y="5219315"/>
            <a:ext cx="8437344" cy="109369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সাদা ফুলের মিষ্টি  গন্ধে মন ভরে যায় ।</a:t>
            </a:r>
            <a:endParaRPr lang="en-US" sz="3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354" y="807789"/>
            <a:ext cx="3192780" cy="23945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5692" y="786361"/>
            <a:ext cx="3177060" cy="24160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8" name="Frame 7"/>
          <p:cNvSpPr/>
          <p:nvPr/>
        </p:nvSpPr>
        <p:spPr>
          <a:xfrm>
            <a:off x="10446326" y="0"/>
            <a:ext cx="1745673" cy="318655"/>
          </a:xfrm>
          <a:prstGeom prst="frame">
            <a:avLst>
              <a:gd name="adj1" fmla="val 3712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51835" y="3885507"/>
            <a:ext cx="3027969" cy="74711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হাসনাহেনা</a:t>
            </a:r>
            <a:endParaRPr lang="en-US" sz="3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607772" y="3885507"/>
            <a:ext cx="3044310" cy="74711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দোলনচাঁপা </a:t>
            </a:r>
            <a:endParaRPr lang="en-US" sz="3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556876" y="3842745"/>
            <a:ext cx="2667000" cy="78987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শিউলি</a:t>
            </a:r>
            <a:endParaRPr lang="en-US" sz="36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Frame 11"/>
          <p:cNvSpPr/>
          <p:nvPr/>
        </p:nvSpPr>
        <p:spPr>
          <a:xfrm>
            <a:off x="0" y="0"/>
            <a:ext cx="12192000" cy="6875929"/>
          </a:xfrm>
          <a:prstGeom prst="frame">
            <a:avLst>
              <a:gd name="adj1" fmla="val 3712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12205855" cy="68759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55431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43840" y="5361707"/>
            <a:ext cx="11658600" cy="86201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টগর ও কাশফুলও সাদা ।</a:t>
            </a:r>
            <a:endParaRPr lang="en-US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5484" y="1244565"/>
            <a:ext cx="4829866" cy="27047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2494" y="1244565"/>
            <a:ext cx="4829866" cy="27047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7" name="Frame 6"/>
          <p:cNvSpPr/>
          <p:nvPr/>
        </p:nvSpPr>
        <p:spPr>
          <a:xfrm>
            <a:off x="0" y="0"/>
            <a:ext cx="12192000" cy="6875929"/>
          </a:xfrm>
          <a:prstGeom prst="frame">
            <a:avLst>
              <a:gd name="adj1" fmla="val 3712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Vertical Scroll 7"/>
          <p:cNvSpPr/>
          <p:nvPr/>
        </p:nvSpPr>
        <p:spPr>
          <a:xfrm>
            <a:off x="3086101" y="1459164"/>
            <a:ext cx="7186612" cy="3627120"/>
          </a:xfrm>
          <a:prstGeom prst="verticalScroll">
            <a:avLst/>
          </a:prstGeom>
          <a:noFill/>
          <a:ln w="1270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n w="0"/>
                <a:solidFill>
                  <a:srgbClr val="0070C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NikoshBAN" panose="02000000000000000000"/>
                <a:cs typeface="NikoshBAN" panose="02000000000000000000" pitchFamily="2" charset="0"/>
              </a:rPr>
              <a:t>শিক্ষকের</a:t>
            </a:r>
            <a:r>
              <a:rPr lang="en-US" sz="5400" b="1" dirty="0">
                <a:ln w="0"/>
                <a:solidFill>
                  <a:srgbClr val="0070C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NikoshBAN" panose="0200000000000000000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0"/>
                <a:solidFill>
                  <a:srgbClr val="0070C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NikoshBAN" panose="02000000000000000000"/>
                <a:cs typeface="NikoshBAN" panose="02000000000000000000" pitchFamily="2" charset="0"/>
              </a:rPr>
              <a:t>সরব</a:t>
            </a:r>
            <a:r>
              <a:rPr lang="en-US" sz="5400" b="1" dirty="0">
                <a:ln w="0"/>
                <a:solidFill>
                  <a:srgbClr val="0070C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NikoshBAN" panose="0200000000000000000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0"/>
                <a:solidFill>
                  <a:srgbClr val="0070C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NikoshBAN" panose="02000000000000000000"/>
                <a:cs typeface="NikoshBAN" panose="02000000000000000000" pitchFamily="2" charset="0"/>
              </a:rPr>
              <a:t>পাঠ</a:t>
            </a:r>
            <a:r>
              <a:rPr lang="en-US" sz="5400" b="1" dirty="0">
                <a:ln w="0"/>
                <a:solidFill>
                  <a:srgbClr val="0070C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NikoshBAN" panose="02000000000000000000"/>
                <a:cs typeface="NikoshBAN" panose="02000000000000000000" pitchFamily="2" charset="0"/>
              </a:rPr>
              <a:t>  </a:t>
            </a:r>
            <a:r>
              <a:rPr lang="bn-IN" sz="5400" b="1" dirty="0">
                <a:ln w="0"/>
                <a:solidFill>
                  <a:srgbClr val="0070C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NikoshBAN" panose="02000000000000000000"/>
              </a:rPr>
              <a:t> </a:t>
            </a:r>
            <a:endParaRPr lang="en-US" sz="5400" b="1" dirty="0">
              <a:ln w="0"/>
              <a:solidFill>
                <a:srgbClr val="0070C0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  <a:latin typeface="NikoshBAN" panose="0200000000000000000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205855" cy="68759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234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 flipH="1">
            <a:off x="1620979" y="5245486"/>
            <a:ext cx="67886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bn-BD" sz="3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ন্দ</a:t>
            </a:r>
            <a:r>
              <a:rPr lang="bn-IN" sz="3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flipH="1">
            <a:off x="1246910" y="3693759"/>
            <a:ext cx="67886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bn-BD" sz="3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ষ্ণ</a:t>
            </a:r>
            <a:r>
              <a:rPr lang="bn-IN" sz="3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flipH="1">
            <a:off x="1918848" y="2174616"/>
            <a:ext cx="67886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ন্ধ</a:t>
            </a:r>
            <a:r>
              <a:rPr lang="bn-IN" sz="3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803566" y="3715062"/>
            <a:ext cx="1967333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কৃ</a:t>
            </a:r>
            <a:r>
              <a:rPr lang="bn-IN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ষ্ণ</a:t>
            </a: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চূড়া </a:t>
            </a:r>
            <a:endParaRPr lang="en-US" sz="3600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803566" y="2161306"/>
            <a:ext cx="196733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সুগ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ন্ধ</a:t>
            </a: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/>
          </a:p>
        </p:txBody>
      </p:sp>
      <p:sp>
        <p:nvSpPr>
          <p:cNvPr id="4" name="Rounded Rectangle 3"/>
          <p:cNvSpPr/>
          <p:nvPr/>
        </p:nvSpPr>
        <p:spPr>
          <a:xfrm>
            <a:off x="2272133" y="350219"/>
            <a:ext cx="7456515" cy="8662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b="1" dirty="0">
                <a:ln w="0"/>
                <a:solidFill>
                  <a:schemeClr val="accent1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 ভেঙে লিখি ও নতুন শব্দ বলি।</a:t>
            </a:r>
            <a:endParaRPr lang="en-US" sz="5400" b="1" dirty="0">
              <a:ln w="0"/>
              <a:solidFill>
                <a:schemeClr val="accent1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rame 4"/>
          <p:cNvSpPr/>
          <p:nvPr/>
        </p:nvSpPr>
        <p:spPr>
          <a:xfrm>
            <a:off x="-13850" y="-13310"/>
            <a:ext cx="12192000" cy="6875929"/>
          </a:xfrm>
          <a:prstGeom prst="frame">
            <a:avLst>
              <a:gd name="adj1" fmla="val 3712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rame 5"/>
          <p:cNvSpPr/>
          <p:nvPr/>
        </p:nvSpPr>
        <p:spPr>
          <a:xfrm>
            <a:off x="13855" y="0"/>
            <a:ext cx="12192000" cy="6875929"/>
          </a:xfrm>
          <a:prstGeom prst="frame">
            <a:avLst>
              <a:gd name="adj1" fmla="val 3712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803566" y="5230442"/>
            <a:ext cx="1981193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সু</a:t>
            </a:r>
            <a:r>
              <a:rPr lang="bn-BD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ন্দ</a:t>
            </a: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endParaRPr lang="en-US" sz="3600" dirty="0"/>
          </a:p>
        </p:txBody>
      </p:sp>
      <p:sp>
        <p:nvSpPr>
          <p:cNvPr id="19" name="TextBox 18"/>
          <p:cNvSpPr txBox="1"/>
          <p:nvPr/>
        </p:nvSpPr>
        <p:spPr>
          <a:xfrm flipH="1">
            <a:off x="7827812" y="2161303"/>
            <a:ext cx="159327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ন্ধ</a:t>
            </a: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/>
          </a:p>
        </p:txBody>
      </p:sp>
      <p:sp>
        <p:nvSpPr>
          <p:cNvPr id="22" name="TextBox 21"/>
          <p:cNvSpPr txBox="1"/>
          <p:nvPr/>
        </p:nvSpPr>
        <p:spPr>
          <a:xfrm flipH="1">
            <a:off x="9975269" y="2161300"/>
            <a:ext cx="159327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ন্ধ</a:t>
            </a:r>
            <a:r>
              <a:rPr lang="bn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/>
          </a:p>
        </p:txBody>
      </p:sp>
      <p:sp>
        <p:nvSpPr>
          <p:cNvPr id="16" name="TextBox 15"/>
          <p:cNvSpPr txBox="1"/>
          <p:nvPr/>
        </p:nvSpPr>
        <p:spPr>
          <a:xfrm flipH="1">
            <a:off x="3712990" y="2302087"/>
            <a:ext cx="67886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flipH="1">
            <a:off x="3712990" y="2167961"/>
            <a:ext cx="67886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 flipH="1">
            <a:off x="7855521" y="3699178"/>
            <a:ext cx="159327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উষ্ণ</a:t>
            </a:r>
            <a:endParaRPr lang="en-US" sz="3600" dirty="0"/>
          </a:p>
        </p:txBody>
      </p:sp>
      <p:sp>
        <p:nvSpPr>
          <p:cNvPr id="32" name="TextBox 31"/>
          <p:cNvSpPr txBox="1"/>
          <p:nvPr/>
        </p:nvSpPr>
        <p:spPr>
          <a:xfrm flipH="1">
            <a:off x="10002978" y="3699175"/>
            <a:ext cx="159327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কৃষ্ণ</a:t>
            </a:r>
            <a:endParaRPr lang="en-US" sz="3600" dirty="0"/>
          </a:p>
        </p:txBody>
      </p:sp>
      <p:sp>
        <p:nvSpPr>
          <p:cNvPr id="34" name="TextBox 33"/>
          <p:cNvSpPr txBox="1"/>
          <p:nvPr/>
        </p:nvSpPr>
        <p:spPr>
          <a:xfrm flipH="1">
            <a:off x="3934653" y="3744165"/>
            <a:ext cx="67886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flipH="1">
            <a:off x="3740699" y="3705836"/>
            <a:ext cx="67886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solidFill>
                  <a:srgbClr val="FF0000"/>
                </a:solidFill>
                <a:latin typeface="NikoshBAN" panose="02000000000000000000" pitchFamily="2" charset="0"/>
              </a:rPr>
              <a:t>ষ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 flipH="1">
            <a:off x="7855513" y="5237050"/>
            <a:ext cx="159327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আনন্দ</a:t>
            </a:r>
            <a:endParaRPr lang="en-US" sz="3600" dirty="0"/>
          </a:p>
        </p:txBody>
      </p:sp>
      <p:sp>
        <p:nvSpPr>
          <p:cNvPr id="42" name="TextBox 41"/>
          <p:cNvSpPr txBox="1"/>
          <p:nvPr/>
        </p:nvSpPr>
        <p:spPr>
          <a:xfrm flipH="1">
            <a:off x="10002970" y="5237047"/>
            <a:ext cx="159327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atin typeface="NikoshBAN" panose="02000000000000000000" pitchFamily="2" charset="0"/>
              </a:rPr>
              <a:t>ছন্দ</a:t>
            </a:r>
            <a:endParaRPr lang="en-US" sz="3600" dirty="0"/>
          </a:p>
        </p:txBody>
      </p:sp>
      <p:sp>
        <p:nvSpPr>
          <p:cNvPr id="44" name="TextBox 43"/>
          <p:cNvSpPr txBox="1"/>
          <p:nvPr/>
        </p:nvSpPr>
        <p:spPr>
          <a:xfrm flipH="1">
            <a:off x="3934653" y="5250363"/>
            <a:ext cx="67886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 flipH="1">
            <a:off x="3740691" y="5243708"/>
            <a:ext cx="67886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solidFill>
                  <a:srgbClr val="FF0000"/>
                </a:solidFill>
                <a:latin typeface="NikoshBAN" panose="02000000000000000000" pitchFamily="2" charset="0"/>
              </a:rPr>
              <a:t>ন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-13855" y="-13855"/>
            <a:ext cx="12205855" cy="68759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503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9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3.7037E-7 L 0.15234 -0.0025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4.44444E-6 L 0.17214 0.004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7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4.44444E-6 L 0.24375 -0.0150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61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49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L 0.20456 0.00185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43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0 L 0.17213 0.0044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7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8 -0.00556 L 0.23021 -0.00325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05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49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17383 -0.00023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07407E-6 L 0.17213 0.004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7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73 -0.03171 L 0.24831 0.00579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72" y="1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3" grpId="1" animBg="1"/>
      <p:bldP spid="33" grpId="0" animBg="1"/>
      <p:bldP spid="33" grpId="1" animBg="1"/>
      <p:bldP spid="25" grpId="0" animBg="1"/>
      <p:bldP spid="25" grpId="1" animBg="1"/>
      <p:bldP spid="9" grpId="0" animBg="1"/>
      <p:bldP spid="7" grpId="0" animBg="1"/>
      <p:bldP spid="4" grpId="0" animBg="1"/>
      <p:bldP spid="8" grpId="0" animBg="1"/>
      <p:bldP spid="19" grpId="0" animBg="1"/>
      <p:bldP spid="22" grpId="0" animBg="1"/>
      <p:bldP spid="16" grpId="0" animBg="1"/>
      <p:bldP spid="16" grpId="1" animBg="1"/>
      <p:bldP spid="13" grpId="0" animBg="1"/>
      <p:bldP spid="13" grpId="1" animBg="1"/>
      <p:bldP spid="31" grpId="0" animBg="1"/>
      <p:bldP spid="32" grpId="0" animBg="1"/>
      <p:bldP spid="34" grpId="0" animBg="1"/>
      <p:bldP spid="34" grpId="1" animBg="1"/>
      <p:bldP spid="35" grpId="0" animBg="1"/>
      <p:bldP spid="35" grpId="1" animBg="1"/>
      <p:bldP spid="41" grpId="0" animBg="1"/>
      <p:bldP spid="42" grpId="0" animBg="1"/>
      <p:bldP spid="44" grpId="0" animBg="1"/>
      <p:bldP spid="44" grpId="1" animBg="1"/>
      <p:bldP spid="45" grpId="0" animBg="1"/>
      <p:bldP spid="4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2804" y="4691215"/>
            <a:ext cx="7638472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bn-IN" sz="3200" b="1" cap="all" dirty="0">
                <a:ln>
                  <a:solidFill>
                    <a:schemeClr val="tx1"/>
                  </a:solidFill>
                </a:ln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বেলি,রজনিগন্ধা,কামিনী,গন্ধরাজ,হাসনা</a:t>
            </a:r>
            <a:r>
              <a:rPr lang="en-US" sz="3200" b="1" cap="all" dirty="0">
                <a:ln>
                  <a:solidFill>
                    <a:schemeClr val="tx1"/>
                  </a:solidFill>
                </a:ln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cap="all" dirty="0">
                <a:ln>
                  <a:solidFill>
                    <a:schemeClr val="tx1"/>
                  </a:solidFill>
                </a:ln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হেনা,দোলনচাঁপা ও</a:t>
            </a:r>
            <a:r>
              <a:rPr lang="en-US" sz="3200" b="1" cap="all" dirty="0">
                <a:ln>
                  <a:solidFill>
                    <a:schemeClr val="tx1"/>
                  </a:solidFill>
                </a:ln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cap="all" dirty="0">
                <a:ln>
                  <a:solidFill>
                    <a:schemeClr val="tx1"/>
                  </a:solidFill>
                </a:ln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শিউলী ফুল</a:t>
            </a:r>
            <a:r>
              <a:rPr lang="en-US" sz="3200" b="1" cap="all" dirty="0">
                <a:ln>
                  <a:solidFill>
                    <a:schemeClr val="tx1"/>
                  </a:solidFill>
                </a:ln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200" b="1" cap="all" dirty="0">
              <a:ln>
                <a:solidFill>
                  <a:schemeClr val="tx1"/>
                </a:solidFill>
              </a:ln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28440" y="2626396"/>
            <a:ext cx="6705600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bn-IN" sz="3200" b="1" cap="all" dirty="0">
                <a:ln>
                  <a:solidFill>
                    <a:schemeClr val="tx1"/>
                  </a:solidFill>
                </a:ln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কৃষ্ণচূড়া,শিমুল,পলাশ ফুল লাল</a:t>
            </a:r>
            <a:r>
              <a:rPr lang="en-US" sz="3200" b="1" cap="all" dirty="0">
                <a:ln>
                  <a:solidFill>
                    <a:schemeClr val="tx1"/>
                  </a:solidFill>
                </a:ln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cap="all" dirty="0">
                <a:ln>
                  <a:solidFill>
                    <a:schemeClr val="tx1"/>
                  </a:solidFill>
                </a:ln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রঙের হয়</a:t>
            </a:r>
            <a:r>
              <a:rPr lang="en-US" sz="3200" b="1" cap="all" dirty="0">
                <a:ln>
                  <a:solidFill>
                    <a:schemeClr val="tx1"/>
                  </a:solidFill>
                </a:ln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200" b="1" cap="all" dirty="0">
              <a:ln>
                <a:solidFill>
                  <a:schemeClr val="tx1"/>
                </a:solidFill>
              </a:ln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988098" y="1441554"/>
            <a:ext cx="1828800" cy="152651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জবা</a:t>
            </a:r>
            <a:r>
              <a:rPr lang="bn-BD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দল</a:t>
            </a:r>
            <a:r>
              <a:rPr lang="bn-IN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Flowchart: Predefined Process 6"/>
          <p:cNvSpPr/>
          <p:nvPr/>
        </p:nvSpPr>
        <p:spPr>
          <a:xfrm>
            <a:off x="227215" y="407471"/>
            <a:ext cx="11734800" cy="673188"/>
          </a:xfrm>
          <a:prstGeom prst="flowChartPredefined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bn-BD" sz="3600" b="1" dirty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দলীয় কাজ </a:t>
            </a:r>
            <a:endParaRPr lang="en-US" sz="3600" b="1" dirty="0">
              <a:ln>
                <a:solidFill>
                  <a:schemeClr val="tx1"/>
                </a:solidFill>
              </a:ln>
              <a:solidFill>
                <a:schemeClr val="accent3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988098" y="3499804"/>
            <a:ext cx="1950164" cy="16764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বেলি </a:t>
            </a:r>
            <a:r>
              <a:rPr lang="bn-BD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দল</a:t>
            </a:r>
            <a:endParaRPr lang="en-US" sz="4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83526" y="3858671"/>
            <a:ext cx="637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ln w="0">
                  <a:solidFill>
                    <a:srgbClr val="00206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সুগন্ধি ফুল কী কী?</a:t>
            </a:r>
            <a:endParaRPr lang="en-US" sz="3600" b="1" dirty="0">
              <a:ln w="0">
                <a:solidFill>
                  <a:srgbClr val="002060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88695" y="1810387"/>
            <a:ext cx="6182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ln w="0">
                  <a:solidFill>
                    <a:srgbClr val="00206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কী কী ফুল লাল রঙের হয়?</a:t>
            </a:r>
            <a:r>
              <a:rPr lang="en-US" sz="3600" b="1" dirty="0">
                <a:ln w="0">
                  <a:solidFill>
                    <a:srgbClr val="002060"/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n w="0">
                <a:solidFill>
                  <a:srgbClr val="002060"/>
                </a:solidFill>
              </a:ln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5" name="Frame 14"/>
          <p:cNvSpPr/>
          <p:nvPr/>
        </p:nvSpPr>
        <p:spPr>
          <a:xfrm>
            <a:off x="0" y="0"/>
            <a:ext cx="12192000" cy="6875929"/>
          </a:xfrm>
          <a:prstGeom prst="frame">
            <a:avLst>
              <a:gd name="adj1" fmla="val 3712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0"/>
            <a:ext cx="12205855" cy="68759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423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400"/>
                            </p:stCondLst>
                            <p:childTnLst>
                              <p:par>
                                <p:cTn id="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  <p:bldP spid="8" grpId="0" animBg="1"/>
      <p:bldP spid="11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5750" y="982410"/>
            <a:ext cx="11612880" cy="8627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 ছকে কোনটি কী রঙের ফুল তা লিখি।</a:t>
            </a:r>
            <a:r>
              <a:rPr lang="bn-IN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462626"/>
              </p:ext>
            </p:extLst>
          </p:nvPr>
        </p:nvGraphicFramePr>
        <p:xfrm>
          <a:off x="613722" y="3737952"/>
          <a:ext cx="11078607" cy="271987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92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928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928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15327">
                <a:tc>
                  <a:txBody>
                    <a:bodyPr/>
                    <a:lstStyle/>
                    <a:p>
                      <a:r>
                        <a:rPr lang="bn-IN" sz="3600" dirty="0"/>
                        <a:t>সাদা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3600" dirty="0"/>
                        <a:t>লাল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3200" dirty="0"/>
                        <a:t>গোলাপি</a:t>
                      </a:r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13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13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13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613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42900" y="2029112"/>
            <a:ext cx="11498580" cy="14349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কৃষ্ণচূড়া, শিমুল, হাসনাহেনা, পলাশ, কাশ, গন্ধরাজ,  কামিনী, দোলনচাঁপা,  শিউলি ,টগর 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27382" y="336147"/>
            <a:ext cx="3505200" cy="5680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কাজ 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rame 7"/>
          <p:cNvSpPr/>
          <p:nvPr/>
        </p:nvSpPr>
        <p:spPr>
          <a:xfrm>
            <a:off x="0" y="0"/>
            <a:ext cx="12192000" cy="6875929"/>
          </a:xfrm>
          <a:prstGeom prst="frame">
            <a:avLst>
              <a:gd name="adj1" fmla="val 3712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Hexagon 8"/>
          <p:cNvSpPr/>
          <p:nvPr/>
        </p:nvSpPr>
        <p:spPr>
          <a:xfrm>
            <a:off x="1925052" y="1447800"/>
            <a:ext cx="8373979" cy="3733800"/>
          </a:xfrm>
          <a:prstGeom prst="hexagon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dirty="0">
                <a:ln w="0"/>
                <a:solidFill>
                  <a:schemeClr val="tx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শিক্ষার্থীর সরব পাঠ </a:t>
            </a:r>
            <a:endParaRPr lang="en-US" sz="8000" dirty="0">
              <a:ln w="0"/>
              <a:solidFill>
                <a:schemeClr val="tx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205855" cy="68759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694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6" grpId="1" animBg="1"/>
      <p:bldP spid="7" grpId="0" animBg="1"/>
      <p:bldP spid="7" grpId="1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729378" y="2356701"/>
            <a:ext cx="6289926" cy="6221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31771" y="1339515"/>
            <a:ext cx="749329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উপযুক্ত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শব্দ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খালি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জায়গায়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বসিয়ে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বাক্য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Flowchart: Predefined Process 5"/>
          <p:cNvSpPr/>
          <p:nvPr/>
        </p:nvSpPr>
        <p:spPr>
          <a:xfrm>
            <a:off x="538872" y="453353"/>
            <a:ext cx="2272145" cy="680236"/>
          </a:xfrm>
          <a:prstGeom prst="flowChartPredefined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/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sz="4800" b="1" dirty="0">
                <a:ln/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800" b="1" dirty="0">
              <a:ln/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1771" y="3401302"/>
            <a:ext cx="11258446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bn-IN" sz="3600" b="1" dirty="0">
                <a:ln/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n/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>
                <a:ln/>
                <a:latin typeface="NikoshBAN" pitchFamily="2" charset="0"/>
                <a:cs typeface="NikoshBAN" pitchFamily="2" charset="0"/>
              </a:rPr>
              <a:t>১</a:t>
            </a:r>
            <a:r>
              <a:rPr lang="en-US" sz="3600" b="1" dirty="0">
                <a:ln/>
                <a:latin typeface="NikoshBAN" pitchFamily="2" charset="0"/>
                <a:cs typeface="NikoshBAN" pitchFamily="2" charset="0"/>
              </a:rPr>
              <a:t>।</a:t>
            </a:r>
            <a:r>
              <a:rPr lang="bn-BD" sz="3600" b="1" dirty="0">
                <a:ln/>
                <a:latin typeface="NikoshBAN" pitchFamily="2" charset="0"/>
                <a:cs typeface="NikoshBAN" pitchFamily="2" charset="0"/>
              </a:rPr>
              <a:t>গোলাপ ফোটে</a:t>
            </a:r>
            <a:r>
              <a:rPr lang="bn-IN" sz="3600" b="1" dirty="0">
                <a:ln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>
                <a:ln/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n/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-------- </a:t>
            </a:r>
            <a:r>
              <a:rPr lang="bn-BD" sz="3600" b="1" dirty="0">
                <a:ln/>
                <a:latin typeface="NikoshBAN" pitchFamily="2" charset="0"/>
                <a:cs typeface="NikoshBAN" pitchFamily="2" charset="0"/>
              </a:rPr>
              <a:t> বছর</a:t>
            </a:r>
            <a:r>
              <a:rPr lang="en-US" sz="3600" b="1" dirty="0">
                <a:ln/>
                <a:latin typeface="NikoshBAN" pitchFamily="2" charset="0"/>
                <a:cs typeface="NikoshBAN" pitchFamily="2" charset="0"/>
              </a:rPr>
              <a:t> ।</a:t>
            </a:r>
          </a:p>
          <a:p>
            <a:r>
              <a:rPr lang="bn-BD" sz="3600" b="1" dirty="0">
                <a:ln/>
                <a:latin typeface="NikoshBAN" pitchFamily="2" charset="0"/>
                <a:cs typeface="NikoshBAN" pitchFamily="2" charset="0"/>
              </a:rPr>
              <a:t>২।গোলাপের</a:t>
            </a:r>
            <a:r>
              <a:rPr lang="bn-BD" sz="3600" b="1" dirty="0">
                <a:ln/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---------</a:t>
            </a:r>
            <a:r>
              <a:rPr lang="bn-BD" sz="3600" b="1" dirty="0">
                <a:ln/>
                <a:latin typeface="NikoshBAN" pitchFamily="2" charset="0"/>
                <a:cs typeface="NikoshBAN" pitchFamily="2" charset="0"/>
              </a:rPr>
              <a:t> আছে।</a:t>
            </a:r>
            <a:endParaRPr lang="en-US" sz="3600" b="1" dirty="0">
              <a:ln/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>
                <a:ln/>
                <a:latin typeface="NikoshBAN" pitchFamily="2" charset="0"/>
                <a:cs typeface="NikoshBAN" pitchFamily="2" charset="0"/>
              </a:rPr>
              <a:t>৩</a:t>
            </a:r>
            <a:r>
              <a:rPr lang="en-US" sz="3600" b="1" dirty="0">
                <a:ln/>
                <a:latin typeface="NikoshBAN" pitchFamily="2" charset="0"/>
                <a:cs typeface="NikoshBAN" pitchFamily="2" charset="0"/>
              </a:rPr>
              <a:t>। </a:t>
            </a:r>
            <a:r>
              <a:rPr lang="bn-IN" sz="3600" b="1" dirty="0">
                <a:ln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>
                <a:ln/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n/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--------</a:t>
            </a:r>
            <a:r>
              <a:rPr lang="en-US" sz="3600" b="1" dirty="0">
                <a:ln/>
                <a:latin typeface="NikoshBAN" pitchFamily="2" charset="0"/>
                <a:cs typeface="NikoshBAN" pitchFamily="2" charset="0"/>
              </a:rPr>
              <a:t>  </a:t>
            </a:r>
            <a:r>
              <a:rPr lang="bn-BD" sz="3600" b="1" dirty="0">
                <a:ln/>
                <a:latin typeface="NikoshBAN" pitchFamily="2" charset="0"/>
                <a:cs typeface="NikoshBAN" pitchFamily="2" charset="0"/>
              </a:rPr>
              <a:t>রং নিয়ে ফোটে  কৃষ্ণচূড়া ,শিমুল, পলাশ</a:t>
            </a:r>
            <a:r>
              <a:rPr lang="en-US" sz="3600" b="1" dirty="0">
                <a:ln/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bn-BD" sz="3600" b="1" dirty="0">
                <a:ln/>
                <a:latin typeface="NikoshBAN" pitchFamily="2" charset="0"/>
                <a:cs typeface="NikoshBAN" pitchFamily="2" charset="0"/>
              </a:rPr>
              <a:t>৪</a:t>
            </a:r>
            <a:r>
              <a:rPr lang="en-US" sz="3600" b="1" dirty="0">
                <a:ln/>
                <a:latin typeface="NikoshBAN" pitchFamily="2" charset="0"/>
                <a:cs typeface="NikoshBAN" pitchFamily="2" charset="0"/>
              </a:rPr>
              <a:t>। </a:t>
            </a:r>
            <a:r>
              <a:rPr lang="bn-BD" sz="3600" b="1" dirty="0">
                <a:ln/>
                <a:latin typeface="NikoshBAN" pitchFamily="2" charset="0"/>
                <a:cs typeface="NikoshBAN" pitchFamily="2" charset="0"/>
              </a:rPr>
              <a:t>টগর ও কাশফুলও</a:t>
            </a:r>
            <a:r>
              <a:rPr lang="bn-IN" sz="3600" b="1" dirty="0">
                <a:ln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>
                <a:ln/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n/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---------</a:t>
            </a:r>
            <a:r>
              <a:rPr lang="bn-IN" sz="3600" b="1" dirty="0">
                <a:ln/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dirty="0">
                <a:ln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>
                <a:ln/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19434" y="2338605"/>
            <a:ext cx="1652107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bn-BD" sz="3200" b="1" dirty="0">
                <a:ln/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সাদা</a:t>
            </a:r>
            <a:r>
              <a:rPr lang="en-US" sz="3200" b="1" dirty="0">
                <a:ln/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36183" y="2380170"/>
            <a:ext cx="1484129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bn-IN" sz="2800" b="1" dirty="0">
                <a:ln/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সুগন্ধ </a:t>
            </a:r>
            <a:endParaRPr lang="en-US" sz="2800" b="1" dirty="0">
              <a:ln/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47202" y="2392339"/>
            <a:ext cx="1378119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bn-BD" sz="3200" b="1" dirty="0">
                <a:ln/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সারা</a:t>
            </a:r>
            <a:r>
              <a:rPr lang="bn-IN" sz="3200" b="1" dirty="0">
                <a:ln/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n/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10654" y="2376750"/>
            <a:ext cx="1590139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bn-IN" sz="3200" b="1" dirty="0">
                <a:ln/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>
                <a:ln/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লাল</a:t>
            </a:r>
            <a:r>
              <a:rPr lang="bn-IN" sz="3200" b="1" dirty="0">
                <a:ln/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>
                <a:ln/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2" name="Flowchart: Predefined Process 11"/>
          <p:cNvSpPr/>
          <p:nvPr/>
        </p:nvSpPr>
        <p:spPr>
          <a:xfrm>
            <a:off x="8387320" y="497999"/>
            <a:ext cx="3402897" cy="627295"/>
          </a:xfrm>
          <a:prstGeom prst="flowChartPredefined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bn-IN" sz="3200" b="1" dirty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bn-BD" sz="3200" b="1" dirty="0">
                <a:ln>
                  <a:solidFill>
                    <a:schemeClr val="tx1"/>
                  </a:solidFill>
                </a:ln>
                <a:solidFill>
                  <a:schemeClr val="accent3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কাজ। </a:t>
            </a:r>
            <a:endParaRPr lang="en-US" sz="3200" b="1" dirty="0">
              <a:ln>
                <a:solidFill>
                  <a:schemeClr val="tx1"/>
                </a:solidFill>
              </a:ln>
              <a:solidFill>
                <a:schemeClr val="accent3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Frame 12"/>
          <p:cNvSpPr/>
          <p:nvPr/>
        </p:nvSpPr>
        <p:spPr>
          <a:xfrm>
            <a:off x="0" y="0"/>
            <a:ext cx="12192000" cy="6875929"/>
          </a:xfrm>
          <a:prstGeom prst="frame">
            <a:avLst>
              <a:gd name="adj1" fmla="val 3712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12205855" cy="68759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409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81481E-6 L -0.14271 0.2224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35" y="1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81481E-6 L -0.34961 0.3016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87" y="15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3.7037E-7 L -0.24427 0.3807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14" y="1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81481E-6 L 0.20143 0.4689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65" y="23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  <p:bldP spid="9" grpId="0"/>
      <p:bldP spid="10" grpId="0"/>
      <p:bldP spid="11" grpId="0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120825" y="5335995"/>
            <a:ext cx="10129058" cy="109369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যেকোনো একটি</a:t>
            </a:r>
            <a:r>
              <a:rPr lang="bn-BD" sz="36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ফুলের</a:t>
            </a:r>
            <a:r>
              <a:rPr lang="bn-IN" sz="36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বিষয়ে ৩ টি বাক্য লিখ।</a:t>
            </a:r>
            <a:endParaRPr lang="en-US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1878" y="1387031"/>
            <a:ext cx="2468131" cy="310158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6408" y="1387031"/>
            <a:ext cx="2503479" cy="31015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7" name="Flowchart: Predefined Process 6"/>
          <p:cNvSpPr/>
          <p:nvPr/>
        </p:nvSpPr>
        <p:spPr>
          <a:xfrm>
            <a:off x="289560" y="313544"/>
            <a:ext cx="11628120" cy="765748"/>
          </a:xfrm>
          <a:prstGeom prst="flowChartPredefined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/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sz="5400" b="1" dirty="0">
                <a:ln/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b="1" dirty="0">
              <a:ln/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rame 7"/>
          <p:cNvSpPr/>
          <p:nvPr/>
        </p:nvSpPr>
        <p:spPr>
          <a:xfrm>
            <a:off x="0" y="0"/>
            <a:ext cx="12192000" cy="6875929"/>
          </a:xfrm>
          <a:prstGeom prst="frame">
            <a:avLst>
              <a:gd name="adj1" fmla="val 3712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205855" cy="68759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8178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6870" y="1142842"/>
            <a:ext cx="5474491" cy="51665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24002" y="3617940"/>
            <a:ext cx="4540337" cy="1446550"/>
          </a:xfrm>
          <a:prstGeom prst="rect">
            <a:avLst/>
          </a:prstGeom>
          <a:noFill/>
        </p:spPr>
        <p:txBody>
          <a:bodyPr wrap="none" rtlCol="0">
            <a:prstTxWarp prst="textWave2">
              <a:avLst/>
            </a:prstTxWarp>
            <a:spAutoFit/>
          </a:bodyPr>
          <a:lstStyle/>
          <a:p>
            <a:r>
              <a:rPr lang="bn-IN" sz="4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ভালো থেকো</a:t>
            </a:r>
            <a:r>
              <a:rPr lang="bn-BD" sz="4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4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26990" y="419764"/>
            <a:ext cx="441178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9600" b="1" cap="all" dirty="0">
                <a:ln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b="1" cap="all" dirty="0">
              <a:ln>
                <a:solidFill>
                  <a:schemeClr val="tx1"/>
                </a:solidFill>
              </a:ln>
              <a:solidFill>
                <a:srgbClr val="0070C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rame 7"/>
          <p:cNvSpPr/>
          <p:nvPr/>
        </p:nvSpPr>
        <p:spPr>
          <a:xfrm>
            <a:off x="0" y="0"/>
            <a:ext cx="12192000" cy="6875929"/>
          </a:xfrm>
          <a:prstGeom prst="frame">
            <a:avLst>
              <a:gd name="adj1" fmla="val 3712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205855" cy="68759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8943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885732" y="695173"/>
            <a:ext cx="5038166" cy="56298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perspectiveLef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শ্রেণীঃ দ্বিতীয়।</a:t>
            </a:r>
          </a:p>
          <a:p>
            <a:pPr algn="ctr"/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 বাংলা।</a:t>
            </a:r>
          </a:p>
          <a:p>
            <a:pPr algn="ctr"/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বিষয়বস্তুঃ </a:t>
            </a:r>
            <a:r>
              <a:rPr lang="bn-IN" sz="36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নানা রঙের ফুলফল।</a:t>
            </a:r>
          </a:p>
          <a:p>
            <a:pPr algn="ctr"/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 আমাদের দেশ -------------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কাশফুল</a:t>
            </a:r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5" name="Rectangle 4"/>
          <p:cNvSpPr/>
          <p:nvPr/>
        </p:nvSpPr>
        <p:spPr>
          <a:xfrm>
            <a:off x="1242836" y="681318"/>
            <a:ext cx="5038166" cy="56298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perspectiveRigh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জোবেদা ইসরাত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i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3600" b="1" i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 algn="ctr"/>
            <a:r>
              <a:rPr lang="bn-BD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আজহার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হাতিয়া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নোয়াখালী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009157" y="943334"/>
            <a:ext cx="169971" cy="5216642"/>
          </a:xfrm>
          <a:prstGeom prst="roundRect">
            <a:avLst>
              <a:gd name="adj" fmla="val 44708"/>
            </a:avLst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1218" y="-38563"/>
            <a:ext cx="12182134" cy="6896563"/>
            <a:chOff x="1218" y="-38563"/>
            <a:chExt cx="12182134" cy="6896563"/>
          </a:xfrm>
        </p:grpSpPr>
        <p:sp>
          <p:nvSpPr>
            <p:cNvPr id="6" name="Frame 5"/>
            <p:cNvSpPr/>
            <p:nvPr/>
          </p:nvSpPr>
          <p:spPr>
            <a:xfrm>
              <a:off x="1218" y="-38563"/>
              <a:ext cx="12182134" cy="6896563"/>
            </a:xfrm>
            <a:prstGeom prst="frame">
              <a:avLst>
                <a:gd name="adj1" fmla="val 3712"/>
              </a:avLst>
            </a:prstGeom>
            <a:solidFill>
              <a:schemeClr val="accent3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387927" y="321095"/>
              <a:ext cx="11416146" cy="6190541"/>
            </a:xfrm>
            <a:prstGeom prst="rect">
              <a:avLst/>
            </a:prstGeom>
            <a:noFill/>
            <a:ln w="57150">
              <a:solidFill>
                <a:schemeClr val="accent4">
                  <a:lumMod val="40000"/>
                  <a:lumOff val="60000"/>
                </a:schemeClr>
              </a:solidFill>
            </a:ln>
            <a:effectLst>
              <a:glow rad="101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4919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0737" y="4902751"/>
            <a:ext cx="1899812" cy="1899812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939" y="87435"/>
            <a:ext cx="1973197" cy="1973197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6" name="Frame 5"/>
          <p:cNvSpPr/>
          <p:nvPr/>
        </p:nvSpPr>
        <p:spPr>
          <a:xfrm>
            <a:off x="15074" y="-38563"/>
            <a:ext cx="12182134" cy="6896563"/>
          </a:xfrm>
          <a:prstGeom prst="frame">
            <a:avLst>
              <a:gd name="adj1" fmla="val 3712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75888" y="1009942"/>
            <a:ext cx="2014303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en-US" sz="3200" b="1" dirty="0" err="1">
                <a:solidFill>
                  <a:srgbClr val="0070C0"/>
                </a:solidFill>
              </a:rPr>
              <a:t>শি</a:t>
            </a:r>
            <a:r>
              <a:rPr lang="en-US" sz="3200" b="1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খনফল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22756" y="2317960"/>
            <a:ext cx="8215746" cy="5083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q"/>
            </a:pPr>
            <a:r>
              <a:rPr lang="bn-BD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bn-BD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.১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ফুল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বুঝতে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9" name="Rectangle 8"/>
          <p:cNvSpPr/>
          <p:nvPr/>
        </p:nvSpPr>
        <p:spPr>
          <a:xfrm>
            <a:off x="2036612" y="3463636"/>
            <a:ext cx="8215746" cy="47375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q"/>
            </a:pPr>
            <a:r>
              <a:rPr lang="bn-IN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৬.১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ফুল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 করতে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bn-IN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52136" y="4407762"/>
            <a:ext cx="8086366" cy="49498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Wingdings" panose="05000000000000000000" pitchFamily="2" charset="2"/>
              <a:buChar char="q"/>
            </a:pPr>
            <a:r>
              <a:rPr lang="bn-IN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৪.১</a:t>
            </a:r>
            <a:r>
              <a:rPr lang="bn-BD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ফুল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bn-BD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bn-BD" sz="24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...।।                        </a:t>
            </a:r>
            <a:r>
              <a:rPr lang="bn-IN" sz="24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b="1" dirty="0">
              <a:solidFill>
                <a:schemeClr val="accent2">
                  <a:lumMod val="20000"/>
                  <a:lumOff val="8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920" y="-38563"/>
            <a:ext cx="12192000" cy="68759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680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1299" y="713284"/>
            <a:ext cx="4514850" cy="45148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9769" y="706162"/>
            <a:ext cx="4496380" cy="44987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7074" y="748192"/>
            <a:ext cx="4025289" cy="44799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5162" y="729894"/>
            <a:ext cx="4461117" cy="44611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5155" y="724366"/>
            <a:ext cx="4489914" cy="44899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3114" y="720479"/>
            <a:ext cx="4503036" cy="447994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9595" y="703485"/>
            <a:ext cx="4682767" cy="4521971"/>
          </a:xfrm>
          <a:prstGeom prst="rect">
            <a:avLst/>
          </a:prstGeom>
        </p:spPr>
      </p:pic>
      <p:sp>
        <p:nvSpPr>
          <p:cNvPr id="11" name="Frame 10"/>
          <p:cNvSpPr/>
          <p:nvPr/>
        </p:nvSpPr>
        <p:spPr>
          <a:xfrm>
            <a:off x="-11299" y="-38564"/>
            <a:ext cx="12194657" cy="6896563"/>
          </a:xfrm>
          <a:prstGeom prst="frame">
            <a:avLst>
              <a:gd name="adj1" fmla="val 3712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647473" y="5661339"/>
            <a:ext cx="7596446" cy="77804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ছবিতে তোমরা কি দেখতে পেলে?</a:t>
            </a:r>
            <a:endParaRPr lang="en-US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530435" y="5753671"/>
            <a:ext cx="1837109" cy="77804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ফুল</a:t>
            </a:r>
            <a:endParaRPr lang="en-US" sz="3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368742" y="5701666"/>
            <a:ext cx="6153909" cy="7897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ফুলগুলো দেখতে কেমন? </a:t>
            </a:r>
            <a:endParaRPr lang="en-US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148185" y="5654217"/>
            <a:ext cx="9147259" cy="77804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লাল ,</a:t>
            </a:r>
            <a:r>
              <a:rPr lang="bn-IN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সাদা , </a:t>
            </a:r>
            <a:r>
              <a:rPr lang="bn-IN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হলুদ।</a:t>
            </a:r>
            <a:r>
              <a:rPr lang="bn-IN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 কথায় </a:t>
            </a:r>
            <a:r>
              <a:rPr lang="bn-IN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নানা রঙের ।</a:t>
            </a:r>
            <a:endParaRPr lang="en-US" sz="3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-28576"/>
            <a:ext cx="12192000" cy="68759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203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-96982" y="-33618"/>
            <a:ext cx="12288980" cy="6875929"/>
          </a:xfrm>
          <a:prstGeom prst="frame">
            <a:avLst>
              <a:gd name="adj1" fmla="val 3712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022793" y="573742"/>
            <a:ext cx="3493792" cy="71269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পাঠ</a:t>
            </a:r>
            <a:r>
              <a:rPr lang="bn-IN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146703" y="4979531"/>
            <a:ext cx="7333210" cy="109369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নানা</a:t>
            </a:r>
            <a:r>
              <a:rPr lang="bn-BD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রঙের</a:t>
            </a:r>
            <a:r>
              <a:rPr lang="bn-BD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ফুল</a:t>
            </a:r>
            <a:endParaRPr lang="en-US" sz="40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4691" y="1454727"/>
            <a:ext cx="4419600" cy="331331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-96982" y="-28576"/>
            <a:ext cx="12288982" cy="68759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410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74070" y="5374694"/>
            <a:ext cx="11548604" cy="1344751"/>
            <a:chOff x="374070" y="5374694"/>
            <a:chExt cx="11548604" cy="1344751"/>
          </a:xfrm>
        </p:grpSpPr>
        <p:pic>
          <p:nvPicPr>
            <p:cNvPr id="5" name="Picture 4" descr="7y.gif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10321597" y="5443965"/>
              <a:ext cx="733425" cy="1247775"/>
            </a:xfrm>
            <a:prstGeom prst="rect">
              <a:avLst/>
            </a:prstGeom>
          </p:spPr>
        </p:pic>
        <p:pic>
          <p:nvPicPr>
            <p:cNvPr id="6" name="Picture 5" descr="7y.g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17814" y="5416255"/>
              <a:ext cx="866775" cy="1247775"/>
            </a:xfrm>
            <a:prstGeom prst="rect">
              <a:avLst/>
            </a:prstGeom>
          </p:spPr>
        </p:pic>
        <p:pic>
          <p:nvPicPr>
            <p:cNvPr id="7" name="Picture 6" descr="7y.g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18899" y="5443965"/>
              <a:ext cx="866775" cy="1247775"/>
            </a:xfrm>
            <a:prstGeom prst="rect">
              <a:avLst/>
            </a:prstGeom>
          </p:spPr>
        </p:pic>
        <p:pic>
          <p:nvPicPr>
            <p:cNvPr id="8" name="Picture 7" descr="7y.g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06144" y="5471669"/>
              <a:ext cx="866775" cy="1247775"/>
            </a:xfrm>
            <a:prstGeom prst="rect">
              <a:avLst/>
            </a:prstGeom>
          </p:spPr>
        </p:pic>
        <p:pic>
          <p:nvPicPr>
            <p:cNvPr id="9" name="Picture 8" descr="7y.g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73864" y="5457820"/>
              <a:ext cx="866775" cy="1247775"/>
            </a:xfrm>
            <a:prstGeom prst="rect">
              <a:avLst/>
            </a:prstGeom>
          </p:spPr>
        </p:pic>
        <p:pic>
          <p:nvPicPr>
            <p:cNvPr id="10" name="Picture 9" descr="7y.g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55899" y="5471670"/>
              <a:ext cx="866775" cy="1247775"/>
            </a:xfrm>
            <a:prstGeom prst="rect">
              <a:avLst/>
            </a:prstGeom>
          </p:spPr>
        </p:pic>
        <p:pic>
          <p:nvPicPr>
            <p:cNvPr id="11" name="Picture 10" descr="7y.gif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4973748" y="5430110"/>
              <a:ext cx="733425" cy="1247775"/>
            </a:xfrm>
            <a:prstGeom prst="rect">
              <a:avLst/>
            </a:prstGeom>
          </p:spPr>
        </p:pic>
        <p:pic>
          <p:nvPicPr>
            <p:cNvPr id="12" name="Picture 11" descr="7y.gif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6774846" y="5443962"/>
              <a:ext cx="733425" cy="1247775"/>
            </a:xfrm>
            <a:prstGeom prst="rect">
              <a:avLst/>
            </a:prstGeom>
          </p:spPr>
        </p:pic>
        <p:pic>
          <p:nvPicPr>
            <p:cNvPr id="13" name="Picture 12" descr="7y.gif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562061" y="5457816"/>
              <a:ext cx="733425" cy="1247775"/>
            </a:xfrm>
            <a:prstGeom prst="rect">
              <a:avLst/>
            </a:prstGeom>
          </p:spPr>
        </p:pic>
        <p:pic>
          <p:nvPicPr>
            <p:cNvPr id="14" name="Picture 13" descr="7y.gif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1357734" y="5374694"/>
              <a:ext cx="733425" cy="1247775"/>
            </a:xfrm>
            <a:prstGeom prst="rect">
              <a:avLst/>
            </a:prstGeom>
          </p:spPr>
        </p:pic>
        <p:pic>
          <p:nvPicPr>
            <p:cNvPr id="15" name="Picture 14" descr="7y.gif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3186515" y="5402400"/>
              <a:ext cx="733425" cy="1247775"/>
            </a:xfrm>
            <a:prstGeom prst="rect">
              <a:avLst/>
            </a:prstGeom>
          </p:spPr>
        </p:pic>
        <p:pic>
          <p:nvPicPr>
            <p:cNvPr id="16" name="Picture 15" descr="7y.g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4070" y="5374695"/>
              <a:ext cx="866775" cy="1247775"/>
            </a:xfrm>
            <a:prstGeom prst="rect">
              <a:avLst/>
            </a:prstGeom>
          </p:spPr>
        </p:pic>
        <p:pic>
          <p:nvPicPr>
            <p:cNvPr id="17" name="Picture 16" descr="7y.g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02860" y="5388541"/>
              <a:ext cx="866775" cy="1247775"/>
            </a:xfrm>
            <a:prstGeom prst="rect">
              <a:avLst/>
            </a:prstGeom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3455" y="623696"/>
            <a:ext cx="4738255" cy="372687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594482" y="4518322"/>
            <a:ext cx="4704402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err="1"/>
              <a:t>গোলাপ</a:t>
            </a:r>
            <a:r>
              <a:rPr lang="en-US" sz="3200" dirty="0"/>
              <a:t> </a:t>
            </a:r>
            <a:r>
              <a:rPr lang="en-US" sz="3200" dirty="0" err="1"/>
              <a:t>ফোটে</a:t>
            </a:r>
            <a:r>
              <a:rPr lang="en-US" sz="3200" dirty="0"/>
              <a:t> </a:t>
            </a:r>
            <a:r>
              <a:rPr lang="en-US" sz="3200" dirty="0" err="1"/>
              <a:t>সারা</a:t>
            </a:r>
            <a:r>
              <a:rPr lang="en-US" sz="3200" dirty="0"/>
              <a:t> </a:t>
            </a:r>
            <a:r>
              <a:rPr lang="en-US" sz="3200" dirty="0" err="1"/>
              <a:t>বছর</a:t>
            </a:r>
            <a:r>
              <a:rPr lang="en-US" sz="3200" dirty="0"/>
              <a:t> ।</a:t>
            </a:r>
          </a:p>
        </p:txBody>
      </p:sp>
      <p:sp>
        <p:nvSpPr>
          <p:cNvPr id="20" name="Frame 19"/>
          <p:cNvSpPr/>
          <p:nvPr/>
        </p:nvSpPr>
        <p:spPr>
          <a:xfrm>
            <a:off x="0" y="0"/>
            <a:ext cx="12192000" cy="6875929"/>
          </a:xfrm>
          <a:prstGeom prst="frame">
            <a:avLst>
              <a:gd name="adj1" fmla="val 3712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-4768" y="-4762"/>
            <a:ext cx="12192000" cy="68759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9845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0" y="0"/>
            <a:ext cx="12192000" cy="6875929"/>
          </a:xfrm>
          <a:prstGeom prst="frame">
            <a:avLst>
              <a:gd name="adj1" fmla="val 3712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4545" y="435847"/>
            <a:ext cx="3767961" cy="23644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856" y="447367"/>
            <a:ext cx="3673397" cy="23871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2784774" y="5848682"/>
            <a:ext cx="5972108" cy="7022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বিভিন্ন </a:t>
            </a:r>
            <a:r>
              <a:rPr lang="bn-IN" sz="36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IN" sz="36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ঙে</a:t>
            </a:r>
            <a:r>
              <a:rPr lang="bn-IN" sz="3600" b="1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গোলাপ</a:t>
            </a:r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 descr="2.g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67640" y="5662938"/>
            <a:ext cx="907858" cy="1045519"/>
          </a:xfrm>
          <a:prstGeom prst="rect">
            <a:avLst/>
          </a:prstGeom>
        </p:spPr>
      </p:pic>
      <p:pic>
        <p:nvPicPr>
          <p:cNvPr id="9" name="Picture 8" descr="2.g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70920" y="5426372"/>
            <a:ext cx="768338" cy="12163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1470" y="425135"/>
            <a:ext cx="3437488" cy="24094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8623" y="3303592"/>
            <a:ext cx="3414888" cy="23409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5620" y="3294575"/>
            <a:ext cx="3546764" cy="23530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Rectangle 13"/>
          <p:cNvSpPr/>
          <p:nvPr/>
        </p:nvSpPr>
        <p:spPr>
          <a:xfrm>
            <a:off x="-5" y="-5"/>
            <a:ext cx="12192000" cy="68759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944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47762" y="4716601"/>
            <a:ext cx="7158250" cy="7022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গোলাপের সুগন্ধ আছে।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Frame 7"/>
          <p:cNvSpPr/>
          <p:nvPr/>
        </p:nvSpPr>
        <p:spPr>
          <a:xfrm>
            <a:off x="0" y="0"/>
            <a:ext cx="12192000" cy="6875929"/>
          </a:xfrm>
          <a:prstGeom prst="frame">
            <a:avLst>
              <a:gd name="adj1" fmla="val 3712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8097" y="1653294"/>
            <a:ext cx="4177579" cy="27799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0" y="0"/>
            <a:ext cx="12205855" cy="68759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09479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926" y="1255237"/>
            <a:ext cx="2917498" cy="246653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508" y="1255238"/>
            <a:ext cx="3557486" cy="24665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Rounded Rectangle 5"/>
          <p:cNvSpPr/>
          <p:nvPr/>
        </p:nvSpPr>
        <p:spPr>
          <a:xfrm>
            <a:off x="685783" y="4604070"/>
            <a:ext cx="10963275" cy="91308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লাল </a:t>
            </a:r>
            <a:r>
              <a:rPr lang="bn-IN" sz="36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রং নিয়ে ফোটে কৃষ্ণচূড়া, শিমুল, পলাশ ।</a:t>
            </a:r>
            <a:endParaRPr lang="en-US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0" y="5702083"/>
            <a:ext cx="12192000" cy="9054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এগুলো দেখতে খুবই সুন্দর কিন্তু সুবাস নেই।</a:t>
            </a:r>
            <a:endParaRPr lang="en-US" sz="3600" b="1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dist="38100" dir="2700000" algn="bl" rotWithShape="0">
                  <a:schemeClr val="accent5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Frame 7"/>
          <p:cNvSpPr/>
          <p:nvPr/>
        </p:nvSpPr>
        <p:spPr>
          <a:xfrm>
            <a:off x="0" y="0"/>
            <a:ext cx="12192000" cy="6875929"/>
          </a:xfrm>
          <a:prstGeom prst="frame">
            <a:avLst>
              <a:gd name="adj1" fmla="val 3712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7968" y="1255237"/>
            <a:ext cx="3642736" cy="246653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1" name="Rectangle 10"/>
          <p:cNvSpPr/>
          <p:nvPr/>
        </p:nvSpPr>
        <p:spPr>
          <a:xfrm>
            <a:off x="0" y="0"/>
            <a:ext cx="12205855" cy="68759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200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312</Words>
  <Application>Microsoft Office PowerPoint</Application>
  <PresentationFormat>Widescreen</PresentationFormat>
  <Paragraphs>85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NikoshBAN</vt:lpstr>
      <vt:lpstr>Vrinda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PL PATOARY GPS</dc:creator>
  <cp:lastModifiedBy>P.L. PATOARY GPS</cp:lastModifiedBy>
  <cp:revision>55</cp:revision>
  <dcterms:created xsi:type="dcterms:W3CDTF">2019-05-26T20:15:29Z</dcterms:created>
  <dcterms:modified xsi:type="dcterms:W3CDTF">2019-06-08T17:31:26Z</dcterms:modified>
</cp:coreProperties>
</file>