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68" r:id="rId3"/>
    <p:sldId id="257" r:id="rId4"/>
    <p:sldId id="258" r:id="rId5"/>
    <p:sldId id="259" r:id="rId6"/>
    <p:sldId id="269" r:id="rId7"/>
    <p:sldId id="261" r:id="rId8"/>
    <p:sldId id="262" r:id="rId9"/>
    <p:sldId id="263" r:id="rId10"/>
    <p:sldId id="270" r:id="rId11"/>
    <p:sldId id="265" r:id="rId12"/>
    <p:sldId id="271" r:id="rId13"/>
    <p:sldId id="276" r:id="rId14"/>
    <p:sldId id="267" r:id="rId15"/>
    <p:sldId id="272" r:id="rId16"/>
    <p:sldId id="277" r:id="rId17"/>
    <p:sldId id="278" r:id="rId18"/>
    <p:sldId id="275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38FA6-6F09-44A7-BAAA-AB48C2A40F4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1CC34-E997-40A4-8D0B-37D06632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2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401D-99A4-4A41-9C50-FE124AC041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A2BDD-422F-431D-93D0-027DEC51F1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7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A2BDD-422F-431D-93D0-027DEC51F1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8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45014-5B6A-446B-89D2-8D20A7E94B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9755AF-6C85-46D9-9C87-818069AB36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9755AF-6C85-46D9-9C87-818069AB36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4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8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8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2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CBF1-D52F-4760-8224-2C2521C8700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F2E4-99EA-4517-AB66-60B4EB77C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6" y="142019"/>
            <a:ext cx="8527919" cy="559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02" y="150158"/>
            <a:ext cx="2857500" cy="555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not_to_f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3509" y="0"/>
            <a:ext cx="12505509" cy="6858000"/>
          </a:xfrm>
          <a:prstGeom prst="rect">
            <a:avLst/>
          </a:prstGeom>
          <a:solidFill>
            <a:srgbClr val="1D08B8">
              <a:alpha val="24000"/>
            </a:srgbClr>
          </a:solidFill>
        </p:spPr>
      </p:pic>
      <p:pic>
        <p:nvPicPr>
          <p:cNvPr id="18" name="Picture 17" descr="pb-101228-mustard-shulman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"/>
            <a:ext cx="9144001" cy="6858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72400" y="1"/>
            <a:ext cx="209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Adverb of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1899" y="1295401"/>
            <a:ext cx="6870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</a:rPr>
              <a:t>The children are walking </a:t>
            </a:r>
            <a:r>
              <a:rPr lang="en-US" sz="3200" dirty="0">
                <a:solidFill>
                  <a:schemeClr val="bg1"/>
                </a:solidFill>
              </a:rPr>
              <a:t>early</a:t>
            </a:r>
            <a:r>
              <a:rPr lang="en-US" sz="2800" dirty="0">
                <a:solidFill>
                  <a:srgbClr val="FF0000"/>
                </a:solidFill>
              </a:rPr>
              <a:t> in the morning</a:t>
            </a:r>
          </a:p>
        </p:txBody>
      </p:sp>
      <p:pic>
        <p:nvPicPr>
          <p:cNvPr id="8" name="Picture 7" descr="myunusandmo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0"/>
            <a:ext cx="91643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286001" y="5867401"/>
            <a:ext cx="7307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</a:rPr>
              <a:t>Dr. </a:t>
            </a:r>
            <a:r>
              <a:rPr lang="en-US" sz="3600" dirty="0" err="1">
                <a:solidFill>
                  <a:srgbClr val="FFFF00"/>
                </a:solidFill>
              </a:rPr>
              <a:t>Younus</a:t>
            </a:r>
            <a:r>
              <a:rPr lang="en-US" sz="3600" dirty="0">
                <a:solidFill>
                  <a:srgbClr val="FFFF00"/>
                </a:solidFill>
              </a:rPr>
              <a:t> stayed </a:t>
            </a:r>
            <a:r>
              <a:rPr lang="en-US" sz="3600" b="1" i="1" dirty="0">
                <a:solidFill>
                  <a:srgbClr val="FFFF00"/>
                </a:solidFill>
              </a:rPr>
              <a:t>inside </a:t>
            </a:r>
            <a:r>
              <a:rPr lang="en-US" sz="3600" dirty="0">
                <a:solidFill>
                  <a:srgbClr val="FFFF00"/>
                </a:solidFill>
              </a:rPr>
              <a:t>the hall room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Adverb of Place</a:t>
            </a:r>
          </a:p>
        </p:txBody>
      </p:sp>
      <p:pic>
        <p:nvPicPr>
          <p:cNvPr id="16" name="Picture 15" descr="osamawhitehouse0511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1" y="5867401"/>
            <a:ext cx="6400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FF00"/>
                </a:solidFill>
              </a:rPr>
              <a:t>The President </a:t>
            </a:r>
            <a:r>
              <a:rPr lang="en-US" sz="3200" b="1" i="1" dirty="0">
                <a:solidFill>
                  <a:srgbClr val="FFFF00"/>
                </a:solidFill>
              </a:rPr>
              <a:t>barely </a:t>
            </a:r>
            <a:r>
              <a:rPr lang="en-US" sz="3200" dirty="0">
                <a:solidFill>
                  <a:srgbClr val="FFFF00"/>
                </a:solidFill>
              </a:rPr>
              <a:t>arrived on time.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Adverb of Degree</a:t>
            </a:r>
          </a:p>
        </p:txBody>
      </p:sp>
      <p:pic>
        <p:nvPicPr>
          <p:cNvPr id="22" name="Picture 21" descr="21775be1781f305eac694ee5978795a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43200" y="5657672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Walking </a:t>
            </a:r>
            <a:r>
              <a:rPr lang="en-US" sz="3600" b="1" i="1" dirty="0">
                <a:solidFill>
                  <a:srgbClr val="FFFF00"/>
                </a:solidFill>
              </a:rPr>
              <a:t>slowly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is </a:t>
            </a:r>
            <a:r>
              <a:rPr lang="en-US" sz="3600" dirty="0">
                <a:solidFill>
                  <a:srgbClr val="FFFF00"/>
                </a:solidFill>
              </a:rPr>
              <a:t>definitely</a:t>
            </a:r>
            <a:r>
              <a:rPr lang="en-US" sz="3600" dirty="0">
                <a:solidFill>
                  <a:schemeClr val="bg1"/>
                </a:solidFill>
              </a:rPr>
              <a:t> an obstacle to their </a:t>
            </a:r>
            <a:r>
              <a:rPr lang="en-US" sz="3600" dirty="0">
                <a:solidFill>
                  <a:srgbClr val="FFFF00"/>
                </a:solidFill>
              </a:rPr>
              <a:t>timely</a:t>
            </a:r>
            <a:r>
              <a:rPr lang="en-US" sz="3600" dirty="0">
                <a:solidFill>
                  <a:schemeClr val="bg1"/>
                </a:solidFill>
              </a:rPr>
              <a:t> arrival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0" y="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Adverb of Manner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43201" y="5791201"/>
            <a:ext cx="5764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i="1" dirty="0">
                <a:solidFill>
                  <a:srgbClr val="FFFF00"/>
                </a:solidFill>
              </a:rPr>
              <a:t>Truly</a:t>
            </a:r>
            <a:r>
              <a:rPr lang="en-US" sz="4800" dirty="0">
                <a:solidFill>
                  <a:schemeClr val="bg1"/>
                </a:solidFill>
              </a:rPr>
              <a:t>, she needs a job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52764" y="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Adverb of Affirmation</a:t>
            </a:r>
          </a:p>
        </p:txBody>
      </p:sp>
    </p:spTree>
    <p:extLst>
      <p:ext uri="{BB962C8B-B14F-4D97-AF65-F5344CB8AC3E}">
        <p14:creationId xmlns:p14="http://schemas.microsoft.com/office/powerpoint/2010/main" val="168695777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4" grpId="1"/>
      <p:bldP spid="4" grpId="2"/>
      <p:bldP spid="15" grpId="0"/>
      <p:bldP spid="17" grpId="0"/>
      <p:bldP spid="2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396" y="527260"/>
            <a:ext cx="100729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Now I am going to discuss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4583" y="2068286"/>
            <a:ext cx="1062010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Formation of Adverbs</a:t>
            </a:r>
          </a:p>
        </p:txBody>
      </p:sp>
    </p:spTree>
    <p:extLst>
      <p:ext uri="{BB962C8B-B14F-4D97-AF65-F5344CB8AC3E}">
        <p14:creationId xmlns:p14="http://schemas.microsoft.com/office/powerpoint/2010/main" val="5834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828800" y="1000126"/>
            <a:ext cx="541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Their teacher speaks </a:t>
            </a:r>
            <a:r>
              <a:rPr lang="en-US" sz="28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quick</a:t>
            </a:r>
            <a:endParaRPr lang="en-US" sz="2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81800" y="1076326"/>
            <a:ext cx="48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</a:rPr>
              <a:t>ly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2057400" y="2066926"/>
            <a:ext cx="525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He threw</a:t>
            </a:r>
            <a:r>
              <a:rPr lang="bn-BD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away the glass </a:t>
            </a:r>
            <a:r>
              <a:rPr lang="en-US" sz="28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angr</a:t>
            </a:r>
            <a:endParaRPr lang="en-US" sz="2800" b="1" i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48400" y="3514725"/>
            <a:ext cx="272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i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58200" y="2066926"/>
            <a:ext cx="478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</a:rPr>
              <a:t>ly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2133600" y="3449639"/>
            <a:ext cx="6400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magician show the magic scientific</a:t>
            </a:r>
            <a:endParaRPr lang="en-US" sz="2800" b="1" i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0" y="6257925"/>
            <a:ext cx="9512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ically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28" name="Rectangle 21"/>
          <p:cNvSpPr>
            <a:spLocks noChangeArrowheads="1"/>
          </p:cNvSpPr>
          <p:nvPr/>
        </p:nvSpPr>
        <p:spPr bwMode="auto">
          <a:xfrm>
            <a:off x="3653246" y="0"/>
            <a:ext cx="66533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Formation of Adverbs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205740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4572001"/>
            <a:ext cx="3810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Wind blows </a:t>
            </a:r>
            <a:r>
              <a:rPr lang="en-US" sz="32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gentl</a:t>
            </a:r>
            <a:endParaRPr lang="en-US" sz="3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600" y="45720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3004" y="45720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370411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94 -0.00486 L -0.05972 -0.0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1737 L 0.00399 0.672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47199 L 0.07083 -0.21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2 L -0.15833 1.4814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07291 L 0.00746 -0.4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50867E-6 L 1.11111E-6 0.29966 " pathEditMode="relative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925 L -0.4375 -0.009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 build="allAtOnce"/>
      <p:bldP spid="21" grpId="0"/>
      <p:bldP spid="9228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18" y="261164"/>
            <a:ext cx="11595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1. 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If the adjective ends in 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-y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, replace the 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-y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with 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-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ily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.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68092"/>
              </p:ext>
            </p:extLst>
          </p:nvPr>
        </p:nvGraphicFramePr>
        <p:xfrm>
          <a:off x="3339352" y="3294529"/>
          <a:ext cx="6799730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Adjective</a:t>
                      </a:r>
                      <a:endParaRPr lang="en-US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00B0F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Adverb</a:t>
                      </a:r>
                      <a:endParaRPr lang="en-US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00B0F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happy</a:t>
                      </a:r>
                      <a:endParaRPr lang="en-US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00B0F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happily</a:t>
                      </a:r>
                      <a:endParaRPr lang="en-US" sz="6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00B0F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angry</a:t>
                      </a:r>
                      <a:endParaRPr lang="en-US" sz="6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00B0F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angrily</a:t>
                      </a:r>
                      <a:endParaRPr lang="en-US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00B0F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lucky</a:t>
                      </a:r>
                      <a:endParaRPr lang="en-US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00B0F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luckily</a:t>
                      </a:r>
                      <a:endParaRPr lang="en-US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00B0F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1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853" y="372291"/>
            <a:ext cx="944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the adjective ends in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-able, -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ible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-le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replace the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with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96405"/>
              </p:ext>
            </p:extLst>
          </p:nvPr>
        </p:nvGraphicFramePr>
        <p:xfrm>
          <a:off x="2560319" y="2270760"/>
          <a:ext cx="7393578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6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Adjective</a:t>
                      </a:r>
                      <a:endParaRPr lang="en-US" sz="7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Adverb</a:t>
                      </a:r>
                      <a:endParaRPr lang="en-US" sz="7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probable</a:t>
                      </a:r>
                      <a:endParaRPr lang="en-US" sz="7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probably</a:t>
                      </a:r>
                      <a:endParaRPr lang="en-US" sz="7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gentle</a:t>
                      </a:r>
                      <a:endParaRPr lang="en-US" sz="7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gently</a:t>
                      </a:r>
                      <a:endParaRPr lang="en-US" sz="7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humble</a:t>
                      </a:r>
                      <a:endParaRPr lang="en-US" sz="7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humbly</a:t>
                      </a:r>
                      <a:endParaRPr lang="en-US" sz="7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6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65199"/>
              </p:ext>
            </p:extLst>
          </p:nvPr>
        </p:nvGraphicFramePr>
        <p:xfrm>
          <a:off x="1788457" y="2608729"/>
          <a:ext cx="8794378" cy="252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7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5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Adjective</a:t>
                      </a:r>
                      <a:endParaRPr lang="en-US" sz="7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Adverb</a:t>
                      </a:r>
                      <a:endParaRPr lang="en-US" sz="6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basic</a:t>
                      </a:r>
                      <a:endParaRPr lang="en-US" sz="7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basically</a:t>
                      </a:r>
                      <a:endParaRPr lang="en-US" sz="6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economic</a:t>
                      </a:r>
                      <a:endParaRPr lang="en-US" sz="7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economically</a:t>
                      </a:r>
                      <a:endParaRPr lang="en-US" sz="6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65729" y="739588"/>
            <a:ext cx="10018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If the adjective ends in -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ic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add -ally.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4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301890" y="3301425"/>
            <a:ext cx="7299311" cy="523220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 At first t</a:t>
            </a:r>
            <a:r>
              <a:rPr lang="en-US" sz="2400" b="1" dirty="0">
                <a:solidFill>
                  <a:srgbClr val="7030A0"/>
                </a:solidFill>
              </a:rPr>
              <a:t>he bird was flying  </a:t>
            </a:r>
            <a:r>
              <a:rPr lang="en-US" sz="2400" b="1" i="1" u="sng" dirty="0">
                <a:solidFill>
                  <a:srgbClr val="7030A0"/>
                </a:solidFill>
              </a:rPr>
              <a:t>……………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2362200" y="3916308"/>
            <a:ext cx="8915400" cy="523220"/>
          </a:xfrm>
          <a:prstGeom prst="rect">
            <a:avLst/>
          </a:prstGeom>
          <a:pattFill prst="pct5">
            <a:fgClr>
              <a:schemeClr val="accent4">
                <a:lumMod val="5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After a few seconds it began to fly  </a:t>
            </a:r>
            <a:r>
              <a:rPr lang="en-US" sz="2800" b="1" i="1" u="sng" dirty="0">
                <a:solidFill>
                  <a:srgbClr val="7030A0"/>
                </a:solidFill>
              </a:rPr>
              <a:t>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69" name="TextBox 11"/>
          <p:cNvSpPr txBox="1">
            <a:spLocks noChangeArrowheads="1"/>
          </p:cNvSpPr>
          <p:nvPr/>
        </p:nvSpPr>
        <p:spPr bwMode="auto">
          <a:xfrm>
            <a:off x="2362200" y="450598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Finally the bird was flying </a:t>
            </a:r>
            <a:r>
              <a:rPr lang="en-US" sz="2800" b="1" i="1" u="sng" dirty="0">
                <a:solidFill>
                  <a:srgbClr val="7030A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……………</a:t>
            </a:r>
            <a:endParaRPr lang="en-US" sz="3200" b="1" i="1" u="sng" dirty="0">
              <a:solidFill>
                <a:srgbClr val="7030A0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2362201" y="5372725"/>
            <a:ext cx="5024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It </a:t>
            </a:r>
            <a:r>
              <a:rPr lang="en-US" sz="2800" b="1" i="1" u="sng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……………</a:t>
            </a:r>
            <a:r>
              <a:rPr lang="en-US" sz="28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flies in search of food</a:t>
            </a:r>
            <a:endParaRPr lang="en-US" sz="3200" b="1" i="1" u="sng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271" name="TextBox 13"/>
          <p:cNvSpPr txBox="1">
            <a:spLocks noChangeArrowheads="1"/>
          </p:cNvSpPr>
          <p:nvPr/>
        </p:nvSpPr>
        <p:spPr bwMode="auto">
          <a:xfrm>
            <a:off x="1752600" y="304800"/>
            <a:ext cx="5562600" cy="9540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Fill in the gaps with suitable adverbs from the list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0" y="228600"/>
            <a:ext cx="1981200" cy="838200"/>
            <a:chOff x="8382000" y="228600"/>
            <a:chExt cx="1981200" cy="838200"/>
          </a:xfrm>
        </p:grpSpPr>
        <p:sp>
          <p:nvSpPr>
            <p:cNvPr id="11" name="Horizontal Scroll 10"/>
            <p:cNvSpPr/>
            <p:nvPr/>
          </p:nvSpPr>
          <p:spPr>
            <a:xfrm>
              <a:off x="8382000" y="228600"/>
              <a:ext cx="1981200" cy="838200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03919" y="433253"/>
              <a:ext cx="1793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7030A0"/>
                  </a:solidFill>
                </a:rPr>
                <a:t>    </a:t>
              </a:r>
              <a:r>
                <a:rPr lang="en-US" sz="2400" b="1" dirty="0">
                  <a:solidFill>
                    <a:srgbClr val="7030A0"/>
                  </a:solidFill>
                </a:rPr>
                <a:t>Evaluation </a:t>
              </a:r>
            </a:p>
          </p:txBody>
        </p:sp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286000" y="2590801"/>
            <a:ext cx="47038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kid was walking  </a:t>
            </a:r>
            <a:r>
              <a:rPr lang="en-US" sz="2800" b="1" i="1" u="sng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……………</a:t>
            </a:r>
            <a:endParaRPr lang="en-US" sz="3600" b="1" i="1" u="sng" dirty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4950" y="1523111"/>
            <a:ext cx="119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always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344832" y="1509664"/>
            <a:ext cx="1734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Very quickly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0259872" y="1307958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smoothly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504652" y="1375193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quickly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8997280" y="1307958"/>
            <a:ext cx="1160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Slowly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2081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1966 0.54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7226 0.43403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0.35324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25091 0.27616 " pathEditMode="relative" rAng="0" ptsTypes="AA">
                                      <p:cBhvr>
                                        <p:cTn id="8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3905 0.17709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69" grpId="0"/>
      <p:bldP spid="11270" grpId="0"/>
      <p:bldP spid="11271" grpId="0" animBg="1"/>
      <p:bldP spid="1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362201" y="3505200"/>
            <a:ext cx="72993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 At first, t</a:t>
            </a:r>
            <a:r>
              <a:rPr lang="en-US" sz="2400" b="1" dirty="0">
                <a:solidFill>
                  <a:srgbClr val="7030A0"/>
                </a:solidFill>
              </a:rPr>
              <a:t>he bird was flying  </a:t>
            </a:r>
            <a:r>
              <a:rPr lang="en-US" sz="2400" b="1" i="1" u="sng" dirty="0">
                <a:solidFill>
                  <a:srgbClr val="7030A0"/>
                </a:solidFill>
              </a:rPr>
              <a:t>……………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2362200" y="41148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After a few seconds it began to fly  </a:t>
            </a:r>
            <a:r>
              <a:rPr lang="en-US" sz="2800" b="1" i="1" u="sng" dirty="0">
                <a:solidFill>
                  <a:srgbClr val="7030A0"/>
                </a:solidFill>
              </a:rPr>
              <a:t>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69" name="TextBox 11"/>
          <p:cNvSpPr txBox="1">
            <a:spLocks noChangeArrowheads="1"/>
          </p:cNvSpPr>
          <p:nvPr/>
        </p:nvSpPr>
        <p:spPr bwMode="auto">
          <a:xfrm>
            <a:off x="2362200" y="47244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Finally the bird was flying </a:t>
            </a:r>
            <a:r>
              <a:rPr lang="en-US" sz="2800" b="1" i="1" u="sng" dirty="0">
                <a:solidFill>
                  <a:srgbClr val="7030A0"/>
                </a:solidFill>
              </a:rPr>
              <a:t>……………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2362201" y="5334000"/>
            <a:ext cx="5024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It </a:t>
            </a:r>
            <a:r>
              <a:rPr lang="en-US" sz="2800" b="1" i="1" u="sng" dirty="0">
                <a:solidFill>
                  <a:srgbClr val="7030A0"/>
                </a:solidFill>
              </a:rPr>
              <a:t>……………</a:t>
            </a:r>
            <a:r>
              <a:rPr lang="en-US" sz="2800" b="1" dirty="0">
                <a:solidFill>
                  <a:srgbClr val="7030A0"/>
                </a:solidFill>
              </a:rPr>
              <a:t> flies in search of food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71" name="TextBox 13"/>
          <p:cNvSpPr txBox="1">
            <a:spLocks noChangeArrowheads="1"/>
          </p:cNvSpPr>
          <p:nvPr/>
        </p:nvSpPr>
        <p:spPr bwMode="auto">
          <a:xfrm>
            <a:off x="2209800" y="417512"/>
            <a:ext cx="5562600" cy="954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Fill in the gaps with suitable adverbs from the list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8382000" y="228600"/>
            <a:ext cx="1981200" cy="8382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43800" y="3810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            Evaluation 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286000" y="2819401"/>
            <a:ext cx="47038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The kid was walking  </a:t>
            </a:r>
            <a:r>
              <a:rPr lang="en-US" sz="2800" b="1" i="1" u="sng" dirty="0">
                <a:solidFill>
                  <a:srgbClr val="7030A0"/>
                </a:solidFill>
              </a:rPr>
              <a:t>……………</a:t>
            </a:r>
            <a:endParaRPr lang="en-US" sz="3600" b="1" i="1" u="sng" dirty="0">
              <a:solidFill>
                <a:srgbClr val="7030A0"/>
              </a:solidFill>
            </a:endParaRPr>
          </a:p>
        </p:txBody>
      </p:sp>
      <p:pic>
        <p:nvPicPr>
          <p:cNvPr id="13" name="Picture 12" descr="angry_birds_flying_animation_by_raineli-d3g3yx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900" y="5257800"/>
            <a:ext cx="11811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8400" y="182433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D08B8"/>
                </a:solidFill>
              </a:rPr>
              <a:t>always</a:t>
            </a:r>
            <a:r>
              <a:rPr lang="en-US" sz="2000" b="1" dirty="0">
                <a:solidFill>
                  <a:srgbClr val="1D08B8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8288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D08B8"/>
                </a:solidFill>
              </a:rPr>
              <a:t>quickly</a:t>
            </a:r>
            <a:r>
              <a:rPr lang="en-US" sz="2000" b="1" dirty="0">
                <a:solidFill>
                  <a:srgbClr val="1D08B8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18288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D08B8"/>
                </a:solidFill>
              </a:rPr>
              <a:t>smoothly</a:t>
            </a:r>
            <a:endParaRPr lang="en-US" sz="2000" b="1" dirty="0">
              <a:solidFill>
                <a:srgbClr val="1D08B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18288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D08B8"/>
                </a:solidFill>
              </a:rPr>
              <a:t>slowly</a:t>
            </a:r>
            <a:endParaRPr lang="en-US" sz="2000" b="1" dirty="0">
              <a:solidFill>
                <a:srgbClr val="1D08B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18288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D08B8"/>
                </a:solidFill>
              </a:rPr>
              <a:t>very quickly</a:t>
            </a:r>
            <a:endParaRPr lang="en-US" sz="2000" b="1" dirty="0">
              <a:solidFill>
                <a:srgbClr val="1D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10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4218E-6 C 0.02292 -0.25971 0.04601 -0.51942 -0.00174 -0.61262 C -0.04931 -0.70583 -0.23819 -0.56822 -0.28542 -0.5594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3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31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44218E-6 C 0.05347 -0.27428 0.10278 -0.54833 0.03021 -0.63945 C -0.04236 -0.73057 -0.35434 -0.56244 -0.43125 -0.54718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3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3307 L 0.17917 0.24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44218E-6 C 0.06771 -0.27636 0.13125 -0.55273 0.03333 -0.64153 C -0.06458 -0.73034 -0.48108 -0.55226 -0.58368 -0.53284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3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197 L 0.49167 0.33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896 C 0.03958 -0.19657 0.07934 -0.37396 0.0816 -0.48219 C 0.08385 -0.59042 0.04653 -0.66003 0.01389 -0.66859 C -0.01875 -0.67715 -0.09253 -0.55596 -0.11389 -0.53353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087 L -0.12743 0.430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93889E-18 C 0.04115 -0.19768 0.08229 -0.39514 0.07657 -0.50416 C 0.07066 -0.61319 0.10191 -0.65 -0.03437 -0.65416 C -0.17083 -0.65833 -0.45659 -0.59375 -0.74218 -0.52916 " pathEditMode="relative" ptsTypes="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2.96296E-6 L 0.06094 0.511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1317" y="833846"/>
            <a:ext cx="4757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33CC"/>
                </a:solidFill>
              </a:rPr>
              <a:t>Home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3852" y="2721428"/>
            <a:ext cx="933994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the classification of adverbs and </a:t>
            </a:r>
            <a:r>
              <a:rPr lang="en-US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its examples</a:t>
            </a:r>
            <a:endParaRPr lang="en-US" sz="6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4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049125"/>
            <a:ext cx="5669279" cy="397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6877" y="479465"/>
            <a:ext cx="5669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আল্লহ্</a:t>
            </a:r>
            <a:r>
              <a:rPr lang="en-US" sz="9600" dirty="0" smtClean="0"/>
              <a:t> </a:t>
            </a:r>
            <a:r>
              <a:rPr lang="en-US" sz="9600" dirty="0" err="1" smtClean="0"/>
              <a:t>হাফেজ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767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029200" y="5105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Presented by-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495800" y="5497513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Md. Alamgir Hossain</a:t>
            </a:r>
          </a:p>
          <a:p>
            <a:pPr algn="ctr"/>
            <a:r>
              <a:rPr lang="en-US" dirty="0" err="1">
                <a:solidFill>
                  <a:srgbClr val="7030A0"/>
                </a:solidFill>
              </a:rPr>
              <a:t>Asstt</a:t>
            </a:r>
            <a:r>
              <a:rPr lang="en-US" dirty="0">
                <a:solidFill>
                  <a:srgbClr val="7030A0"/>
                </a:solidFill>
              </a:rPr>
              <a:t>. Teacher (Computer)</a:t>
            </a:r>
          </a:p>
          <a:p>
            <a:pPr algn="ctr"/>
            <a:r>
              <a:rPr lang="en-US" dirty="0" err="1">
                <a:solidFill>
                  <a:srgbClr val="7030A0"/>
                </a:solidFill>
              </a:rPr>
              <a:t>Rahimapur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Fazil</a:t>
            </a:r>
            <a:r>
              <a:rPr lang="en-US" dirty="0">
                <a:solidFill>
                  <a:srgbClr val="7030A0"/>
                </a:solidFill>
              </a:rPr>
              <a:t> madrasah</a:t>
            </a:r>
          </a:p>
          <a:p>
            <a:pPr algn="ctr"/>
            <a:r>
              <a:rPr lang="en-US" dirty="0" err="1">
                <a:solidFill>
                  <a:srgbClr val="7030A0"/>
                </a:solidFill>
              </a:rPr>
              <a:t>patnitala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Naogaon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1669" y="335056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Class VIII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8200" y="229320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Sub: English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91000" y="2057401"/>
            <a:ext cx="4114800" cy="2944813"/>
            <a:chOff x="4191000" y="2057401"/>
            <a:chExt cx="4114800" cy="2944813"/>
          </a:xfrm>
        </p:grpSpPr>
        <p:pic>
          <p:nvPicPr>
            <p:cNvPr id="2052" name="Picture 3" descr="blue_ros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000" y="2057401"/>
              <a:ext cx="4114800" cy="294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3124200"/>
              <a:ext cx="1219200" cy="914400"/>
            </a:xfrm>
            <a:prstGeom prst="ellipse">
              <a:avLst/>
            </a:prstGeom>
            <a:ln>
              <a:noFill/>
            </a:ln>
            <a:effectLst>
              <a:softEdge rad="127000"/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22" y="2697708"/>
            <a:ext cx="2198688" cy="2095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87777" y="213751"/>
            <a:ext cx="10520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Welcome to 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5289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7" grpId="0"/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691" y="514198"/>
            <a:ext cx="8491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33CC"/>
                </a:solidFill>
              </a:rPr>
              <a:t>So our today’s topic </a:t>
            </a:r>
            <a:r>
              <a:rPr lang="en-US" sz="6600" b="1" dirty="0" smtClean="0">
                <a:solidFill>
                  <a:srgbClr val="0033CC"/>
                </a:solidFill>
              </a:rPr>
              <a:t>is - </a:t>
            </a:r>
            <a:endParaRPr lang="en-US" sz="6600" b="1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5707" y="2382913"/>
            <a:ext cx="7844199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9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Adverb</a:t>
            </a:r>
          </a:p>
        </p:txBody>
      </p:sp>
    </p:spTree>
    <p:extLst>
      <p:ext uri="{BB962C8B-B14F-4D97-AF65-F5344CB8AC3E}">
        <p14:creationId xmlns:p14="http://schemas.microsoft.com/office/powerpoint/2010/main" val="2802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5" y="388761"/>
            <a:ext cx="96142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the end of the lesson the 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learners 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will be able-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9649" y="2708757"/>
            <a:ext cx="98562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define adverb and its classification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8613" y="4250174"/>
            <a:ext cx="96124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formation of adverb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3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638696"/>
            <a:ext cx="229944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64356_bangladesh.jpg"/>
          <p:cNvPicPr>
            <a:picLocks noChangeAspect="1"/>
          </p:cNvPicPr>
          <p:nvPr/>
        </p:nvPicPr>
        <p:blipFill>
          <a:blip r:embed="rId3"/>
          <a:srcRect l="7285" r="43709"/>
          <a:stretch>
            <a:fillRect/>
          </a:stretch>
        </p:blipFill>
        <p:spPr bwMode="auto">
          <a:xfrm>
            <a:off x="-1" y="0"/>
            <a:ext cx="2286001" cy="250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hafeen_computer_eidd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76800"/>
            <a:ext cx="2312894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6268" y="409694"/>
            <a:ext cx="5784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The batsman runs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9633" y="378823"/>
            <a:ext cx="2190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fast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2574888" y="3453340"/>
            <a:ext cx="5088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The baby peeps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7342" y="3559628"/>
            <a:ext cx="2627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outside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4409" y="5451955"/>
            <a:ext cx="9176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The child learns computer his at              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52858" y="5442858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early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68580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The girl wakes up             in the morning </a:t>
            </a:r>
          </a:p>
        </p:txBody>
      </p:sp>
      <p:pic>
        <p:nvPicPr>
          <p:cNvPr id="6" name="Picture 5" descr="01WakeU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291465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39001" y="695981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early</a:t>
            </a:r>
          </a:p>
        </p:txBody>
      </p:sp>
      <p:pic>
        <p:nvPicPr>
          <p:cNvPr id="15" name="Picture 14" descr="resize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2895600" cy="2895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91647" y="1295400"/>
            <a:ext cx="1637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They walk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34200" y="1295400"/>
            <a:ext cx="1834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7030A0"/>
                </a:solidFill>
              </a:rPr>
              <a:t>Very Slowly</a:t>
            </a:r>
          </a:p>
        </p:txBody>
      </p:sp>
      <p:pic>
        <p:nvPicPr>
          <p:cNvPr id="18" name="Picture 17" descr="running-after-the-tr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0"/>
            <a:ext cx="2895600" cy="2895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19600" y="1981201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man is running              to catch the train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62801" y="1981201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quickly</a:t>
            </a:r>
          </a:p>
        </p:txBody>
      </p:sp>
      <p:pic>
        <p:nvPicPr>
          <p:cNvPr id="23" name="Picture 22" descr="lia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895600"/>
            <a:ext cx="2819400" cy="3657600"/>
          </a:xfrm>
          <a:prstGeom prst="rect">
            <a:avLst/>
          </a:prstGeom>
        </p:spPr>
      </p:pic>
      <p:pic>
        <p:nvPicPr>
          <p:cNvPr id="25" name="Picture 24" descr="angry_birds_flying_animation_by_raineli-d3g3yx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219200" y="2133600"/>
            <a:ext cx="914400" cy="609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05400" y="4495801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bird flew               over my head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15200" y="4495800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just</a:t>
            </a:r>
          </a:p>
        </p:txBody>
      </p:sp>
      <p:pic>
        <p:nvPicPr>
          <p:cNvPr id="21" name="Picture 20" descr="198899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355600">
              <a:schemeClr val="accent5">
                <a:lumMod val="5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3124200" y="6019801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 scenery is                nice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4601" y="6019801"/>
            <a:ext cx="900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very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1569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6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6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666 L 1.20833 0.0666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6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6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6" grpId="0"/>
      <p:bldP spid="17" grpId="0"/>
      <p:bldP spid="17" grpId="1"/>
      <p:bldP spid="19" grpId="0"/>
      <p:bldP spid="20" grpId="0"/>
      <p:bldP spid="20" grpId="1"/>
      <p:bldP spid="26" grpId="0"/>
      <p:bldP spid="27" grpId="0"/>
      <p:bldP spid="27" grpId="1"/>
      <p:bldP spid="22" grpId="0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life_r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048000" cy="3313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2864" y="1160040"/>
            <a:ext cx="7198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He as well as his friend are gossiping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1494" y="1183358"/>
            <a:ext cx="102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only</a:t>
            </a:r>
            <a:endParaRPr lang="en-US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 descr="tumblr_lzt1o1fNJM1qcg9bwo1_500_thumb.png"/>
          <p:cNvPicPr>
            <a:picLocks noChangeAspect="1"/>
          </p:cNvPicPr>
          <p:nvPr/>
        </p:nvPicPr>
        <p:blipFill>
          <a:blip r:embed="rId4"/>
          <a:srcRect l="46667"/>
          <a:stretch>
            <a:fillRect/>
          </a:stretch>
        </p:blipFill>
        <p:spPr>
          <a:xfrm>
            <a:off x="0" y="3200400"/>
            <a:ext cx="3048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1047" y="484542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Fie !                    you are a liar.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930588" y="4885765"/>
            <a:ext cx="1231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Upon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4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38250" y="1981200"/>
            <a:ext cx="58324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found the film </a:t>
            </a:r>
            <a:r>
              <a:rPr lang="en-US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incredibly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dull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38250" y="5065713"/>
            <a:ext cx="6781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meeting went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the directors were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extremely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happy with the outcome!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4600" y="2667000"/>
            <a:ext cx="5784850" cy="92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have eggs for breakfast.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92075"/>
            <a:ext cx="3622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Press the button 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38250" y="762000"/>
            <a:ext cx="3916457" cy="82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been gone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38250" y="1387475"/>
            <a:ext cx="4268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Daisies grow 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everywhere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38250" y="3340100"/>
            <a:ext cx="6994222" cy="92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That is the </a:t>
            </a:r>
            <a:r>
              <a:rPr lang="en-US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farthest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 have ever jumped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96975" y="3962400"/>
            <a:ext cx="7382149" cy="92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heavily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blue light shone on the water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6172200" y="192484"/>
            <a:ext cx="5580529" cy="2039727"/>
          </a:xfrm>
          <a:prstGeom prst="foldedCorne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underlined words</a:t>
            </a:r>
          </a:p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various types of adverbs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2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98218" y="136160"/>
            <a:ext cx="65658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itchFamily="18" charset="0"/>
              </a:rPr>
              <a:t>Classification of </a:t>
            </a:r>
            <a:r>
              <a:rPr lang="en-US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itchFamily="18" charset="0"/>
              </a:rPr>
              <a:t>Adverbs </a:t>
            </a:r>
            <a:endParaRPr lang="en-US" sz="6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Vertical Scroll 3"/>
          <p:cNvSpPr>
            <a:spLocks noChangeArrowheads="1"/>
          </p:cNvSpPr>
          <p:nvPr/>
        </p:nvSpPr>
        <p:spPr bwMode="auto">
          <a:xfrm>
            <a:off x="888275" y="1850571"/>
            <a:ext cx="2667000" cy="43434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eaLnBrk="0" hangingPunct="0"/>
            <a:r>
              <a:rPr lang="en-US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several kinds of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3662" y="1533886"/>
            <a:ext cx="4025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 defTabSz="8001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Adverb of 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8766" y="2226219"/>
            <a:ext cx="376468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 defTabSz="8001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Adverb of Place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44488" y="3062241"/>
            <a:ext cx="416062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defTabSz="8001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Adverb of Manner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2293" y="3846013"/>
            <a:ext cx="412177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 defTabSz="8001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Adverb of Degree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0114" y="4730979"/>
            <a:ext cx="629937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defTabSz="8001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Adverb of 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Affirmation 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 Negation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512</Words>
  <Application>Microsoft Office PowerPoint</Application>
  <PresentationFormat>Widescreen</PresentationFormat>
  <Paragraphs>134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28</cp:revision>
  <dcterms:created xsi:type="dcterms:W3CDTF">2019-11-18T01:38:39Z</dcterms:created>
  <dcterms:modified xsi:type="dcterms:W3CDTF">2019-11-18T11:02:51Z</dcterms:modified>
</cp:coreProperties>
</file>