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/>
          <a:srcRect b="15632"/>
          <a:stretch>
            <a:fillRect/>
          </a:stretch>
        </p:blipFill>
        <p:spPr>
          <a:xfrm>
            <a:off x="0" y="1"/>
            <a:ext cx="9143997" cy="6850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3"/>
          <p:cNvSpPr txBox="1"/>
          <p:nvPr/>
        </p:nvSpPr>
        <p:spPr>
          <a:xfrm>
            <a:off x="1807027" y="493484"/>
            <a:ext cx="5649689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9A5315"/>
                </a:solidFill>
                <a:uFillTx/>
                <a:latin typeface="Segoe Print"/>
                <a:ea typeface=""/>
                <a:cs typeface=""/>
              </a:rPr>
              <a:t>         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388224" y="2052362"/>
            <a:ext cx="9143997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96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Segoe Print"/>
                <a:ea typeface=""/>
                <a:cs typeface="Vrinda" pitchFamily="34"/>
              </a:rPr>
              <a:t>সবাইকে শুভেচ্ছা</a:t>
            </a:r>
            <a:endParaRPr lang="en-US" sz="9600" b="1" i="0" u="none" strike="noStrike" kern="1200" cap="none" spc="0" baseline="0" dirty="0">
              <a:solidFill>
                <a:srgbClr val="000000"/>
              </a:solidFill>
              <a:effectLst>
                <a:outerShdw dist="38096" dir="2700000">
                  <a:srgbClr val="ED7D31"/>
                </a:outerShdw>
              </a:effectLst>
              <a:uFillTx/>
              <a:latin typeface="Segoe Print"/>
              <a:ea typeface=""/>
              <a:cs typeface="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44900"/>
            <a:ext cx="1502087" cy="124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5" y="154918"/>
            <a:ext cx="1359850" cy="1369081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83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040133" y="198123"/>
            <a:ext cx="6595112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বায়ু দূষনের মাধ্যমে কিভাবে রোগ ছড়ায়?</a:t>
            </a:r>
            <a:endParaRPr lang="en-US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1040132" y="4583430"/>
            <a:ext cx="3360420" cy="515621"/>
          </a:xfrm>
          <a:prstGeom prst="rect">
            <a:avLst/>
          </a:pr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গাড়ির ধোয়া</a:t>
            </a:r>
            <a:endParaRPr lang="en-US" sz="25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583427" y="4583430"/>
            <a:ext cx="3051810" cy="515621"/>
          </a:xfrm>
          <a:prstGeom prst="rect">
            <a:avLst/>
          </a:pr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কলকারখানার ধোয়া</a:t>
            </a:r>
            <a:endParaRPr lang="en-US" sz="25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274321" y="5455924"/>
            <a:ext cx="8103872" cy="1203963"/>
          </a:xfrm>
          <a:prstGeom prst="rect">
            <a:avLst/>
          </a:prstGeom>
          <a:blipFill>
            <a:blip r:embed="rId3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বায়ুদূষনের মাধ্যেমে যে সব রোগ ছড়ায় তার মধ্যে অন্যতম হচ্ছে ফুসফুসের সমস্যা, যকৃতের সমস্যা, হৃদরোগ ইত্যাদি।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 b="5621"/>
          <a:stretch>
            <a:fillRect/>
          </a:stretch>
        </p:blipFill>
        <p:spPr>
          <a:xfrm>
            <a:off x="4583427" y="1560825"/>
            <a:ext cx="3051810" cy="288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 l="12200"/>
          <a:stretch>
            <a:fillRect/>
          </a:stretch>
        </p:blipFill>
        <p:spPr>
          <a:xfrm>
            <a:off x="1040132" y="1586749"/>
            <a:ext cx="3360111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80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040133" y="198123"/>
            <a:ext cx="6595112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আমরা কিভাবে সুস্থ্ থাকতে পারি?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1194437" y="4583430"/>
            <a:ext cx="3051810" cy="515621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ব্যয়াম ও খেলাধুলার মাধ্যমে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583427" y="4583430"/>
            <a:ext cx="3051810" cy="515621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পুষ্টিকর খাবার খেয়ে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274321" y="5455924"/>
            <a:ext cx="8103872" cy="1203963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ব্যয়াম, খেলাধুলা, পুষ্টিকর খাবার, অসুস্থ হলে ডাক্তার দেখানো ও ওষুধ খেয়ে আমরা সুস্থ থাকতে পারি।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37" y="1597968"/>
            <a:ext cx="3051810" cy="284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35" y="1624642"/>
            <a:ext cx="3051810" cy="290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040133" y="198123"/>
            <a:ext cx="6595112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আমরা কিভাবে সুস্থ্ থাকতে পারি?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1194437" y="4583430"/>
            <a:ext cx="3051810" cy="515621"/>
          </a:xfrm>
          <a:prstGeom prst="rect">
            <a:avLst/>
          </a:pr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ডাক্তার দেখানো</a:t>
            </a:r>
            <a:endParaRPr lang="en-US" sz="25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583427" y="4583430"/>
            <a:ext cx="3051810" cy="515621"/>
          </a:xfrm>
          <a:prstGeom prst="rect">
            <a:avLst/>
          </a:prstGeom>
          <a:blipFill>
            <a:blip r:embed="rId3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ওষুধ খাওয়া</a:t>
            </a:r>
            <a:endParaRPr lang="en-US" sz="25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274321" y="5455924"/>
            <a:ext cx="8103872" cy="1203963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dirty="0">
                <a:solidFill>
                  <a:srgbClr val="FFFFFF"/>
                </a:solidFill>
                <a:ea typeface=""/>
                <a:cs typeface="Vrinda" pitchFamily="34"/>
              </a:rPr>
              <a:t>অসুস্থ হলে ডাক্তার দেখানো ও ওষুধ খেয়ে আমরা সুস্থ থাকতে পারি</a:t>
            </a:r>
            <a:endParaRPr lang="bn-IN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Vrinda" pitchFamily="34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437" y="1504032"/>
            <a:ext cx="3051810" cy="3023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3" y="1571533"/>
            <a:ext cx="3063242" cy="301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1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040133" y="198124"/>
            <a:ext cx="1974535" cy="1203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দলীয় কাজ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7"/>
          <p:cNvSpPr/>
          <p:nvPr/>
        </p:nvSpPr>
        <p:spPr>
          <a:xfrm>
            <a:off x="1611630" y="4075271"/>
            <a:ext cx="6595112" cy="1527331"/>
          </a:xfrm>
          <a:prstGeom prst="rect">
            <a:avLst/>
          </a:pr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২টি করে পানিবাহিত ও বায়ুবাহিত রোগের নাম লেখ।</a:t>
            </a:r>
          </a:p>
        </p:txBody>
      </p:sp>
      <p:sp>
        <p:nvSpPr>
          <p:cNvPr id="5" name="Rectangle: Rounded Corners 6"/>
          <p:cNvSpPr/>
          <p:nvPr/>
        </p:nvSpPr>
        <p:spPr>
          <a:xfrm>
            <a:off x="6606537" y="198124"/>
            <a:ext cx="1974535" cy="1203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সময়: ৫মিনিট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310" y="198123"/>
            <a:ext cx="2621759" cy="2621758"/>
          </a:xfrm>
          <a:prstGeom prst="rect">
            <a:avLst/>
          </a:prstGeom>
          <a:noFill/>
          <a:ln w="63495">
            <a:solidFill>
              <a:srgbClr val="333333"/>
            </a:solidFill>
            <a:prstDash val="solid"/>
            <a:miter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11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89317" y="2123437"/>
            <a:ext cx="2663187" cy="26771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বিষয়বস্তু ও সারসংক্ষেপ</a:t>
            </a:r>
            <a:endParaRPr lang="en-US" sz="2800" b="1" i="0" u="none" strike="noStrike" kern="1200" cap="none" spc="0" baseline="0" dirty="0">
              <a:solidFill>
                <a:srgbClr val="FFFF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7" y="1549395"/>
            <a:ext cx="4762496" cy="4241801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3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/>
          <p:cNvSpPr/>
          <p:nvPr/>
        </p:nvSpPr>
        <p:spPr>
          <a:xfrm>
            <a:off x="3663318" y="203481"/>
            <a:ext cx="2480312" cy="9905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মূল্যায়ন</a:t>
            </a:r>
            <a:endParaRPr lang="en-US" sz="60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371600" y="1830345"/>
            <a:ext cx="7429497" cy="121383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পানিদূষনের একটি অন্যতম কারন হচ্ছে?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সঠিক উত্তরে ঠিক চিহ্ন দাও।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371600" y="1826780"/>
            <a:ext cx="957260" cy="1217413"/>
          </a:xfrm>
          <a:prstGeom prst="rect">
            <a:avLst/>
          </a:prstGeom>
          <a:solidFill>
            <a:srgbClr val="FFC000"/>
          </a:solidFill>
          <a:ln w="12701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5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  <a:ea typeface=""/>
                <a:cs typeface="Vrinda" pitchFamily="34"/>
              </a:rPr>
              <a:t>প্রশ্ন</a:t>
            </a:r>
            <a:endParaRPr lang="en-US" sz="3500" b="0" i="0" u="none" strike="noStrike" kern="1200" cap="none" spc="0" baseline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057400" y="3714749"/>
            <a:ext cx="2183127" cy="523220"/>
          </a:xfrm>
          <a:prstGeom prst="rect">
            <a:avLst/>
          </a:prstGeom>
          <a:solidFill>
            <a:srgbClr val="70AD47"/>
          </a:solidFill>
          <a:ln w="12701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গাছপালা কাটা</a:t>
            </a:r>
            <a:endParaRPr lang="en-US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4903469" y="3714749"/>
            <a:ext cx="2183127" cy="523220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জনসংখ্যা বৃদ্ধি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057400" y="4888227"/>
            <a:ext cx="2300290" cy="707886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পানিতে আবর্জনা ফেলা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4903469" y="4882393"/>
            <a:ext cx="2183127" cy="553998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বৃক্ষরোপন</a:t>
            </a:r>
            <a:endParaRPr lang="en-US" sz="3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714500" y="3714749"/>
            <a:ext cx="342900" cy="553998"/>
          </a:xfrm>
          <a:prstGeom prst="rect">
            <a:avLst/>
          </a:prstGeom>
          <a:solidFill>
            <a:srgbClr val="FFFFFF"/>
          </a:solidFill>
          <a:ln w="12701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560569" y="3714749"/>
            <a:ext cx="342900" cy="553998"/>
          </a:xfrm>
          <a:prstGeom prst="rect">
            <a:avLst/>
          </a:prstGeom>
          <a:solidFill>
            <a:srgbClr val="FFFFFF"/>
          </a:solidFill>
          <a:ln w="12701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714500" y="4867397"/>
            <a:ext cx="342900" cy="549947"/>
          </a:xfrm>
          <a:prstGeom prst="rect">
            <a:avLst/>
          </a:prstGeom>
          <a:solidFill>
            <a:srgbClr val="FFFFFF"/>
          </a:solidFill>
          <a:ln w="12701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4572002" y="4882393"/>
            <a:ext cx="331467" cy="553998"/>
          </a:xfrm>
          <a:prstGeom prst="rect">
            <a:avLst/>
          </a:prstGeom>
          <a:solidFill>
            <a:srgbClr val="FFFFFF"/>
          </a:solidFill>
          <a:ln w="12701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478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09162" y="1203963"/>
            <a:ext cx="3897627" cy="4154984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তোমার এলাকায় কিভাবে পানিদূষিত হচ্ছে এর তিনটি কারন লিখে আনবে।</a:t>
            </a:r>
            <a:endParaRPr lang="en-US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880107" y="1203963"/>
            <a:ext cx="2663187" cy="3093716"/>
            <a:chOff x="1173476" y="1203963"/>
            <a:chExt cx="3550916" cy="3093716"/>
          </a:xfrm>
        </p:grpSpPr>
        <p:sp>
          <p:nvSpPr>
            <p:cNvPr id="4" name="Oval 1"/>
            <p:cNvSpPr/>
            <p:nvPr/>
          </p:nvSpPr>
          <p:spPr>
            <a:xfrm>
              <a:off x="1173476" y="1203963"/>
              <a:ext cx="3550916" cy="309371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2">
                <a:alphaModFix/>
              </a:blip>
              <a:tile sx="100000" sy="100000" algn="tl"/>
            </a:blipFill>
            <a:ln w="12701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6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Rectangle 5"/>
            <p:cNvSpPr/>
            <p:nvPr/>
          </p:nvSpPr>
          <p:spPr>
            <a:xfrm>
              <a:off x="1356905" y="1873660"/>
              <a:ext cx="3184068" cy="193899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6000" b="1" i="0" u="none" strike="noStrike" kern="1200" cap="none" spc="0" baseline="0">
                  <a:solidFill>
                    <a:srgbClr val="FFFF0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Calibri"/>
                  <a:ea typeface=""/>
                  <a:cs typeface="Vrinda" pitchFamily="34"/>
                </a:rPr>
                <a:t>বাড়ির কাজ:</a:t>
              </a:r>
              <a:endParaRPr lang="en-US" sz="6000" b="1" i="0" u="none" strike="noStrike" kern="1200" cap="none" spc="0" baseline="0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6" name="Arrow: Right 6"/>
          <p:cNvSpPr/>
          <p:nvPr/>
        </p:nvSpPr>
        <p:spPr>
          <a:xfrm>
            <a:off x="3652289" y="2141223"/>
            <a:ext cx="1028295" cy="1219196"/>
          </a:xfrm>
          <a:custGeom>
            <a:avLst>
              <a:gd name="f0" fmla="val 119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0445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169" r="22601"/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11"/>
          <p:cNvGrpSpPr/>
          <p:nvPr/>
        </p:nvGrpSpPr>
        <p:grpSpPr>
          <a:xfrm>
            <a:off x="254829" y="3135596"/>
            <a:ext cx="7731881" cy="3429000"/>
            <a:chOff x="339772" y="3135596"/>
            <a:chExt cx="10309174" cy="3429000"/>
          </a:xfrm>
        </p:grpSpPr>
        <p:sp>
          <p:nvSpPr>
            <p:cNvPr id="4" name="Rectangle 4"/>
            <p:cNvSpPr/>
            <p:nvPr/>
          </p:nvSpPr>
          <p:spPr>
            <a:xfrm>
              <a:off x="914400" y="5105400"/>
              <a:ext cx="9734546" cy="120032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7200" b="1" i="0" u="none" strike="noStrike" kern="1200" cap="none" spc="0" baseline="0" dirty="0">
                  <a:solidFill>
                    <a:srgbClr val="000000"/>
                  </a:solidFill>
                  <a:effectLst>
                    <a:outerShdw dist="38096" dir="2700000">
                      <a:srgbClr val="7F7F7F"/>
                    </a:outerShdw>
                  </a:effectLst>
                  <a:uFillTx/>
                  <a:latin typeface="Calibri"/>
                  <a:ea typeface=""/>
                  <a:cs typeface="Vrinda" pitchFamily="34"/>
                </a:rPr>
                <a:t>সবাইকে ধন্যবাদ</a:t>
              </a:r>
              <a:endParaRPr lang="en-US" sz="72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772" y="3135596"/>
              <a:ext cx="3810003" cy="3429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4390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2590800" y="609600"/>
            <a:ext cx="3570515" cy="10014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6345">
            <a:solidFill>
              <a:srgbClr val="8BBEF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শিক্ষক পরিচিতি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4962"/>
          <a:stretch>
            <a:fillRect/>
          </a:stretch>
        </p:blipFill>
        <p:spPr>
          <a:xfrm>
            <a:off x="381002" y="2159283"/>
            <a:ext cx="3570515" cy="3573238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4257676" y="2286000"/>
            <a:ext cx="4886324" cy="2623795"/>
          </a:xfrm>
          <a:prstGeom prst="rect">
            <a:avLst/>
          </a:prstGeom>
          <a:blipFill>
            <a:blip r:embed="rId4">
              <a:alphaModFix/>
            </a:blip>
            <a:tile sx="100000" sy="100000" algn="tl"/>
          </a:blip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মো: ইমরান হোসেইন চৌধুরী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0000"/>
                </a:solidFill>
                <a:uFillTx/>
                <a:latin typeface="Segoe Print"/>
                <a:ea typeface=""/>
                <a:cs typeface="Vrinda" pitchFamily="34"/>
              </a:rPr>
              <a:t>সহকারি শিক্ষক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1F4E79"/>
                </a:solidFill>
                <a:uFillTx/>
                <a:latin typeface="Segoe Print"/>
                <a:ea typeface=""/>
                <a:cs typeface="Vrinda" pitchFamily="34"/>
              </a:rPr>
              <a:t>কালীনগর স: প্রা: বিদ্যালয়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B050"/>
                </a:solidFill>
                <a:uFillTx/>
                <a:latin typeface="Segoe Print"/>
                <a:ea typeface=""/>
                <a:cs typeface="Vrinda" pitchFamily="34"/>
              </a:rPr>
              <a:t>কানাইঘাট , সিলেট</a:t>
            </a:r>
          </a:p>
        </p:txBody>
      </p:sp>
    </p:spTree>
    <p:extLst>
      <p:ext uri="{BB962C8B-B14F-4D97-AF65-F5344CB8AC3E}">
        <p14:creationId xmlns:p14="http://schemas.microsoft.com/office/powerpoint/2010/main" val="247993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2307765" y="299356"/>
            <a:ext cx="4528459" cy="10014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AC6F4"/>
              </a:gs>
              <a:gs pos="100000">
                <a:srgbClr val="86BEF6"/>
              </a:gs>
            </a:gsLst>
            <a:lin ang="5400000"/>
          </a:gradFill>
          <a:ln w="6345">
            <a:solidFill>
              <a:srgbClr val="8BBEF1"/>
            </a:solidFill>
            <a:prstDash val="solid"/>
            <a:miter/>
          </a:ln>
          <a:effectLst>
            <a:outerShdw dist="139702" dir="108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1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পাঠ পরিচিতি</a:t>
            </a:r>
            <a:endParaRPr lang="en-US" sz="5000" b="1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957383" y="2209800"/>
            <a:ext cx="5229224" cy="3970318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>
            <a:noFill/>
          </a:ln>
          <a:effectLst>
            <a:outerShdw dist="88897" algn="tl">
              <a:srgbClr val="ED7D31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শ্রেণী		 </a:t>
            </a:r>
            <a:r>
              <a:rPr lang="en-US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: তৃতীয়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বিষয়		 </a:t>
            </a:r>
            <a:r>
              <a:rPr lang="en-US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: প্রাথিমক বিজ্ঞান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মূলপাঠ</a:t>
            </a:r>
            <a:r>
              <a:rPr lang="en-US" sz="2800" b="1" dirty="0" smtClean="0">
                <a:solidFill>
                  <a:srgbClr val="9A5315"/>
                </a:solidFill>
                <a:latin typeface="Segoe Print"/>
                <a:ea typeface=""/>
                <a:cs typeface="Vrinda" pitchFamily="34"/>
              </a:rPr>
              <a:t>	</a:t>
            </a:r>
            <a:r>
              <a:rPr lang="en-US" sz="2800" b="1" dirty="0">
                <a:solidFill>
                  <a:srgbClr val="9A5315"/>
                </a:solidFill>
                <a:latin typeface="Segoe Print"/>
                <a:ea typeface=""/>
                <a:cs typeface="Vrinda" pitchFamily="34"/>
              </a:rPr>
              <a:t> </a:t>
            </a:r>
            <a:r>
              <a:rPr lang="en-US" sz="2800" b="1" dirty="0" smtClean="0">
                <a:solidFill>
                  <a:srgbClr val="9A5315"/>
                </a:solidFill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: </a:t>
            </a: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‌‍‍‌‌‌স্বাস্থ্যবিধি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বিশেষ পাঠ	  </a:t>
            </a:r>
            <a:r>
              <a:rPr lang="en-US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 </a:t>
            </a: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: </a:t>
            </a: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স্বাস্থ্য এবং রোগ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পৃষ্ঠা		</a:t>
            </a:r>
            <a:r>
              <a:rPr lang="en-US" sz="2800" b="1" dirty="0" smtClean="0">
                <a:solidFill>
                  <a:srgbClr val="9A5315"/>
                </a:solidFill>
                <a:latin typeface="Segoe Print"/>
                <a:ea typeface=""/>
                <a:cs typeface="Vrinda" pitchFamily="34"/>
              </a:rPr>
              <a:t>  </a:t>
            </a:r>
            <a:r>
              <a:rPr lang="bn-IN" sz="2800" b="1" i="0" u="none" strike="noStrike" kern="1200" cap="none" spc="0" baseline="0" dirty="0" smtClean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: </a:t>
            </a: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৫৩-৫৪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সময়		  : ৪০ মিনিট</a:t>
            </a:r>
            <a:endParaRPr lang="en-US" sz="2800" b="1" i="0" u="none" strike="noStrike" kern="1200" cap="none" spc="0" baseline="0" dirty="0">
              <a:solidFill>
                <a:srgbClr val="9A5315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4" name="Star: 5 Points 4"/>
          <p:cNvSpPr/>
          <p:nvPr/>
        </p:nvSpPr>
        <p:spPr>
          <a:xfrm>
            <a:off x="614360" y="119741"/>
            <a:ext cx="885827" cy="1181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val 19098"/>
              <a:gd name="f11" fmla="+- 0 0 -27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+- 1080000 f1 0"/>
              <a:gd name="f18" fmla="+- 18360000 f1 0"/>
              <a:gd name="f19" fmla="+- 20520000 f1 0"/>
              <a:gd name="f20" fmla="+- 3240000 f1 0"/>
              <a:gd name="f21" fmla="*/ f11 f0 1"/>
              <a:gd name="f22" fmla="*/ f12 f0 1"/>
              <a:gd name="f23" fmla="*/ f13 f0 1"/>
              <a:gd name="f24" fmla="?: f14 f3 1"/>
              <a:gd name="f25" fmla="?: f15 f4 1"/>
              <a:gd name="f26" fmla="?: f16 f5 1"/>
              <a:gd name="f27" fmla="+- f17 0 f1"/>
              <a:gd name="f28" fmla="+- f18 0 f1"/>
              <a:gd name="f29" fmla="+- f19 0 f1"/>
              <a:gd name="f30" fmla="+- f20 0 f1"/>
              <a:gd name="f31" fmla="*/ f21 1 f2"/>
              <a:gd name="f32" fmla="*/ f22 1 f2"/>
              <a:gd name="f33" fmla="*/ f23 1 f2"/>
              <a:gd name="f34" fmla="*/ f24 1 21600"/>
              <a:gd name="f35" fmla="*/ f25 1 21600"/>
              <a:gd name="f36" fmla="*/ 21600 f24 1"/>
              <a:gd name="f37" fmla="*/ 21600 f25 1"/>
              <a:gd name="f38" fmla="+- f27 f1 0"/>
              <a:gd name="f39" fmla="+- f28 f1 0"/>
              <a:gd name="f40" fmla="+- f29 f1 0"/>
              <a:gd name="f41" fmla="+- f30 f1 0"/>
              <a:gd name="f42" fmla="+- f31 0 f1"/>
              <a:gd name="f43" fmla="+- f32 0 f1"/>
              <a:gd name="f44" fmla="+- f33 0 f1"/>
              <a:gd name="f45" fmla="min f35 f34"/>
              <a:gd name="f46" fmla="*/ f36 1 f26"/>
              <a:gd name="f47" fmla="*/ f37 1 f26"/>
              <a:gd name="f48" fmla="*/ f38 f7 1"/>
              <a:gd name="f49" fmla="*/ f39 f7 1"/>
              <a:gd name="f50" fmla="*/ f40 f7 1"/>
              <a:gd name="f51" fmla="*/ f41 f7 1"/>
              <a:gd name="f52" fmla="val f46"/>
              <a:gd name="f53" fmla="val f47"/>
              <a:gd name="f54" fmla="*/ f48 1 f0"/>
              <a:gd name="f55" fmla="*/ f49 1 f0"/>
              <a:gd name="f56" fmla="*/ f50 1 f0"/>
              <a:gd name="f57" fmla="*/ f51 1 f0"/>
              <a:gd name="f58" fmla="*/ f6 f45 1"/>
              <a:gd name="f59" fmla="+- f53 0 f6"/>
              <a:gd name="f60" fmla="+- f52 0 f6"/>
              <a:gd name="f61" fmla="+- 0 0 f54"/>
              <a:gd name="f62" fmla="+- 0 0 f55"/>
              <a:gd name="f63" fmla="+- 0 0 f56"/>
              <a:gd name="f64" fmla="+- 0 0 f57"/>
              <a:gd name="f65" fmla="*/ f59 1 2"/>
              <a:gd name="f66" fmla="*/ f60 1 2"/>
              <a:gd name="f67" fmla="+- 0 0 f61"/>
              <a:gd name="f68" fmla="+- 0 0 f62"/>
              <a:gd name="f69" fmla="+- 0 0 f63"/>
              <a:gd name="f70" fmla="+- 0 0 f64"/>
              <a:gd name="f71" fmla="+- f6 f65 0"/>
              <a:gd name="f72" fmla="+- f6 f66 0"/>
              <a:gd name="f73" fmla="*/ f66 f8 1"/>
              <a:gd name="f74" fmla="*/ f65 f9 1"/>
              <a:gd name="f75" fmla="*/ f67 f0 1"/>
              <a:gd name="f76" fmla="*/ f68 f0 1"/>
              <a:gd name="f77" fmla="*/ f69 f0 1"/>
              <a:gd name="f78" fmla="*/ f70 f0 1"/>
              <a:gd name="f79" fmla="*/ f73 1 100000"/>
              <a:gd name="f80" fmla="*/ f74 1 100000"/>
              <a:gd name="f81" fmla="*/ f71 f9 1"/>
              <a:gd name="f82" fmla="*/ f75 1 f7"/>
              <a:gd name="f83" fmla="*/ f76 1 f7"/>
              <a:gd name="f84" fmla="*/ f77 1 f7"/>
              <a:gd name="f85" fmla="*/ f78 1 f7"/>
              <a:gd name="f86" fmla="*/ f72 f45 1"/>
              <a:gd name="f87" fmla="*/ f81 1 100000"/>
              <a:gd name="f88" fmla="*/ f79 f10 1"/>
              <a:gd name="f89" fmla="*/ f80 f10 1"/>
              <a:gd name="f90" fmla="+- f82 0 f1"/>
              <a:gd name="f91" fmla="+- f83 0 f1"/>
              <a:gd name="f92" fmla="+- f84 0 f1"/>
              <a:gd name="f93" fmla="+- f85 0 f1"/>
              <a:gd name="f94" fmla="cos 1 f90"/>
              <a:gd name="f95" fmla="cos 1 f91"/>
              <a:gd name="f96" fmla="sin 1 f90"/>
              <a:gd name="f97" fmla="sin 1 f91"/>
              <a:gd name="f98" fmla="cos 1 f92"/>
              <a:gd name="f99" fmla="cos 1 f93"/>
              <a:gd name="f100" fmla="sin 1 f93"/>
              <a:gd name="f101" fmla="sin 1 f92"/>
              <a:gd name="f102" fmla="*/ f88 1 50000"/>
              <a:gd name="f103" fmla="*/ f89 1 50000"/>
              <a:gd name="f104" fmla="+- 0 0 f94"/>
              <a:gd name="f105" fmla="+- 0 0 f95"/>
              <a:gd name="f106" fmla="+- 0 0 f96"/>
              <a:gd name="f107" fmla="+- 0 0 f97"/>
              <a:gd name="f108" fmla="+- 0 0 f98"/>
              <a:gd name="f109" fmla="+- 0 0 f99"/>
              <a:gd name="f110" fmla="+- 0 0 f100"/>
              <a:gd name="f111" fmla="+- 0 0 f101"/>
              <a:gd name="f112" fmla="+- f87 f103 0"/>
              <a:gd name="f113" fmla="+- 0 0 f104"/>
              <a:gd name="f114" fmla="+- 0 0 f105"/>
              <a:gd name="f115" fmla="+- 0 0 f106"/>
              <a:gd name="f116" fmla="+- 0 0 f107"/>
              <a:gd name="f117" fmla="+- 0 0 f108"/>
              <a:gd name="f118" fmla="+- 0 0 f109"/>
              <a:gd name="f119" fmla="+- 0 0 f110"/>
              <a:gd name="f120" fmla="+- 0 0 f111"/>
              <a:gd name="f121" fmla="*/ f112 f45 1"/>
              <a:gd name="f122" fmla="val f113"/>
              <a:gd name="f123" fmla="val f114"/>
              <a:gd name="f124" fmla="val f115"/>
              <a:gd name="f125" fmla="val f116"/>
              <a:gd name="f126" fmla="val f117"/>
              <a:gd name="f127" fmla="val f118"/>
              <a:gd name="f128" fmla="val f119"/>
              <a:gd name="f129" fmla="val f120"/>
              <a:gd name="f130" fmla="*/ f122 f79 1"/>
              <a:gd name="f131" fmla="*/ f123 f79 1"/>
              <a:gd name="f132" fmla="*/ f124 f80 1"/>
              <a:gd name="f133" fmla="*/ f125 f80 1"/>
              <a:gd name="f134" fmla="*/ f126 f102 1"/>
              <a:gd name="f135" fmla="*/ f127 f102 1"/>
              <a:gd name="f136" fmla="*/ f128 f103 1"/>
              <a:gd name="f137" fmla="*/ f129 f103 1"/>
              <a:gd name="f138" fmla="+- f72 0 f130"/>
              <a:gd name="f139" fmla="+- f72 0 f131"/>
              <a:gd name="f140" fmla="+- f72 f131 0"/>
              <a:gd name="f141" fmla="+- f72 f130 0"/>
              <a:gd name="f142" fmla="+- f87 0 f132"/>
              <a:gd name="f143" fmla="+- f87 0 f133"/>
              <a:gd name="f144" fmla="+- f72 0 f134"/>
              <a:gd name="f145" fmla="+- f72 0 f135"/>
              <a:gd name="f146" fmla="+- f72 f135 0"/>
              <a:gd name="f147" fmla="+- f72 f134 0"/>
              <a:gd name="f148" fmla="+- f87 0 f136"/>
              <a:gd name="f149" fmla="+- f87 0 f137"/>
              <a:gd name="f150" fmla="*/ f144 f45 1"/>
              <a:gd name="f151" fmla="*/ f148 f45 1"/>
              <a:gd name="f152" fmla="*/ f147 f45 1"/>
              <a:gd name="f153" fmla="*/ f138 f45 1"/>
              <a:gd name="f154" fmla="*/ f142 f45 1"/>
              <a:gd name="f155" fmla="*/ f145 f45 1"/>
              <a:gd name="f156" fmla="*/ f146 f45 1"/>
              <a:gd name="f157" fmla="*/ f141 f45 1"/>
              <a:gd name="f158" fmla="*/ f149 f45 1"/>
              <a:gd name="f159" fmla="*/ f140 f45 1"/>
              <a:gd name="f160" fmla="*/ f143 f45 1"/>
              <a:gd name="f161" fmla="*/ f139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153" y="f154"/>
              </a:cxn>
              <a:cxn ang="f43">
                <a:pos x="f161" y="f160"/>
              </a:cxn>
              <a:cxn ang="f43">
                <a:pos x="f159" y="f160"/>
              </a:cxn>
              <a:cxn ang="f44">
                <a:pos x="f157" y="f154"/>
              </a:cxn>
            </a:cxnLst>
            <a:rect l="f150" t="f151" r="f152" b="f121"/>
            <a:pathLst>
              <a:path>
                <a:moveTo>
                  <a:pt x="f153" y="f154"/>
                </a:moveTo>
                <a:lnTo>
                  <a:pt x="f155" y="f151"/>
                </a:lnTo>
                <a:lnTo>
                  <a:pt x="f86" y="f58"/>
                </a:lnTo>
                <a:lnTo>
                  <a:pt x="f156" y="f151"/>
                </a:lnTo>
                <a:lnTo>
                  <a:pt x="f157" y="f154"/>
                </a:lnTo>
                <a:lnTo>
                  <a:pt x="f152" y="f158"/>
                </a:lnTo>
                <a:lnTo>
                  <a:pt x="f159" y="f160"/>
                </a:lnTo>
                <a:lnTo>
                  <a:pt x="f86" y="f121"/>
                </a:lnTo>
                <a:lnTo>
                  <a:pt x="f161" y="f160"/>
                </a:lnTo>
                <a:lnTo>
                  <a:pt x="f150" y="f158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Star: 5 Points 5"/>
          <p:cNvSpPr/>
          <p:nvPr/>
        </p:nvSpPr>
        <p:spPr>
          <a:xfrm>
            <a:off x="7672388" y="119741"/>
            <a:ext cx="885827" cy="1181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105146"/>
              <a:gd name="f9" fmla="val 110557"/>
              <a:gd name="f10" fmla="val 19098"/>
              <a:gd name="f11" fmla="+- 0 0 -270"/>
              <a:gd name="f12" fmla="+- 0 0 -180"/>
              <a:gd name="f13" fmla="+- 0 0 -90"/>
              <a:gd name="f14" fmla="abs f3"/>
              <a:gd name="f15" fmla="abs f4"/>
              <a:gd name="f16" fmla="abs f5"/>
              <a:gd name="f17" fmla="+- 1080000 f1 0"/>
              <a:gd name="f18" fmla="+- 18360000 f1 0"/>
              <a:gd name="f19" fmla="+- 20520000 f1 0"/>
              <a:gd name="f20" fmla="+- 3240000 f1 0"/>
              <a:gd name="f21" fmla="*/ f11 f0 1"/>
              <a:gd name="f22" fmla="*/ f12 f0 1"/>
              <a:gd name="f23" fmla="*/ f13 f0 1"/>
              <a:gd name="f24" fmla="?: f14 f3 1"/>
              <a:gd name="f25" fmla="?: f15 f4 1"/>
              <a:gd name="f26" fmla="?: f16 f5 1"/>
              <a:gd name="f27" fmla="+- f17 0 f1"/>
              <a:gd name="f28" fmla="+- f18 0 f1"/>
              <a:gd name="f29" fmla="+- f19 0 f1"/>
              <a:gd name="f30" fmla="+- f20 0 f1"/>
              <a:gd name="f31" fmla="*/ f21 1 f2"/>
              <a:gd name="f32" fmla="*/ f22 1 f2"/>
              <a:gd name="f33" fmla="*/ f23 1 f2"/>
              <a:gd name="f34" fmla="*/ f24 1 21600"/>
              <a:gd name="f35" fmla="*/ f25 1 21600"/>
              <a:gd name="f36" fmla="*/ 21600 f24 1"/>
              <a:gd name="f37" fmla="*/ 21600 f25 1"/>
              <a:gd name="f38" fmla="+- f27 f1 0"/>
              <a:gd name="f39" fmla="+- f28 f1 0"/>
              <a:gd name="f40" fmla="+- f29 f1 0"/>
              <a:gd name="f41" fmla="+- f30 f1 0"/>
              <a:gd name="f42" fmla="+- f31 0 f1"/>
              <a:gd name="f43" fmla="+- f32 0 f1"/>
              <a:gd name="f44" fmla="+- f33 0 f1"/>
              <a:gd name="f45" fmla="min f35 f34"/>
              <a:gd name="f46" fmla="*/ f36 1 f26"/>
              <a:gd name="f47" fmla="*/ f37 1 f26"/>
              <a:gd name="f48" fmla="*/ f38 f7 1"/>
              <a:gd name="f49" fmla="*/ f39 f7 1"/>
              <a:gd name="f50" fmla="*/ f40 f7 1"/>
              <a:gd name="f51" fmla="*/ f41 f7 1"/>
              <a:gd name="f52" fmla="val f46"/>
              <a:gd name="f53" fmla="val f47"/>
              <a:gd name="f54" fmla="*/ f48 1 f0"/>
              <a:gd name="f55" fmla="*/ f49 1 f0"/>
              <a:gd name="f56" fmla="*/ f50 1 f0"/>
              <a:gd name="f57" fmla="*/ f51 1 f0"/>
              <a:gd name="f58" fmla="*/ f6 f45 1"/>
              <a:gd name="f59" fmla="+- f53 0 f6"/>
              <a:gd name="f60" fmla="+- f52 0 f6"/>
              <a:gd name="f61" fmla="+- 0 0 f54"/>
              <a:gd name="f62" fmla="+- 0 0 f55"/>
              <a:gd name="f63" fmla="+- 0 0 f56"/>
              <a:gd name="f64" fmla="+- 0 0 f57"/>
              <a:gd name="f65" fmla="*/ f59 1 2"/>
              <a:gd name="f66" fmla="*/ f60 1 2"/>
              <a:gd name="f67" fmla="+- 0 0 f61"/>
              <a:gd name="f68" fmla="+- 0 0 f62"/>
              <a:gd name="f69" fmla="+- 0 0 f63"/>
              <a:gd name="f70" fmla="+- 0 0 f64"/>
              <a:gd name="f71" fmla="+- f6 f65 0"/>
              <a:gd name="f72" fmla="+- f6 f66 0"/>
              <a:gd name="f73" fmla="*/ f66 f8 1"/>
              <a:gd name="f74" fmla="*/ f65 f9 1"/>
              <a:gd name="f75" fmla="*/ f67 f0 1"/>
              <a:gd name="f76" fmla="*/ f68 f0 1"/>
              <a:gd name="f77" fmla="*/ f69 f0 1"/>
              <a:gd name="f78" fmla="*/ f70 f0 1"/>
              <a:gd name="f79" fmla="*/ f73 1 100000"/>
              <a:gd name="f80" fmla="*/ f74 1 100000"/>
              <a:gd name="f81" fmla="*/ f71 f9 1"/>
              <a:gd name="f82" fmla="*/ f75 1 f7"/>
              <a:gd name="f83" fmla="*/ f76 1 f7"/>
              <a:gd name="f84" fmla="*/ f77 1 f7"/>
              <a:gd name="f85" fmla="*/ f78 1 f7"/>
              <a:gd name="f86" fmla="*/ f72 f45 1"/>
              <a:gd name="f87" fmla="*/ f81 1 100000"/>
              <a:gd name="f88" fmla="*/ f79 f10 1"/>
              <a:gd name="f89" fmla="*/ f80 f10 1"/>
              <a:gd name="f90" fmla="+- f82 0 f1"/>
              <a:gd name="f91" fmla="+- f83 0 f1"/>
              <a:gd name="f92" fmla="+- f84 0 f1"/>
              <a:gd name="f93" fmla="+- f85 0 f1"/>
              <a:gd name="f94" fmla="cos 1 f90"/>
              <a:gd name="f95" fmla="cos 1 f91"/>
              <a:gd name="f96" fmla="sin 1 f90"/>
              <a:gd name="f97" fmla="sin 1 f91"/>
              <a:gd name="f98" fmla="cos 1 f92"/>
              <a:gd name="f99" fmla="cos 1 f93"/>
              <a:gd name="f100" fmla="sin 1 f93"/>
              <a:gd name="f101" fmla="sin 1 f92"/>
              <a:gd name="f102" fmla="*/ f88 1 50000"/>
              <a:gd name="f103" fmla="*/ f89 1 50000"/>
              <a:gd name="f104" fmla="+- 0 0 f94"/>
              <a:gd name="f105" fmla="+- 0 0 f95"/>
              <a:gd name="f106" fmla="+- 0 0 f96"/>
              <a:gd name="f107" fmla="+- 0 0 f97"/>
              <a:gd name="f108" fmla="+- 0 0 f98"/>
              <a:gd name="f109" fmla="+- 0 0 f99"/>
              <a:gd name="f110" fmla="+- 0 0 f100"/>
              <a:gd name="f111" fmla="+- 0 0 f101"/>
              <a:gd name="f112" fmla="+- f87 f103 0"/>
              <a:gd name="f113" fmla="+- 0 0 f104"/>
              <a:gd name="f114" fmla="+- 0 0 f105"/>
              <a:gd name="f115" fmla="+- 0 0 f106"/>
              <a:gd name="f116" fmla="+- 0 0 f107"/>
              <a:gd name="f117" fmla="+- 0 0 f108"/>
              <a:gd name="f118" fmla="+- 0 0 f109"/>
              <a:gd name="f119" fmla="+- 0 0 f110"/>
              <a:gd name="f120" fmla="+- 0 0 f111"/>
              <a:gd name="f121" fmla="*/ f112 f45 1"/>
              <a:gd name="f122" fmla="val f113"/>
              <a:gd name="f123" fmla="val f114"/>
              <a:gd name="f124" fmla="val f115"/>
              <a:gd name="f125" fmla="val f116"/>
              <a:gd name="f126" fmla="val f117"/>
              <a:gd name="f127" fmla="val f118"/>
              <a:gd name="f128" fmla="val f119"/>
              <a:gd name="f129" fmla="val f120"/>
              <a:gd name="f130" fmla="*/ f122 f79 1"/>
              <a:gd name="f131" fmla="*/ f123 f79 1"/>
              <a:gd name="f132" fmla="*/ f124 f80 1"/>
              <a:gd name="f133" fmla="*/ f125 f80 1"/>
              <a:gd name="f134" fmla="*/ f126 f102 1"/>
              <a:gd name="f135" fmla="*/ f127 f102 1"/>
              <a:gd name="f136" fmla="*/ f128 f103 1"/>
              <a:gd name="f137" fmla="*/ f129 f103 1"/>
              <a:gd name="f138" fmla="+- f72 0 f130"/>
              <a:gd name="f139" fmla="+- f72 0 f131"/>
              <a:gd name="f140" fmla="+- f72 f131 0"/>
              <a:gd name="f141" fmla="+- f72 f130 0"/>
              <a:gd name="f142" fmla="+- f87 0 f132"/>
              <a:gd name="f143" fmla="+- f87 0 f133"/>
              <a:gd name="f144" fmla="+- f72 0 f134"/>
              <a:gd name="f145" fmla="+- f72 0 f135"/>
              <a:gd name="f146" fmla="+- f72 f135 0"/>
              <a:gd name="f147" fmla="+- f72 f134 0"/>
              <a:gd name="f148" fmla="+- f87 0 f136"/>
              <a:gd name="f149" fmla="+- f87 0 f137"/>
              <a:gd name="f150" fmla="*/ f144 f45 1"/>
              <a:gd name="f151" fmla="*/ f148 f45 1"/>
              <a:gd name="f152" fmla="*/ f147 f45 1"/>
              <a:gd name="f153" fmla="*/ f138 f45 1"/>
              <a:gd name="f154" fmla="*/ f142 f45 1"/>
              <a:gd name="f155" fmla="*/ f145 f45 1"/>
              <a:gd name="f156" fmla="*/ f146 f45 1"/>
              <a:gd name="f157" fmla="*/ f141 f45 1"/>
              <a:gd name="f158" fmla="*/ f149 f45 1"/>
              <a:gd name="f159" fmla="*/ f140 f45 1"/>
              <a:gd name="f160" fmla="*/ f143 f45 1"/>
              <a:gd name="f161" fmla="*/ f139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153" y="f154"/>
              </a:cxn>
              <a:cxn ang="f43">
                <a:pos x="f161" y="f160"/>
              </a:cxn>
              <a:cxn ang="f43">
                <a:pos x="f159" y="f160"/>
              </a:cxn>
              <a:cxn ang="f44">
                <a:pos x="f157" y="f154"/>
              </a:cxn>
            </a:cxnLst>
            <a:rect l="f150" t="f151" r="f152" b="f121"/>
            <a:pathLst>
              <a:path>
                <a:moveTo>
                  <a:pt x="f153" y="f154"/>
                </a:moveTo>
                <a:lnTo>
                  <a:pt x="f155" y="f151"/>
                </a:lnTo>
                <a:lnTo>
                  <a:pt x="f86" y="f58"/>
                </a:lnTo>
                <a:lnTo>
                  <a:pt x="f156" y="f151"/>
                </a:lnTo>
                <a:lnTo>
                  <a:pt x="f157" y="f154"/>
                </a:lnTo>
                <a:lnTo>
                  <a:pt x="f152" y="f158"/>
                </a:lnTo>
                <a:lnTo>
                  <a:pt x="f159" y="f160"/>
                </a:lnTo>
                <a:lnTo>
                  <a:pt x="f86" y="f121"/>
                </a:lnTo>
                <a:lnTo>
                  <a:pt x="f161" y="f160"/>
                </a:lnTo>
                <a:lnTo>
                  <a:pt x="f150" y="f158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81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1843087" y="4188619"/>
            <a:ext cx="5757860" cy="10858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E3AB00"/>
              </a:gs>
              <a:gs pos="100000">
                <a:srgbClr val="E3AB00"/>
              </a:gs>
            </a:gsLst>
            <a:path path="circle">
              <a:fillToRect l="50000" t="50000" r="50000" b="50000"/>
            </a:path>
          </a:gradFill>
          <a:ln w="12701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কি কি মাধ্যমে রোগ ছড়ায়?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1285875" y="1037039"/>
            <a:ext cx="6315072" cy="10858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4B7430"/>
              </a:gs>
              <a:gs pos="100000">
                <a:srgbClr val="74B349"/>
              </a:gs>
            </a:gsLst>
            <a:lin ang="16200000"/>
          </a:gradFill>
          <a:ln w="12701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চল আমরা একটি ভিডিও দেখি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4" name="Right Arrow 12"/>
          <p:cNvSpPr/>
          <p:nvPr/>
        </p:nvSpPr>
        <p:spPr>
          <a:xfrm>
            <a:off x="827391" y="4248128"/>
            <a:ext cx="916969" cy="1026340"/>
          </a:xfrm>
          <a:custGeom>
            <a:avLst>
              <a:gd name="f0" fmla="val 125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C00000"/>
          </a:solidFill>
          <a:ln w="31747">
            <a:solidFill>
              <a:srgbClr val="E7E6E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5" name="Oval 5"/>
          <p:cNvSpPr/>
          <p:nvPr/>
        </p:nvSpPr>
        <p:spPr>
          <a:xfrm>
            <a:off x="3450535" y="2309592"/>
            <a:ext cx="1985747" cy="16923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6" name="Object 6">
            <a:hlinkClick r:id="" action="ppaction://ole?verb=0"/>
          </p:cNvPr>
          <p:cNvGraphicFramePr/>
          <p:nvPr/>
        </p:nvGraphicFramePr>
        <p:xfrm>
          <a:off x="3673816" y="2568248"/>
          <a:ext cx="1539182" cy="81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2562896" imgH="682580" progId="Package">
                  <p:embed/>
                </p:oleObj>
              </mc:Choice>
              <mc:Fallback>
                <p:oleObj r:id="rId3" imgW="2562896" imgH="6825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3816" y="2568248"/>
                        <a:ext cx="1539182" cy="81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82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3067885" y="162078"/>
            <a:ext cx="3008234" cy="84249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974100"/>
              </a:gs>
              <a:gs pos="100000">
                <a:srgbClr val="DA6106"/>
              </a:gs>
            </a:gsLst>
            <a:lin ang="16200000"/>
          </a:gradFill>
          <a:ln w="12701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আজকের পাঠ</a:t>
            </a:r>
            <a:endParaRPr lang="en-US" sz="40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3" name="Right Arrow 12"/>
          <p:cNvSpPr/>
          <p:nvPr/>
        </p:nvSpPr>
        <p:spPr>
          <a:xfrm>
            <a:off x="1685922" y="5549778"/>
            <a:ext cx="914397" cy="1068915"/>
          </a:xfrm>
          <a:custGeom>
            <a:avLst>
              <a:gd name="f0" fmla="val 125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FF0000"/>
          </a:solidFill>
          <a:ln w="25402">
            <a:solidFill>
              <a:srgbClr val="385723"/>
            </a:solidFill>
            <a:prstDash val="solid"/>
            <a:miter/>
          </a:ln>
          <a:effectLst>
            <a:outerShdw dist="38103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746225" y="5549777"/>
            <a:ext cx="4344494" cy="830997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2700000"/>
          </a:gradFill>
          <a:ln>
            <a:noFill/>
            <a:prstDash val="solid"/>
          </a:ln>
          <a:effectLst>
            <a:outerShdw dist="190497" dir="12300088" algn="tl">
              <a:srgbClr val="000000">
                <a:alpha val="56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 dirty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Segoe Print"/>
                <a:ea typeface=""/>
                <a:cs typeface="Vrinda" pitchFamily="34"/>
              </a:rPr>
              <a:t>স্বাস্থ্য এবং রোগ</a:t>
            </a:r>
            <a:endParaRPr lang="en-US" sz="4800" b="0" i="0" u="none" strike="noStrike" kern="1200" cap="none" spc="0" baseline="0" dirty="0">
              <a:solidFill>
                <a:srgbClr val="000000"/>
              </a:solidFill>
              <a:effectLst>
                <a:outerShdw dist="19048" dir="2700000">
                  <a:srgbClr val="000000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0" y="138668"/>
            <a:ext cx="2690324" cy="4695672"/>
          </a:xfrm>
          <a:prstGeom prst="rect">
            <a:avLst/>
          </a:prstGeom>
          <a:noFill/>
          <a:ln>
            <a:noFill/>
          </a:ln>
          <a:effectLst>
            <a:outerShdw dist="114302" dir="6900034" algn="tl">
              <a:srgbClr val="000000">
                <a:alpha val="40000"/>
              </a:srgbClr>
            </a:outerShdw>
          </a:effec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2" y="162077"/>
            <a:ext cx="2657804" cy="4695672"/>
          </a:xfrm>
          <a:prstGeom prst="rect">
            <a:avLst/>
          </a:prstGeom>
          <a:noFill/>
          <a:ln>
            <a:noFill/>
          </a:ln>
          <a:effectLst>
            <a:outerShdw dist="101603" dir="2700000" algn="tl">
              <a:srgbClr val="000000">
                <a:alpha val="40000"/>
              </a:srgbClr>
            </a:outerShdw>
          </a:effectLst>
        </p:spPr>
      </p:pic>
      <p:sp>
        <p:nvSpPr>
          <p:cNvPr id="7" name="Arrow: Left-Right 12"/>
          <p:cNvSpPr/>
          <p:nvPr/>
        </p:nvSpPr>
        <p:spPr>
          <a:xfrm>
            <a:off x="3266314" y="2107618"/>
            <a:ext cx="2657804" cy="11695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29 f26 1"/>
              <a:gd name="f35" fmla="*/ f30 f26 1"/>
              <a:gd name="f36" fmla="*/ f32 1 2"/>
              <a:gd name="f37" fmla="*/ f33 1 2"/>
              <a:gd name="f38" fmla="min f33 f32"/>
              <a:gd name="f39" fmla="*/ f32 f7 1"/>
              <a:gd name="f40" fmla="+- f6 f36 0"/>
              <a:gd name="f41" fmla="+- f6 f37 0"/>
              <a:gd name="f42" fmla="*/ f38 f7 1"/>
              <a:gd name="f43" fmla="*/ f39 1 200000"/>
              <a:gd name="f44" fmla="*/ f42 1 100000"/>
              <a:gd name="f45" fmla="+- f40 0 f43"/>
              <a:gd name="f46" fmla="+- f40 f43 0"/>
              <a:gd name="f47" fmla="*/ f40 f26 1"/>
              <a:gd name="f48" fmla="*/ f41 f26 1"/>
              <a:gd name="f49" fmla="+- f29 0 f44"/>
              <a:gd name="f50" fmla="*/ f45 f44 1"/>
              <a:gd name="f51" fmla="*/ f45 f26 1"/>
              <a:gd name="f52" fmla="*/ f46 f26 1"/>
              <a:gd name="f53" fmla="*/ f44 f26 1"/>
              <a:gd name="f54" fmla="*/ f50 1 f36"/>
              <a:gd name="f55" fmla="*/ f49 f26 1"/>
              <a:gd name="f56" fmla="+- f44 0 f54"/>
              <a:gd name="f57" fmla="+- f49 f54 0"/>
              <a:gd name="f58" fmla="*/ f56 f26 1"/>
              <a:gd name="f59" fmla="*/ f57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55" y="f31"/>
              </a:cxn>
              <a:cxn ang="f24">
                <a:pos x="f48" y="f51"/>
              </a:cxn>
              <a:cxn ang="f24">
                <a:pos x="f53" y="f31"/>
              </a:cxn>
              <a:cxn ang="f25">
                <a:pos x="f53" y="f35"/>
              </a:cxn>
              <a:cxn ang="f25">
                <a:pos x="f48" y="f52"/>
              </a:cxn>
              <a:cxn ang="f25">
                <a:pos x="f55" y="f35"/>
              </a:cxn>
            </a:cxnLst>
            <a:rect l="f58" t="f51" r="f59" b="f52"/>
            <a:pathLst>
              <a:path>
                <a:moveTo>
                  <a:pt x="f31" y="f47"/>
                </a:moveTo>
                <a:lnTo>
                  <a:pt x="f53" y="f31"/>
                </a:lnTo>
                <a:lnTo>
                  <a:pt x="f53" y="f51"/>
                </a:lnTo>
                <a:lnTo>
                  <a:pt x="f55" y="f51"/>
                </a:lnTo>
                <a:lnTo>
                  <a:pt x="f55" y="f31"/>
                </a:lnTo>
                <a:lnTo>
                  <a:pt x="f34" y="f47"/>
                </a:lnTo>
                <a:lnTo>
                  <a:pt x="f55" y="f35"/>
                </a:lnTo>
                <a:lnTo>
                  <a:pt x="f55" y="f52"/>
                </a:lnTo>
                <a:lnTo>
                  <a:pt x="f53" y="f52"/>
                </a:lnTo>
                <a:lnTo>
                  <a:pt x="f53" y="f35"/>
                </a:lnTo>
                <a:close/>
              </a:path>
            </a:pathLst>
          </a:custGeom>
          <a:solidFill>
            <a:srgbClr val="766FFD"/>
          </a:solidFill>
          <a:ln w="28575">
            <a:solidFill>
              <a:srgbClr val="3B3838"/>
            </a:solidFill>
            <a:prstDash val="solid"/>
            <a:miter/>
          </a:ln>
          <a:effectLst>
            <a:outerShdw dist="317497" dir="5400000" algn="tl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288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63503 0.00417 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2577463" y="230502"/>
            <a:ext cx="3989072" cy="11906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B3561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7000" b="0" i="0" u="none" strike="noStrike" kern="1200" cap="none" spc="0" baseline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শিখনফল</a:t>
            </a:r>
            <a:endParaRPr lang="en-US" sz="7000" b="0" i="0" u="none" strike="noStrike" kern="1200" cap="none" spc="0" baseline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2251708" y="1661164"/>
            <a:ext cx="5875022" cy="461665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prstDash val="solid"/>
            <a:miter/>
          </a:ln>
          <a:effectLst>
            <a:outerShdw dist="165097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কয়েকটি সাধারন রোগের নাম বলতে পারবে।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2251708" y="2333503"/>
            <a:ext cx="5875022" cy="954107"/>
          </a:xfrm>
          <a:prstGeom prst="rect">
            <a:avLst/>
          </a:prstGeom>
          <a:solidFill>
            <a:srgbClr val="9DC3E6"/>
          </a:solidFill>
          <a:ln>
            <a:noFill/>
          </a:ln>
          <a:effectLst>
            <a:outerShdw dist="17779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বিভিন্ন রোগে আক্রান্ত হওয়ার কারন ব্যখ্যা করতে পারবে।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251708" y="3486149"/>
            <a:ext cx="5875022" cy="1077218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  <a:effectLst>
            <a:outerShdw dist="165097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রোগ প্রতিরোধ ও প্রতিকারের উপায় সম্পর্কে বলতে পারবে।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268853" y="4637242"/>
            <a:ext cx="5875022" cy="1569660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prstDash val="solid"/>
            <a:miter/>
          </a:ln>
          <a:effectLst>
            <a:outerShdw dist="152398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নিয়মিত খাদ্য গ্রহণ, কাজ, বিশ্রাম, ঘুম ইত্যাদির প্রয়োজনীতা </a:t>
            </a:r>
            <a:r>
              <a:rPr lang="bn-IN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সম্পর্কে</a:t>
            </a:r>
            <a:r>
              <a:rPr lang="bn-IN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Vrinda" pitchFamily="34"/>
              </a:rPr>
              <a:t> বলতে পারবে।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2251707" y="5674519"/>
            <a:ext cx="5892160" cy="954107"/>
          </a:xfrm>
          <a:prstGeom prst="rect">
            <a:avLst/>
          </a:prstGeom>
          <a:solidFill>
            <a:srgbClr val="ED7D31"/>
          </a:solidFill>
          <a:ln w="12701">
            <a:solidFill>
              <a:srgbClr val="AE5A21"/>
            </a:solidFill>
            <a:prstDash val="solid"/>
            <a:miter/>
          </a:ln>
          <a:effectLst>
            <a:outerShdw dist="165097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স্বাস্থ্য ভালো রাখার জন্য বিভিন্ন নিয়ম মেনে চলতে হয় তা বলতে পারবে।</a:t>
            </a:r>
            <a:endParaRPr lang="en-US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8" name="Group 23"/>
          <p:cNvGrpSpPr/>
          <p:nvPr/>
        </p:nvGrpSpPr>
        <p:grpSpPr>
          <a:xfrm>
            <a:off x="-1325877" y="1661164"/>
            <a:ext cx="1234432" cy="584777"/>
            <a:chOff x="-1767836" y="1661163"/>
            <a:chExt cx="1645909" cy="584777"/>
          </a:xfrm>
        </p:grpSpPr>
        <p:sp>
          <p:nvSpPr>
            <p:cNvPr id="9" name="Rectangle 13"/>
            <p:cNvSpPr/>
            <p:nvPr/>
          </p:nvSpPr>
          <p:spPr>
            <a:xfrm>
              <a:off x="-1767836" y="1661163"/>
              <a:ext cx="1386843" cy="584777"/>
            </a:xfrm>
            <a:prstGeom prst="rect">
              <a:avLst/>
            </a:prstGeom>
            <a:solidFill>
              <a:srgbClr val="4472C4"/>
            </a:solidFill>
            <a:ln w="12701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"/>
                  <a:cs typeface="Vrinda" pitchFamily="34"/>
                </a:rPr>
                <a:t>৮.১.১</a:t>
              </a:r>
              <a:endParaRPr lang="en-US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0" name="Arrow: Right 14"/>
            <p:cNvSpPr/>
            <p:nvPr/>
          </p:nvSpPr>
          <p:spPr>
            <a:xfrm>
              <a:off x="-381003" y="1714500"/>
              <a:ext cx="259076" cy="47196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-1325877" y="2509123"/>
            <a:ext cx="1234432" cy="584777"/>
            <a:chOff x="-1767836" y="2509122"/>
            <a:chExt cx="1645909" cy="584777"/>
          </a:xfrm>
        </p:grpSpPr>
        <p:sp>
          <p:nvSpPr>
            <p:cNvPr id="12" name="Rectangle 15"/>
            <p:cNvSpPr/>
            <p:nvPr/>
          </p:nvSpPr>
          <p:spPr>
            <a:xfrm>
              <a:off x="-1767836" y="2509122"/>
              <a:ext cx="1386843" cy="584777"/>
            </a:xfrm>
            <a:prstGeom prst="rect">
              <a:avLst/>
            </a:prstGeom>
            <a:solidFill>
              <a:srgbClr val="4472C4"/>
            </a:solidFill>
            <a:ln w="12701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"/>
                  <a:cs typeface="Vrinda" pitchFamily="34"/>
                </a:rPr>
                <a:t>৮.১.২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Arrow: Right 16"/>
            <p:cNvSpPr/>
            <p:nvPr/>
          </p:nvSpPr>
          <p:spPr>
            <a:xfrm>
              <a:off x="-381003" y="2562459"/>
              <a:ext cx="259076" cy="47196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14" name="Rectangle 17"/>
          <p:cNvSpPr/>
          <p:nvPr/>
        </p:nvSpPr>
        <p:spPr>
          <a:xfrm>
            <a:off x="-1325877" y="3673913"/>
            <a:ext cx="1040132" cy="584777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৮.১.৩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Arrow: Right 18"/>
          <p:cNvSpPr/>
          <p:nvPr/>
        </p:nvSpPr>
        <p:spPr>
          <a:xfrm>
            <a:off x="-285752" y="3727250"/>
            <a:ext cx="194307" cy="47196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pSp>
        <p:nvGrpSpPr>
          <p:cNvPr id="16" name="Group 25"/>
          <p:cNvGrpSpPr/>
          <p:nvPr/>
        </p:nvGrpSpPr>
        <p:grpSpPr>
          <a:xfrm>
            <a:off x="-1308739" y="4838704"/>
            <a:ext cx="1234439" cy="584777"/>
            <a:chOff x="-1744986" y="4838703"/>
            <a:chExt cx="1645919" cy="584777"/>
          </a:xfrm>
        </p:grpSpPr>
        <p:sp>
          <p:nvSpPr>
            <p:cNvPr id="17" name="Rectangle 19"/>
            <p:cNvSpPr/>
            <p:nvPr/>
          </p:nvSpPr>
          <p:spPr>
            <a:xfrm>
              <a:off x="-1744986" y="4838703"/>
              <a:ext cx="1386843" cy="584777"/>
            </a:xfrm>
            <a:prstGeom prst="rect">
              <a:avLst/>
            </a:prstGeom>
            <a:solidFill>
              <a:srgbClr val="4472C4"/>
            </a:solidFill>
            <a:ln w="12701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bn-IN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Calibri"/>
                  <a:ea typeface=""/>
                  <a:cs typeface="Vrinda" pitchFamily="34"/>
                </a:rPr>
                <a:t>৮.২.১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8" name="Arrow: Right 20"/>
            <p:cNvSpPr/>
            <p:nvPr/>
          </p:nvSpPr>
          <p:spPr>
            <a:xfrm>
              <a:off x="-358143" y="4892040"/>
              <a:ext cx="259076" cy="47196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19" name="Rectangle 21"/>
          <p:cNvSpPr/>
          <p:nvPr/>
        </p:nvSpPr>
        <p:spPr>
          <a:xfrm>
            <a:off x="-1325877" y="5940985"/>
            <a:ext cx="1040132" cy="584777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৮.২.২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0" name="Arrow: Right 22"/>
          <p:cNvSpPr/>
          <p:nvPr/>
        </p:nvSpPr>
        <p:spPr>
          <a:xfrm>
            <a:off x="-285752" y="5994322"/>
            <a:ext cx="194307" cy="471967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C00000"/>
          </a:solidFill>
          <a:ln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8938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605787" y="198123"/>
            <a:ext cx="7509510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পানির মাধ্যমে কিভাবে রোগ ছড়ায়?</a:t>
            </a:r>
            <a:endParaRPr lang="en-US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3" y="1615443"/>
            <a:ext cx="3166112" cy="2814322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27" y="1615443"/>
            <a:ext cx="2183127" cy="2846728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Rectangle 15"/>
          <p:cNvSpPr/>
          <p:nvPr/>
        </p:nvSpPr>
        <p:spPr>
          <a:xfrm>
            <a:off x="834393" y="4583430"/>
            <a:ext cx="3166112" cy="515621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বিভিন্ন প্রাণীর বিষ্টা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517707" y="4583430"/>
            <a:ext cx="3000375" cy="515621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খোলা জায়গায় মল ত্যাগ</a:t>
            </a:r>
            <a:endParaRPr lang="en-US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274321" y="5252716"/>
            <a:ext cx="8103872" cy="1407161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0800000"/>
          </a:gradFill>
          <a:ln w="76196">
            <a:solidFill>
              <a:srgbClr val="2F528F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000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  <a:ea typeface=""/>
                <a:cs typeface="Vrinda" pitchFamily="34"/>
              </a:rPr>
              <a:t>খোলা জায়গায় মল ত্যাগের ফলে বৃষ্টির মাধ্যমে পানিতে মিশে যাচ্ছে এবং বন্যার সময় গরু, ছাগলের বিষ্টা পানিতে মিশে পানি দূষিত হচ্ছে। যার ফলে বিভিন্ন পানিবাহিত রোগ ছড়ায় যেমন: </a:t>
            </a:r>
            <a:r>
              <a:rPr lang="bn-IN" sz="2000" b="1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কলেরা, টাইফয়েড, জন্ডিস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368075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605787" y="198123"/>
            <a:ext cx="6503667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পানির মাধ্যমে কিভাবে রোগ ছড়ায়?</a:t>
            </a: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708658" y="4583430"/>
            <a:ext cx="3166112" cy="515621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আবর্জনা পানিতে পচে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088252" y="4583430"/>
            <a:ext cx="3284097" cy="515621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কলকারখানার নির্গত পানি</a:t>
            </a:r>
            <a:endParaRPr lang="en-US" sz="2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78" y="1615444"/>
            <a:ext cx="3188092" cy="2769873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r="10781"/>
          <a:stretch>
            <a:fillRect/>
          </a:stretch>
        </p:blipFill>
        <p:spPr>
          <a:xfrm>
            <a:off x="4215825" y="1635131"/>
            <a:ext cx="2998345" cy="2769873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41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3997" cy="6858000"/>
          </a:xfrm>
          <a:prstGeom prst="rect">
            <a:avLst/>
          </a:prstGeom>
          <a:gradFill>
            <a:gsLst>
              <a:gs pos="0">
                <a:srgbClr val="95ABEA"/>
              </a:gs>
              <a:gs pos="100000">
                <a:srgbClr val="BFCBF0"/>
              </a:gs>
            </a:gsLst>
            <a:lin ang="16200000"/>
          </a:gra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Rectangle: Rounded Corners 5"/>
          <p:cNvSpPr/>
          <p:nvPr/>
        </p:nvSpPr>
        <p:spPr>
          <a:xfrm>
            <a:off x="1108713" y="198123"/>
            <a:ext cx="6732272" cy="10058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2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Vrinda" pitchFamily="34"/>
              </a:rPr>
              <a:t>খাবারের মাধ্যমে কিভাবে রোগ ছড়ায়?</a:t>
            </a:r>
            <a:endParaRPr lang="en-US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1108713" y="4583430"/>
            <a:ext cx="3268982" cy="5156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b="0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  <a:ea typeface=""/>
                <a:cs typeface="Vrinda" pitchFamily="34"/>
              </a:rPr>
              <a:t>ময়লাযুক্ত হাত দিয়ে খাবার খাওয়া</a:t>
            </a:r>
            <a:endParaRPr lang="en-US" b="0" i="0" u="none" strike="noStrike" kern="1200" cap="none" spc="0" baseline="0" dirty="0">
              <a:solidFill>
                <a:srgbClr val="C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4596286" y="4583430"/>
            <a:ext cx="3244691" cy="5156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6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Vrinda" pitchFamily="34"/>
              </a:rPr>
              <a:t>খাবার ঢেকে না রাখা</a:t>
            </a:r>
            <a:endParaRPr lang="en-US" sz="26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274321" y="5455924"/>
            <a:ext cx="8103872" cy="1203963"/>
          </a:xfrm>
          <a:prstGeom prst="rect">
            <a:avLst/>
          </a:pr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  <a:ea typeface=""/>
                <a:cs typeface="Vrinda" pitchFamily="34"/>
              </a:rPr>
              <a:t>এ জাতীয় খাবার খেলে মানুষ যেসব রোগে আক্রান্ত হতে পারে তার মধ্যে হচ্ছে- ডায়রিয়া, আমাশয়, টাইফয়েড ইত্যাদি।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86" y="1560826"/>
            <a:ext cx="3244691" cy="2817613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3" y="1560826"/>
            <a:ext cx="3337562" cy="2824481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42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335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</dc:creator>
  <cp:lastModifiedBy>Imran</cp:lastModifiedBy>
  <cp:revision>4</cp:revision>
  <dcterms:created xsi:type="dcterms:W3CDTF">2006-08-16T00:00:00Z</dcterms:created>
  <dcterms:modified xsi:type="dcterms:W3CDTF">2019-11-19T06:33:16Z</dcterms:modified>
</cp:coreProperties>
</file>