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F21E-5012-46DC-B42F-E86931CF2EC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F021-B901-4FBF-8A9E-5918624D3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t="1" b="15001"/>
          <a:stretch>
            <a:fillRect/>
          </a:stretch>
        </p:blipFill>
        <p:spPr>
          <a:xfrm>
            <a:off x="0" y="-19321"/>
            <a:ext cx="9143997" cy="6877321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2000"/>
              </a:srgbClr>
            </a:outerShdw>
          </a:effectLst>
        </p:spPr>
      </p:pic>
      <p:sp>
        <p:nvSpPr>
          <p:cNvPr id="3" name="Rectangle 5"/>
          <p:cNvSpPr/>
          <p:nvPr/>
        </p:nvSpPr>
        <p:spPr>
          <a:xfrm>
            <a:off x="1072166" y="643947"/>
            <a:ext cx="6906294" cy="1146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0" baseline="0" dirty="0">
                <a:solidFill>
                  <a:srgbClr val="FFC000"/>
                </a:solidFill>
                <a:uFillTx/>
                <a:latin typeface="Calibri"/>
                <a:ea typeface=""/>
                <a:cs typeface="Vrinda" pitchFamily="34"/>
              </a:rPr>
              <a:t>আজকের পাঠে সবাইকে শুভেচ্ছা</a:t>
            </a:r>
            <a:endParaRPr lang="en-US" sz="4000" b="1" i="0" u="none" strike="noStrike" kern="1200" cap="none" spc="0" baseline="0" dirty="0">
              <a:solidFill>
                <a:srgbClr val="FFC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497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7069006" y="1447800"/>
            <a:ext cx="2074991" cy="318933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28463" y="201103"/>
            <a:ext cx="7227282" cy="954107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যাতায়াত বা চলাচল করতে আমরা কী কী ব্যবহার করি?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928463" y="1447800"/>
            <a:ext cx="3217986" cy="3189332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66678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47800" y="4813750"/>
            <a:ext cx="1733255" cy="523220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  <a:ea typeface=""/>
                <a:cs typeface="Vrinda" pitchFamily="34"/>
              </a:rPr>
              <a:t>বাইসাইকেল</a:t>
            </a:r>
            <a:endParaRPr lang="en-US" sz="2800" b="0" i="0" u="none" strike="noStrike" kern="1200" cap="none" spc="0" baseline="0" dirty="0">
              <a:solidFill>
                <a:srgbClr val="548235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146443" y="1447800"/>
            <a:ext cx="2922564" cy="3189332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73023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648200" y="4800985"/>
            <a:ext cx="2133600" cy="523220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  <a:ea typeface=""/>
                <a:cs typeface="Vrinda" pitchFamily="34"/>
              </a:rPr>
              <a:t>মটর সাইকেল</a:t>
            </a:r>
            <a:endParaRPr lang="en-US" sz="28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73094" y="2492290"/>
            <a:ext cx="1645920" cy="1077218"/>
          </a:xfrm>
          <a:prstGeom prst="rect">
            <a:avLst/>
          </a:prstGeom>
          <a:solidFill>
            <a:srgbClr val="FFE699"/>
          </a:solidFill>
          <a:ln w="6345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যাতায়াত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প্রযুক্তি</a:t>
            </a:r>
            <a:endParaRPr lang="en-US" sz="32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801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7498077" y="1613861"/>
            <a:ext cx="1645920" cy="318213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50687" y="381000"/>
            <a:ext cx="7030866" cy="1077218"/>
          </a:xfrm>
          <a:prstGeom prst="rect">
            <a:avLst/>
          </a:pr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যাতায়াত বা চলাচল করতে আমরা কী কী ব্যবহার করি?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611939" y="1613861"/>
            <a:ext cx="3439554" cy="3036246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66678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783773" y="4813551"/>
            <a:ext cx="838200" cy="584775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  <a:ea typeface=""/>
                <a:cs typeface="Vrinda" pitchFamily="34"/>
              </a:rPr>
              <a:t>বাস</a:t>
            </a:r>
            <a:endParaRPr lang="en-US" sz="3200" b="0" i="0" u="none" strike="noStrike" kern="1200" cap="none" spc="0" baseline="0" dirty="0">
              <a:solidFill>
                <a:srgbClr val="548235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051493" y="1613861"/>
            <a:ext cx="3130060" cy="3036246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73023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953000" y="4784525"/>
            <a:ext cx="957409" cy="523220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  <a:ea typeface=""/>
                <a:cs typeface="Vrinda" pitchFamily="34"/>
              </a:rPr>
              <a:t>টেক্সি</a:t>
            </a:r>
            <a:endParaRPr lang="en-US" sz="28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40" y="5532531"/>
            <a:ext cx="6886138" cy="1077218"/>
          </a:xfrm>
          <a:prstGeom prst="rect">
            <a:avLst/>
          </a:prstGeom>
          <a:solidFill>
            <a:srgbClr val="385723"/>
          </a:solidFill>
          <a:ln>
            <a:noFill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বাইসাইকেল, মোটর সাইকেল, বাস, </a:t>
            </a:r>
            <a:r>
              <a:rPr lang="bn-IN" sz="3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টেক্সি</a:t>
            </a:r>
            <a:r>
              <a:rPr lang="bn-BD" sz="3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ইত্যাদি সবই হল যাতায়াত প্রযুক্তি।</a:t>
            </a: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ea typeface=""/>
              <a:cs typeface="NikoshBAN" pitchFamily="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98077" y="2389255"/>
            <a:ext cx="1645920" cy="1077218"/>
          </a:xfrm>
          <a:prstGeom prst="rect">
            <a:avLst/>
          </a:prstGeom>
          <a:solidFill>
            <a:srgbClr val="FFE699"/>
          </a:solidFill>
          <a:ln w="6345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যাতায়াত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প্রযুক্তি</a:t>
            </a:r>
            <a:endParaRPr lang="en-US" sz="32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494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462974" y="1337429"/>
            <a:ext cx="4681024" cy="352999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73023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914400" y="5005197"/>
            <a:ext cx="7467600" cy="1508105"/>
          </a:xfrm>
          <a:prstGeom prst="rect">
            <a:avLst/>
          </a:prstGeom>
          <a:solidFill>
            <a:srgbClr val="5B9BD5"/>
          </a:solidFill>
          <a:ln w="19046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 dirty="0">
                <a:solidFill>
                  <a:srgbClr val="FFFF00"/>
                </a:solidFill>
                <a:uFillTx/>
                <a:latin typeface="NikoshBAN" pitchFamily="2"/>
                <a:ea typeface=""/>
                <a:cs typeface="NikoshBAN" pitchFamily="2"/>
              </a:rPr>
              <a:t>তোমরা প্রতিনিয়ত বিভিন্ন কারণে প্রযুক্তি ব্যবহার করছ।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দল-১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ও ৩</a:t>
            </a:r>
            <a:r>
              <a:rPr lang="bn-BD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প্রথম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ছবি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থেকে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যোগাযোগ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প্রযুক্তি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গুলো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লিখ</a:t>
            </a:r>
            <a:r>
              <a:rPr lang="en-US" sz="28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।</a:t>
            </a:r>
            <a:endParaRPr lang="bn-IN" sz="28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দল-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২ ও ৪</a:t>
            </a:r>
            <a:r>
              <a:rPr lang="bn-BD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দ্বিতীয়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ছবি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থেকে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শিক্ষা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প্রযুক্তি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গুলো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লিখ</a:t>
            </a:r>
            <a:r>
              <a:rPr lang="en-US" sz="3200" b="0" i="0" u="none" strike="noStrike" kern="1200" cap="none" spc="0" baseline="0" dirty="0">
                <a:solidFill>
                  <a:schemeClr val="bg1"/>
                </a:solidFill>
                <a:uFillTx/>
                <a:latin typeface="NikoshBAN" pitchFamily="2"/>
                <a:ea typeface=""/>
                <a:cs typeface="NikoshBAN" pitchFamily="2"/>
              </a:rPr>
              <a:t>।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1124095" y="-4443"/>
            <a:ext cx="1582613" cy="1077218"/>
          </a:xfrm>
          <a:prstGeom prst="rect">
            <a:avLst/>
          </a:prstGeom>
          <a:solidFill>
            <a:srgbClr val="FFE699"/>
          </a:solidFill>
          <a:ln w="6345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দলীয় কাজ</a:t>
            </a:r>
            <a:endParaRPr lang="en-US" sz="32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440807" y="13981"/>
            <a:ext cx="1457771" cy="1077218"/>
          </a:xfrm>
          <a:prstGeom prst="rect">
            <a:avLst/>
          </a:prstGeom>
          <a:solidFill>
            <a:srgbClr val="FFE699"/>
          </a:solidFill>
          <a:ln w="6345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সময়:৫ </a:t>
            </a:r>
            <a:r>
              <a:rPr lang="bn-IN" sz="32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মিনিট</a:t>
            </a:r>
            <a:endParaRPr lang="en-US" sz="32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1" y="1337420"/>
            <a:ext cx="4462973" cy="352999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73023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39784" y="-37563"/>
            <a:ext cx="1846386" cy="13896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93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7" cy="68580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2F2F2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1" y="534567"/>
            <a:ext cx="8335110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BF9000"/>
                </a:solidFill>
                <a:uFillTx/>
                <a:latin typeface="Calibri"/>
                <a:ea typeface=""/>
                <a:cs typeface="Vrinda" pitchFamily="34"/>
              </a:rPr>
              <a:t>পাঠ বইয়ের সাথে শিক্ষার্থীদের সংযোগ: পৃষ্ঠা ৬৩-৬৪</a:t>
            </a:r>
            <a:endParaRPr lang="en-US" sz="4000" b="0" i="0" u="none" strike="noStrike" kern="1200" cap="none" spc="0" baseline="0">
              <a:solidFill>
                <a:srgbClr val="BF9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59788" y="2227195"/>
            <a:ext cx="3439547" cy="29436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B541B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7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এসো খেলি</a:t>
            </a:r>
            <a:endParaRPr lang="en-US" sz="7200" b="1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311" y="2025743"/>
            <a:ext cx="3872129" cy="334810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47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3997" cy="68580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2F2F2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Oval 3"/>
          <p:cNvSpPr/>
          <p:nvPr/>
        </p:nvSpPr>
        <p:spPr>
          <a:xfrm>
            <a:off x="1155038" y="189628"/>
            <a:ext cx="1748453" cy="15007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B541B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কৃষি প্রযুক্তি</a:t>
            </a:r>
            <a:endParaRPr lang="en-US" sz="32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Oval 6"/>
          <p:cNvSpPr/>
          <p:nvPr/>
        </p:nvSpPr>
        <p:spPr>
          <a:xfrm>
            <a:off x="3307106" y="-283"/>
            <a:ext cx="2671582" cy="188057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B541B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যাতায়াত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প্রযুক্তি</a:t>
            </a:r>
            <a:endParaRPr lang="en-US" sz="32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Oval 7"/>
          <p:cNvSpPr/>
          <p:nvPr/>
        </p:nvSpPr>
        <p:spPr>
          <a:xfrm>
            <a:off x="6307995" y="295131"/>
            <a:ext cx="1703952" cy="15007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B541B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শিক্ষা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প্রযুক্তি</a:t>
            </a:r>
            <a:endParaRPr lang="en-US" sz="32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122" y="5506754"/>
            <a:ext cx="1069395" cy="99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 b="15385"/>
          <a:stretch>
            <a:fillRect/>
          </a:stretch>
        </p:blipFill>
        <p:spPr>
          <a:xfrm>
            <a:off x="7159965" y="5621055"/>
            <a:ext cx="754832" cy="83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0906" y="5452119"/>
            <a:ext cx="946301" cy="99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/>
          <a:srcRect l="2512" t="12165" r="69134" b="18902"/>
          <a:stretch>
            <a:fillRect/>
          </a:stretch>
        </p:blipFill>
        <p:spPr>
          <a:xfrm>
            <a:off x="5092997" y="5579752"/>
            <a:ext cx="885690" cy="74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/>
          <a:srcRect l="5855" r="58042" b="12500"/>
          <a:stretch>
            <a:fillRect/>
          </a:stretch>
        </p:blipFill>
        <p:spPr>
          <a:xfrm>
            <a:off x="3212438" y="5544858"/>
            <a:ext cx="838198" cy="83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3" descr="9891_145422597256adba34e5e68_matador-pencil.jpg"/>
          <p:cNvPicPr>
            <a:picLocks noChangeAspect="1"/>
          </p:cNvPicPr>
          <p:nvPr/>
        </p:nvPicPr>
        <p:blipFill>
          <a:blip r:embed="rId7"/>
          <a:srcRect t="26214" b="27184"/>
          <a:stretch>
            <a:fillRect/>
          </a:stretch>
        </p:blipFill>
        <p:spPr>
          <a:xfrm>
            <a:off x="6352113" y="5773458"/>
            <a:ext cx="686993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4" descr="images.jpg"/>
          <p:cNvPicPr>
            <a:picLocks noChangeAspect="1"/>
          </p:cNvPicPr>
          <p:nvPr/>
        </p:nvPicPr>
        <p:blipFill>
          <a:blip r:embed="rId8"/>
          <a:srcRect l="17843" r="15244"/>
          <a:stretch>
            <a:fillRect/>
          </a:stretch>
        </p:blipFill>
        <p:spPr>
          <a:xfrm>
            <a:off x="6870035" y="4368519"/>
            <a:ext cx="857250" cy="94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atador-I-Teen-Premium-Ballpoint-Pens-Black-Pac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688" y="5621054"/>
            <a:ext cx="914397" cy="76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6" descr="spade-500x50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845" y="4451957"/>
            <a:ext cx="450495" cy="8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7" descr="school-class-in-chittagong-bangladesh-ggr7c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8396" y="4445301"/>
            <a:ext cx="1062277" cy="98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8" descr="DEMU-Commuter-Train-Service-In-Bangladesh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035" y="4478055"/>
            <a:ext cx="857250" cy="9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9" descr="6b6aa3637f0e75d323c3bd217a3b2b48.jpg"/>
          <p:cNvPicPr>
            <a:picLocks noChangeAspect="1"/>
          </p:cNvPicPr>
          <p:nvPr/>
        </p:nvPicPr>
        <p:blipFill>
          <a:blip r:embed="rId13"/>
          <a:srcRect l="21739" t="40987" r="21739" b="14990"/>
          <a:stretch>
            <a:fillRect/>
          </a:stretch>
        </p:blipFill>
        <p:spPr>
          <a:xfrm>
            <a:off x="2340950" y="4451958"/>
            <a:ext cx="966155" cy="96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 rot="16200000">
            <a:off x="-708943" y="2737184"/>
            <a:ext cx="2527633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 dirty="0">
                <a:solidFill>
                  <a:schemeClr val="bg1">
                    <a:lumMod val="85000"/>
                  </a:schemeClr>
                </a:solidFill>
                <a:uFillTx/>
                <a:latin typeface="Calibri"/>
                <a:ea typeface=""/>
                <a:cs typeface="Vrinda" pitchFamily="34"/>
              </a:rPr>
              <a:t>মূল্যায়ন</a:t>
            </a:r>
            <a:endParaRPr lang="en-US" sz="6000" b="0" i="0" u="none" strike="noStrike" kern="1200" cap="none" spc="0" baseline="0" dirty="0">
              <a:solidFill>
                <a:schemeClr val="bg1">
                  <a:lumMod val="85000"/>
                </a:schemeClr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102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18255 -0.34838 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0.08935 L -0.4444 -0.35463 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47904 -0.33056 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-0.01598 L -0.55664 -0.3331 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0112 -0.35416 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5313 -0.32454 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6745 -0.31736 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15989 -0.30973 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4648 -0.34074 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59896 -0.4875 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22995 -0.32546 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347 -0.34074 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87792"/>
            <a:ext cx="3352800" cy="830997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জোড়ায় কাজ</a:t>
            </a:r>
            <a:endParaRPr lang="en-US" sz="4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3" name="Tabl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82" y="2309308"/>
            <a:ext cx="6096001" cy="24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7109" y="644098"/>
            <a:ext cx="3276600" cy="830997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বাড়ির কাজ</a:t>
            </a:r>
            <a:endParaRPr lang="en-US" sz="4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ounded Rectangle 3"/>
          <p:cNvSpPr/>
          <p:nvPr/>
        </p:nvSpPr>
        <p:spPr>
          <a:xfrm>
            <a:off x="511710" y="1969480"/>
            <a:ext cx="4832249" cy="402336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81403" y="1969480"/>
            <a:ext cx="2786871" cy="39703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i="0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NikoshBAN" pitchFamily="2"/>
                <a:ea typeface=""/>
                <a:cs typeface="NikoshBAN" pitchFamily="2"/>
              </a:rPr>
              <a:t>আজ স্কুল থেকে বাড়ি যাওয়ার পথে যত ধরণের প্রযুক্তির ব্যবহার দেখতে পাবে তা কাল খাতায় লিখে নিয়ে আসবে।</a:t>
            </a:r>
            <a:endParaRPr lang="en-US" sz="3600" b="1" i="0" u="none" strike="noStrike" kern="1200" cap="none" spc="0" baseline="0" dirty="0">
              <a:solidFill>
                <a:schemeClr val="tx2">
                  <a:lumMod val="75000"/>
                </a:schemeClr>
              </a:solidFill>
              <a:uFillTx/>
              <a:latin typeface="NikoshBAN" pitchFamily="2"/>
              <a:ea typeface="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671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7" cy="6646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2191212"/>
            <a:ext cx="723900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6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  <a:ea typeface=""/>
                <a:cs typeface="Vrinda" pitchFamily="34"/>
              </a:rPr>
              <a:t>সবাইকে ধন্যবাদ...</a:t>
            </a:r>
            <a:endParaRPr lang="en-US" sz="6600" b="1" i="0" u="none" strike="noStrike" kern="1200" cap="none" spc="0" baseline="0" dirty="0">
              <a:solidFill>
                <a:srgbClr val="FFFF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315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43600" y="2198071"/>
            <a:ext cx="2827608" cy="2831129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ounded Rectangle 3"/>
          <p:cNvSpPr/>
          <p:nvPr/>
        </p:nvSpPr>
        <p:spPr>
          <a:xfrm>
            <a:off x="2364678" y="609600"/>
            <a:ext cx="3386795" cy="111134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-2500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শিক্ষক পরিচিতি</a:t>
            </a:r>
            <a:endParaRPr lang="en-US" sz="6000" b="0" i="0" u="none" strike="noStrike" kern="1200" cap="none" spc="0" baseline="-2500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41214" y="2180496"/>
            <a:ext cx="5596404" cy="224676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নাম: </a:t>
            </a:r>
            <a:r>
              <a:rPr lang="bn-IN" sz="28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মো: ইমরান হোসেইন চৌধুরী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পদবি</a:t>
            </a:r>
            <a:r>
              <a:rPr lang="bn-IN" sz="28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: সহকারি শিক্ষক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বিদ্যালয়: </a:t>
            </a:r>
            <a:r>
              <a:rPr lang="bn-IN" sz="28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কালীনগর স: প্রা: বিদ্যালয়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উপজেলা: </a:t>
            </a:r>
            <a:r>
              <a:rPr lang="bn-IN" sz="28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কানাইঘাট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জেলা: </a:t>
            </a:r>
            <a:r>
              <a:rPr lang="bn-IN" sz="28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সিলেট।</a:t>
            </a:r>
            <a:endParaRPr lang="en-US" sz="2800" b="1" i="0" u="none" strike="noStrike" kern="1200" cap="none" spc="0" baseline="0" dirty="0">
              <a:solidFill>
                <a:srgbClr val="000000"/>
              </a:solidFill>
              <a:effectLst>
                <a:outerShdw dist="38096" dir="2700000">
                  <a:srgbClr val="7F7F7F"/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2132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12475" y="267288"/>
            <a:ext cx="2943666" cy="112541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পাঠ পরিচিতি</a:t>
            </a:r>
            <a:endParaRPr lang="en-US" sz="4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956669" y="1677632"/>
            <a:ext cx="5710218" cy="406265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শ্রেণী          : </a:t>
            </a:r>
            <a:r>
              <a:rPr lang="bn-IN" sz="28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তৃতীয়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বিষয়         : </a:t>
            </a:r>
            <a:r>
              <a:rPr lang="bn-IN" sz="28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প্রাথমিক বিজ্ঞান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মূলপাঠ       : </a:t>
            </a:r>
            <a:r>
              <a:rPr lang="bn-IN" sz="3200" b="1" i="0" u="none" strike="noStrike" kern="1200" cap="none" spc="0" baseline="0" dirty="0">
                <a:solidFill>
                  <a:srgbClr val="4472C4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NikoshBAN" pitchFamily="2"/>
                <a:ea typeface=""/>
                <a:cs typeface="NikoshBAN" pitchFamily="2"/>
              </a:rPr>
              <a:t>প্রযুক্তির সঙ্গে পরিচয়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বিশেষ পাঠ  : </a:t>
            </a:r>
            <a:r>
              <a:rPr lang="bn-IN" sz="28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আমাদের জীবেন প্রযুক্তি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পৃষ্ঠা           : </a:t>
            </a:r>
            <a:r>
              <a:rPr lang="bn-IN" sz="28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৬৩-৬৪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0000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সময়          : </a:t>
            </a:r>
            <a:r>
              <a:rPr lang="bn-IN" sz="2800" b="1" i="0" u="none" strike="noStrike" kern="1200" cap="none" spc="0" baseline="0" dirty="0">
                <a:solidFill>
                  <a:srgbClr val="262626"/>
                </a:solidFill>
                <a:effectLst>
                  <a:outerShdw dist="38096" dir="2700000">
                    <a:srgbClr val="4472C4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৪০ মিনিট</a:t>
            </a:r>
            <a:endParaRPr lang="en-US" sz="2800" b="1" i="0" u="none" strike="noStrike" kern="1200" cap="none" spc="0" baseline="0" dirty="0">
              <a:solidFill>
                <a:srgbClr val="262626"/>
              </a:solidFill>
              <a:effectLst>
                <a:outerShdw dist="38096" dir="2700000">
                  <a:srgbClr val="4472C4"/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531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467" y="1069144"/>
            <a:ext cx="4972933" cy="646331"/>
          </a:xfrm>
          <a:prstGeom prst="rect">
            <a:avLst/>
          </a:prstGeom>
          <a:noFill/>
          <a:ln w="41276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00B0F0"/>
                </a:solidFill>
                <a:uFillTx/>
                <a:latin typeface="Calibri"/>
                <a:ea typeface=""/>
                <a:cs typeface="Vrinda" pitchFamily="34"/>
              </a:rPr>
              <a:t>এসো একটি ভিডিও দেখি</a:t>
            </a:r>
            <a:endParaRPr lang="en-US" sz="3600" b="0" i="0" u="none" strike="noStrike" kern="1200" cap="none" spc="0" baseline="0" dirty="0">
              <a:solidFill>
                <a:srgbClr val="00B0F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12405" y="1055081"/>
            <a:ext cx="733806" cy="830997"/>
          </a:xfrm>
          <a:custGeom>
            <a:avLst>
              <a:gd name="f0" fmla="val 1242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56468" y="2387025"/>
            <a:ext cx="6857999" cy="584775"/>
          </a:xfrm>
          <a:prstGeom prst="rect">
            <a:avLst/>
          </a:prstGeom>
          <a:noFill/>
          <a:ln w="41276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00B0F0"/>
                </a:solidFill>
                <a:uFillTx/>
                <a:latin typeface="Calibri"/>
                <a:ea typeface=""/>
                <a:cs typeface="Vrinda" pitchFamily="34"/>
              </a:rPr>
              <a:t>ভিডিওতে তোমরা কি দেখতে পেলে?</a:t>
            </a:r>
            <a:endParaRPr lang="en-US" sz="3200" b="0" i="0" u="none" strike="noStrike" kern="1200" cap="none" spc="0" baseline="0" dirty="0">
              <a:solidFill>
                <a:srgbClr val="00B0F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56467" y="3515380"/>
            <a:ext cx="6858000" cy="523220"/>
          </a:xfrm>
          <a:prstGeom prst="rect">
            <a:avLst/>
          </a:prstGeom>
          <a:noFill/>
          <a:ln w="41276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B0F0"/>
                </a:solidFill>
                <a:uFillTx/>
                <a:latin typeface="Calibri"/>
                <a:ea typeface=""/>
                <a:cs typeface="Vrinda" pitchFamily="34"/>
              </a:rPr>
              <a:t>শিক্ষক শ্রেণীকক্ষে কি কি ব্যবহার করেছেন?</a:t>
            </a:r>
            <a:endParaRPr lang="en-US" sz="2800" b="0" i="0" u="none" strike="noStrike" kern="1200" cap="none" spc="0" baseline="0" dirty="0">
              <a:solidFill>
                <a:srgbClr val="00B0F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56467" y="4734580"/>
            <a:ext cx="6858000" cy="523220"/>
          </a:xfrm>
          <a:prstGeom prst="rect">
            <a:avLst/>
          </a:prstGeom>
          <a:noFill/>
          <a:ln w="41276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B0F0"/>
                </a:solidFill>
                <a:uFillTx/>
                <a:latin typeface="Calibri"/>
                <a:ea typeface=""/>
                <a:cs typeface="Vrinda" pitchFamily="34"/>
              </a:rPr>
              <a:t>শিক্ষার্থীরা শ্রেণীকক্ষে কি কি ব্যবহার করে?</a:t>
            </a:r>
            <a:endParaRPr lang="en-US" sz="2800" b="0" i="0" u="none" strike="noStrike" kern="1200" cap="none" spc="0" baseline="0" dirty="0">
              <a:solidFill>
                <a:srgbClr val="00B0F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ight Arrow 7"/>
          <p:cNvSpPr/>
          <p:nvPr/>
        </p:nvSpPr>
        <p:spPr>
          <a:xfrm>
            <a:off x="812405" y="2245547"/>
            <a:ext cx="733806" cy="830997"/>
          </a:xfrm>
          <a:custGeom>
            <a:avLst>
              <a:gd name="f0" fmla="val 1242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C000"/>
          </a:solidFill>
          <a:ln w="12701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ight Arrow 8"/>
          <p:cNvSpPr/>
          <p:nvPr/>
        </p:nvSpPr>
        <p:spPr>
          <a:xfrm>
            <a:off x="812405" y="3367928"/>
            <a:ext cx="733806" cy="830997"/>
          </a:xfrm>
          <a:custGeom>
            <a:avLst>
              <a:gd name="f0" fmla="val 1242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70AD47"/>
          </a:solidFill>
          <a:ln w="12701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ight Arrow 9"/>
          <p:cNvSpPr/>
          <p:nvPr/>
        </p:nvSpPr>
        <p:spPr>
          <a:xfrm>
            <a:off x="812405" y="4537930"/>
            <a:ext cx="733806" cy="830997"/>
          </a:xfrm>
          <a:custGeom>
            <a:avLst>
              <a:gd name="f0" fmla="val 1242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5B9BD5"/>
          </a:solidFill>
          <a:ln w="19046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914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52" y="914400"/>
            <a:ext cx="3650568" cy="830997"/>
          </a:xfrm>
          <a:prstGeom prst="rect">
            <a:avLst/>
          </a:prstGeom>
          <a:gradFill>
            <a:gsLst>
              <a:gs pos="0">
                <a:srgbClr val="6083CB"/>
              </a:gs>
              <a:gs pos="100000">
                <a:srgbClr val="3E70CA"/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  <a:ea typeface=""/>
                <a:cs typeface="Vrinda" pitchFamily="34"/>
              </a:rPr>
              <a:t>আজকের পাঠ</a:t>
            </a:r>
            <a:endParaRPr lang="en-US" sz="4800" b="0" i="0" u="none" strike="noStrike" kern="1200" cap="none" spc="0" baseline="0" dirty="0">
              <a:solidFill>
                <a:srgbClr val="FFFF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586" y="2307104"/>
            <a:ext cx="7174524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‌‍‌‌‌‌‌‌‌‌আমাদের জীবনে প্রযুক্তি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732652" y="3429000"/>
            <a:ext cx="3144132" cy="2846457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230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68086 0.01088 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131253" y="717456"/>
            <a:ext cx="4927212" cy="14489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69612"/>
              <a:gd name="f7" fmla="val 1448972"/>
              <a:gd name="f8" fmla="val 241495"/>
              <a:gd name="f9" fmla="val 3284806"/>
              <a:gd name="f10" fmla="val 1207477"/>
              <a:gd name="f11" fmla="+- 0 0 -360"/>
              <a:gd name="f12" fmla="+- 0 0 -270"/>
              <a:gd name="f13" fmla="+- 0 0 -180"/>
              <a:gd name="f14" fmla="+- 0 0 -90"/>
              <a:gd name="f15" fmla="*/ f3 1 6569612"/>
              <a:gd name="f16" fmla="*/ f4 1 1448972"/>
              <a:gd name="f17" fmla="+- f7 0 f5"/>
              <a:gd name="f18" fmla="+- f6 0 f5"/>
              <a:gd name="f19" fmla="*/ f11 f0 1"/>
              <a:gd name="f20" fmla="*/ f12 f0 1"/>
              <a:gd name="f21" fmla="*/ f13 f0 1"/>
              <a:gd name="f22" fmla="*/ f14 f0 1"/>
              <a:gd name="f23" fmla="*/ f18 1 6569612"/>
              <a:gd name="f24" fmla="*/ f17 1 1448972"/>
              <a:gd name="f25" fmla="*/ f19 1 f2"/>
              <a:gd name="f26" fmla="*/ f20 1 f2"/>
              <a:gd name="f27" fmla="*/ f21 1 f2"/>
              <a:gd name="f28" fmla="*/ f22 1 f2"/>
              <a:gd name="f29" fmla="*/ 3284806 1 f23"/>
              <a:gd name="f30" fmla="*/ 482991 1 f24"/>
              <a:gd name="f31" fmla="*/ 0 1 f24"/>
              <a:gd name="f32" fmla="*/ 0 1 f23"/>
              <a:gd name="f33" fmla="*/ 724486 1 f24"/>
              <a:gd name="f34" fmla="*/ 1448972 1 f24"/>
              <a:gd name="f35" fmla="*/ 6569612 1 f23"/>
              <a:gd name="f36" fmla="*/ 1207477 1 f24"/>
              <a:gd name="f37" fmla="+- f25 0 f1"/>
              <a:gd name="f38" fmla="+- f26 0 f1"/>
              <a:gd name="f39" fmla="+- f27 0 f1"/>
              <a:gd name="f40" fmla="+- f28 0 f1"/>
              <a:gd name="f41" fmla="*/ f32 f15 1"/>
              <a:gd name="f42" fmla="*/ f35 f15 1"/>
              <a:gd name="f43" fmla="*/ f36 f16 1"/>
              <a:gd name="f44" fmla="*/ f30 f16 1"/>
              <a:gd name="f45" fmla="*/ f29 f15 1"/>
              <a:gd name="f46" fmla="*/ f31 f16 1"/>
              <a:gd name="f47" fmla="*/ f33 f16 1"/>
              <a:gd name="f48" fmla="*/ f3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45" y="f44"/>
              </a:cxn>
              <a:cxn ang="f37">
                <a:pos x="f45" y="f46"/>
              </a:cxn>
              <a:cxn ang="f38">
                <a:pos x="f41" y="f47"/>
              </a:cxn>
              <a:cxn ang="f39">
                <a:pos x="f45" y="f48"/>
              </a:cxn>
              <a:cxn ang="f40">
                <a:pos x="f42" y="f47"/>
              </a:cxn>
            </a:cxnLst>
            <a:rect l="f41" t="f44" r="f42" b="f43"/>
            <a:pathLst>
              <a:path w="6569612" h="1448972" stroke="0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  <a:path w="6569612" h="1448972" fill="none">
                <a:moveTo>
                  <a:pt x="f6" y="f8"/>
                </a:moveTo>
                <a:arcTo wR="f9" hR="f8" stAng="f5" swAng="f0"/>
              </a:path>
              <a:path w="6569612" h="1448972" fill="none">
                <a:moveTo>
                  <a:pt x="f5" y="f8"/>
                </a:moveTo>
                <a:arcTo wR="f9" hR="f8" stAng="f0" swAng="f0"/>
                <a:lnTo>
                  <a:pt x="f6" y="f10"/>
                </a:lnTo>
                <a:arcTo wR="f9" hR="f8" stAng="f5" swAng="f0"/>
                <a:close/>
              </a:path>
            </a:pathLst>
          </a:custGeom>
          <a:gradFill>
            <a:gsLst>
              <a:gs pos="0">
                <a:srgbClr val="A8B7DF"/>
              </a:gs>
              <a:gs pos="100000">
                <a:srgbClr val="9AABD9"/>
              </a:gs>
            </a:gsLst>
            <a:lin ang="5400000"/>
          </a:gradFill>
          <a:ln w="6345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9600" b="0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  <a:ea typeface=""/>
                <a:cs typeface="Vrinda" pitchFamily="34"/>
              </a:rPr>
              <a:t>শিখনফল</a:t>
            </a:r>
            <a:endParaRPr lang="en-US" sz="9600" b="0" i="0" u="none" strike="noStrike" kern="1200" cap="none" spc="0" baseline="0" dirty="0">
              <a:solidFill>
                <a:srgbClr val="0D0D0D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222" y="4267200"/>
            <a:ext cx="7628208" cy="1754326"/>
          </a:xfrm>
          <a:prstGeom prst="rect">
            <a:avLst/>
          </a:prstGeom>
          <a:gradFill>
            <a:gsLst>
              <a:gs pos="0">
                <a:srgbClr val="6083CB"/>
              </a:gs>
              <a:gs pos="100000">
                <a:srgbClr val="3E70CA"/>
              </a:gs>
            </a:gsLst>
            <a:lin ang="5400000"/>
          </a:gradFill>
          <a:ln>
            <a:noFill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১০.১.১ পড়াশুনা, যাতায়াত ও কৃষিতে প্রযুক্তির বিকাশ ও ব্যবহার বর্ণনা করতে পারবে।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222" y="3221504"/>
            <a:ext cx="7553178" cy="523220"/>
          </a:xfrm>
          <a:prstGeom prst="rect">
            <a:avLst/>
          </a:prstGeom>
          <a:solidFill>
            <a:srgbClr val="ED7D31"/>
          </a:solidFill>
          <a:ln w="19046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এই পাঠ শেষে শিক্ষার্থীরা-</a:t>
            </a:r>
            <a:endParaRPr lang="en-US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278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463" y="253215"/>
            <a:ext cx="6140550" cy="523220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শ্রেণীকক্ষে আমরা কী কী ব্যবহার করি?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463" y="1035795"/>
            <a:ext cx="3217986" cy="3742008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463" y="4881488"/>
            <a:ext cx="3217986" cy="400110"/>
          </a:xfrm>
          <a:prstGeom prst="rect">
            <a:avLst/>
          </a:prstGeom>
          <a:noFill/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  <a:ea typeface=""/>
                <a:cs typeface="Vrinda" pitchFamily="34"/>
              </a:rPr>
              <a:t>খাতা, কলম, পাঠ্যবই ইত্যাদি</a:t>
            </a:r>
            <a:endParaRPr lang="en-US" sz="2000" b="0" i="0" u="none" strike="noStrike" kern="1200" cap="none" spc="0" baseline="0" dirty="0">
              <a:solidFill>
                <a:srgbClr val="548235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6443" y="1035795"/>
            <a:ext cx="2922564" cy="3742008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12701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5867" y="4923688"/>
            <a:ext cx="1603715" cy="400110"/>
          </a:xfrm>
          <a:prstGeom prst="rect">
            <a:avLst/>
          </a:prstGeom>
          <a:noFill/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  <a:ea typeface=""/>
                <a:cs typeface="Vrinda" pitchFamily="34"/>
              </a:rPr>
              <a:t>চক, ব্লাকবোর্ড</a:t>
            </a:r>
            <a:endParaRPr lang="en-US" sz="20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8103" y="253215"/>
            <a:ext cx="923330" cy="4524588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পড়াশুনায় প্রযুক্তি</a:t>
            </a:r>
            <a:endParaRPr lang="en-US" sz="4800" b="0" i="0" u="none" strike="noStrike" kern="1200" cap="none" spc="0" baseline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463" y="5550590"/>
            <a:ext cx="7412963" cy="954107"/>
          </a:xfrm>
          <a:prstGeom prst="rect">
            <a:avLst/>
          </a:prstGeom>
          <a:solidFill>
            <a:srgbClr val="385723"/>
          </a:solidFill>
          <a:ln>
            <a:noFill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খাতা, কলম, পাঠ্যবই, চক, ব্লাকবোর্ড ইতাদি সবই হল পড়াশুনায় প্রযুক্তি।</a:t>
            </a:r>
            <a:endParaRPr lang="en-US" sz="28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9006" y="253215"/>
            <a:ext cx="2074991" cy="4524588"/>
          </a:xfrm>
          <a:prstGeom prst="rect">
            <a:avLst/>
          </a:prstGeom>
          <a:noFill/>
          <a:ln w="57150">
            <a:solidFill>
              <a:srgbClr val="FF66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319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7069006" y="1447799"/>
            <a:ext cx="2074991" cy="333000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28463" y="201103"/>
            <a:ext cx="6140550" cy="954107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কৃষিতে বা জমি চাষ করতে আমরা কী কী ব্যবহার করি?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928463" y="1447799"/>
            <a:ext cx="3217986" cy="3330003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34899" y="4923688"/>
            <a:ext cx="2205114" cy="400110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  <a:ea typeface=""/>
                <a:cs typeface="Vrinda" pitchFamily="34"/>
              </a:rPr>
              <a:t>গরু দিয়ে হাল চাষ</a:t>
            </a:r>
            <a:endParaRPr lang="en-US" sz="2000" b="0" i="0" u="none" strike="noStrike" kern="1200" cap="none" spc="0" baseline="0" dirty="0">
              <a:solidFill>
                <a:srgbClr val="548235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146443" y="1447799"/>
            <a:ext cx="2922564" cy="333000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12701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381199" y="4954430"/>
            <a:ext cx="2453058" cy="400110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  <a:ea typeface=""/>
                <a:cs typeface="Vrinda" pitchFamily="34"/>
              </a:rPr>
              <a:t>মেশিন দিয়ে হাল চাষ</a:t>
            </a:r>
            <a:endParaRPr lang="en-US" sz="20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80021" y="2121966"/>
            <a:ext cx="1645920" cy="1446550"/>
          </a:xfrm>
          <a:prstGeom prst="rect">
            <a:avLst/>
          </a:prstGeom>
          <a:solidFill>
            <a:srgbClr val="FFE699"/>
          </a:solidFill>
          <a:ln w="6345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কৃষিতে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প্রযুক্তি</a:t>
            </a:r>
            <a:endParaRPr lang="en-US" sz="4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28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7069006" y="1447800"/>
            <a:ext cx="2074991" cy="318933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28463" y="201103"/>
            <a:ext cx="7227282" cy="954107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কৃষিতে বা জমি চাষ করতে আমরা কী কী ব্যবহার করি?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928463" y="1447800"/>
            <a:ext cx="3217986" cy="3189332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66678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28463" y="4783017"/>
            <a:ext cx="3110137" cy="461665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  <a:ea typeface=""/>
                <a:cs typeface="Vrinda" pitchFamily="34"/>
              </a:rPr>
              <a:t>কোদাল দিয়ে চাষ</a:t>
            </a:r>
            <a:endParaRPr lang="en-US" sz="2400" b="0" i="0" u="none" strike="noStrike" kern="1200" cap="none" spc="0" baseline="0" dirty="0">
              <a:solidFill>
                <a:srgbClr val="548235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4146443" y="1447800"/>
            <a:ext cx="2922564" cy="3189332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73023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4146449" y="4813750"/>
            <a:ext cx="2922558" cy="461665"/>
          </a:xfrm>
          <a:prstGeom prst="rect">
            <a:avLst/>
          </a:prstGeom>
          <a:solidFill>
            <a:srgbClr val="E7E6E6"/>
          </a:solidFill>
          <a:ln w="25402">
            <a:solidFill>
              <a:srgbClr val="3333CC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  <a:ea typeface=""/>
                <a:cs typeface="Vrinda" pitchFamily="34"/>
              </a:rPr>
              <a:t>সেচ পাম্পের ব্যবহার</a:t>
            </a:r>
            <a:endParaRPr lang="en-US" sz="24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463" y="5638800"/>
            <a:ext cx="7412963" cy="1077218"/>
          </a:xfrm>
          <a:prstGeom prst="rect">
            <a:avLst/>
          </a:prstGeom>
          <a:solidFill>
            <a:srgbClr val="385723"/>
          </a:solidFill>
          <a:ln>
            <a:noFill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লাঙ্গল, ট্র্যাক্টর, কোদাল, পানির পাম্প ইত্যাদি সবই হল কৃষিতে প্রযুক্তি।</a:t>
            </a: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ea typeface=""/>
              <a:cs typeface="NikoshBAN" pitchFamily="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80021" y="2287250"/>
            <a:ext cx="1645920" cy="1446550"/>
          </a:xfrm>
          <a:prstGeom prst="rect">
            <a:avLst/>
          </a:prstGeom>
          <a:solidFill>
            <a:srgbClr val="FFE699"/>
          </a:solidFill>
          <a:ln w="6345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কৃষিতে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প্রযুক্তি</a:t>
            </a:r>
            <a:endParaRPr lang="en-US" sz="44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470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317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</dc:creator>
  <cp:lastModifiedBy>Imran</cp:lastModifiedBy>
  <cp:revision>6</cp:revision>
  <dcterms:created xsi:type="dcterms:W3CDTF">2019-11-19T08:41:36Z</dcterms:created>
  <dcterms:modified xsi:type="dcterms:W3CDTF">2019-11-19T09:40:16Z</dcterms:modified>
</cp:coreProperties>
</file>