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96" r:id="rId2"/>
    <p:sldId id="277" r:id="rId3"/>
    <p:sldId id="278" r:id="rId4"/>
    <p:sldId id="279" r:id="rId5"/>
    <p:sldId id="297" r:id="rId6"/>
    <p:sldId id="281" r:id="rId7"/>
    <p:sldId id="282" r:id="rId8"/>
    <p:sldId id="283" r:id="rId9"/>
    <p:sldId id="293" r:id="rId10"/>
    <p:sldId id="294" r:id="rId11"/>
    <p:sldId id="292" r:id="rId12"/>
    <p:sldId id="291" r:id="rId13"/>
    <p:sldId id="295" r:id="rId14"/>
    <p:sldId id="290" r:id="rId15"/>
    <p:sldId id="289" r:id="rId16"/>
    <p:sldId id="288" r:id="rId17"/>
    <p:sldId id="287" r:id="rId18"/>
    <p:sldId id="286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480" y="22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EE257C-3679-4571-84AC-69CA24195182}" type="datetimeFigureOut">
              <a:rPr lang="en-US" smtClean="0"/>
              <a:t>11/19/2019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F77C35-7D41-43EE-A63C-4A448BD3ED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3708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0D66E-8EAF-4321-A53A-4E94EEDFB5AE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8859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ame 1">
            <a:extLst>
              <a:ext uri="{FF2B5EF4-FFF2-40B4-BE49-F238E27FC236}">
                <a16:creationId xmlns:a16="http://schemas.microsoft.com/office/drawing/2014/main" xmlns="" id="{AD42B727-99B7-4A34-B40B-2485DEE0DAF0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frame">
            <a:avLst>
              <a:gd name="adj1" fmla="val 1434"/>
            </a:avLst>
          </a:prstGeom>
          <a:solidFill>
            <a:schemeClr val="tx1"/>
          </a:solidFill>
          <a:ln w="3175"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88">
              <a:solidFill>
                <a:schemeClr val="tx1"/>
              </a:solidFill>
            </a:endParaRPr>
          </a:p>
        </p:txBody>
      </p:sp>
      <p:sp>
        <p:nvSpPr>
          <p:cNvPr id="3" name="Half Frame 2">
            <a:extLst>
              <a:ext uri="{FF2B5EF4-FFF2-40B4-BE49-F238E27FC236}">
                <a16:creationId xmlns:a16="http://schemas.microsoft.com/office/drawing/2014/main" xmlns="" id="{186F50F6-0192-4970-97D4-0EC79E2A9F62}"/>
              </a:ext>
            </a:extLst>
          </p:cNvPr>
          <p:cNvSpPr/>
          <p:nvPr/>
        </p:nvSpPr>
        <p:spPr>
          <a:xfrm>
            <a:off x="54460" y="29206"/>
            <a:ext cx="2077155" cy="1928813"/>
          </a:xfrm>
          <a:prstGeom prst="halfFrame">
            <a:avLst>
              <a:gd name="adj1" fmla="val 11616"/>
              <a:gd name="adj2" fmla="val 11038"/>
            </a:avLst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88">
              <a:solidFill>
                <a:schemeClr val="tx1"/>
              </a:solidFill>
            </a:endParaRPr>
          </a:p>
        </p:txBody>
      </p:sp>
      <p:sp>
        <p:nvSpPr>
          <p:cNvPr id="10" name="Half Frame 9">
            <a:extLst>
              <a:ext uri="{FF2B5EF4-FFF2-40B4-BE49-F238E27FC236}">
                <a16:creationId xmlns:a16="http://schemas.microsoft.com/office/drawing/2014/main" xmlns="" id="{CF494800-3533-4857-B65E-89BEF61F6CF6}"/>
              </a:ext>
            </a:extLst>
          </p:cNvPr>
          <p:cNvSpPr/>
          <p:nvPr/>
        </p:nvSpPr>
        <p:spPr>
          <a:xfrm rot="16200000">
            <a:off x="21079" y="4783579"/>
            <a:ext cx="2077155" cy="1928813"/>
          </a:xfrm>
          <a:prstGeom prst="halfFrame">
            <a:avLst>
              <a:gd name="adj1" fmla="val 11616"/>
              <a:gd name="adj2" fmla="val 11038"/>
            </a:avLst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88">
              <a:solidFill>
                <a:schemeClr val="tx1"/>
              </a:solidFill>
            </a:endParaRPr>
          </a:p>
        </p:txBody>
      </p:sp>
      <p:sp>
        <p:nvSpPr>
          <p:cNvPr id="12" name="Half Frame 11">
            <a:extLst>
              <a:ext uri="{FF2B5EF4-FFF2-40B4-BE49-F238E27FC236}">
                <a16:creationId xmlns:a16="http://schemas.microsoft.com/office/drawing/2014/main" xmlns="" id="{C55FF4B6-AC17-478E-B629-95C6659BA156}"/>
              </a:ext>
            </a:extLst>
          </p:cNvPr>
          <p:cNvSpPr/>
          <p:nvPr/>
        </p:nvSpPr>
        <p:spPr>
          <a:xfrm rot="10800000">
            <a:off x="10019595" y="4857750"/>
            <a:ext cx="2077155" cy="1928813"/>
          </a:xfrm>
          <a:prstGeom prst="halfFrame">
            <a:avLst>
              <a:gd name="adj1" fmla="val 11616"/>
              <a:gd name="adj2" fmla="val 11038"/>
            </a:avLst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88">
              <a:solidFill>
                <a:schemeClr val="tx1"/>
              </a:solidFill>
            </a:endParaRPr>
          </a:p>
        </p:txBody>
      </p:sp>
      <p:sp>
        <p:nvSpPr>
          <p:cNvPr id="15" name="Half Frame 14">
            <a:extLst>
              <a:ext uri="{FF2B5EF4-FFF2-40B4-BE49-F238E27FC236}">
                <a16:creationId xmlns:a16="http://schemas.microsoft.com/office/drawing/2014/main" xmlns="" id="{E6D4994A-53AD-4030-B41E-ADAA1BD6F3A9}"/>
              </a:ext>
            </a:extLst>
          </p:cNvPr>
          <p:cNvSpPr/>
          <p:nvPr/>
        </p:nvSpPr>
        <p:spPr>
          <a:xfrm rot="5400000">
            <a:off x="10093766" y="145609"/>
            <a:ext cx="2077155" cy="1928813"/>
          </a:xfrm>
          <a:prstGeom prst="halfFrame">
            <a:avLst>
              <a:gd name="adj1" fmla="val 11616"/>
              <a:gd name="adj2" fmla="val 11038"/>
            </a:avLst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88"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8C629BE4-64D6-4D02-A6B6-516E1B1B7B43}"/>
              </a:ext>
            </a:extLst>
          </p:cNvPr>
          <p:cNvSpPr/>
          <p:nvPr/>
        </p:nvSpPr>
        <p:spPr>
          <a:xfrm>
            <a:off x="2407682" y="372797"/>
            <a:ext cx="737663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400" b="1" dirty="0">
                <a:ln/>
                <a:latin typeface="Times New Roman" pitchFamily="18" charset="0"/>
                <a:cs typeface="Times New Roman" pitchFamily="18" charset="0"/>
              </a:rPr>
              <a:t>Welcome to Multimedia Class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7552F11D-B87C-47E8-9D59-324A0154A50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1933" y="1377802"/>
            <a:ext cx="7918452" cy="5107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0384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ame 1">
            <a:extLst>
              <a:ext uri="{FF2B5EF4-FFF2-40B4-BE49-F238E27FC236}">
                <a16:creationId xmlns:a16="http://schemas.microsoft.com/office/drawing/2014/main" xmlns="" id="{AD42B727-99B7-4A34-B40B-2485DEE0DAF0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frame">
            <a:avLst>
              <a:gd name="adj1" fmla="val 1434"/>
            </a:avLst>
          </a:prstGeom>
          <a:solidFill>
            <a:schemeClr val="tx1"/>
          </a:solidFill>
          <a:ln w="3175"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88">
              <a:solidFill>
                <a:schemeClr val="tx1"/>
              </a:solidFill>
            </a:endParaRPr>
          </a:p>
        </p:txBody>
      </p:sp>
      <p:sp>
        <p:nvSpPr>
          <p:cNvPr id="3" name="Half Frame 2">
            <a:extLst>
              <a:ext uri="{FF2B5EF4-FFF2-40B4-BE49-F238E27FC236}">
                <a16:creationId xmlns:a16="http://schemas.microsoft.com/office/drawing/2014/main" xmlns="" id="{186F50F6-0192-4970-97D4-0EC79E2A9F62}"/>
              </a:ext>
            </a:extLst>
          </p:cNvPr>
          <p:cNvSpPr/>
          <p:nvPr/>
        </p:nvSpPr>
        <p:spPr>
          <a:xfrm>
            <a:off x="0" y="76200"/>
            <a:ext cx="2077155" cy="1928813"/>
          </a:xfrm>
          <a:prstGeom prst="halfFrame">
            <a:avLst>
              <a:gd name="adj1" fmla="val 11616"/>
              <a:gd name="adj2" fmla="val 11038"/>
            </a:avLst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88">
              <a:solidFill>
                <a:schemeClr val="tx1"/>
              </a:solidFill>
            </a:endParaRPr>
          </a:p>
        </p:txBody>
      </p:sp>
      <p:sp>
        <p:nvSpPr>
          <p:cNvPr id="10" name="Half Frame 9">
            <a:extLst>
              <a:ext uri="{FF2B5EF4-FFF2-40B4-BE49-F238E27FC236}">
                <a16:creationId xmlns:a16="http://schemas.microsoft.com/office/drawing/2014/main" xmlns="" id="{CF494800-3533-4857-B65E-89BEF61F6CF6}"/>
              </a:ext>
            </a:extLst>
          </p:cNvPr>
          <p:cNvSpPr/>
          <p:nvPr/>
        </p:nvSpPr>
        <p:spPr>
          <a:xfrm rot="16200000">
            <a:off x="21079" y="4783579"/>
            <a:ext cx="2077155" cy="1928813"/>
          </a:xfrm>
          <a:prstGeom prst="halfFrame">
            <a:avLst>
              <a:gd name="adj1" fmla="val 11616"/>
              <a:gd name="adj2" fmla="val 11038"/>
            </a:avLst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88">
              <a:solidFill>
                <a:schemeClr val="tx1"/>
              </a:solidFill>
            </a:endParaRPr>
          </a:p>
        </p:txBody>
      </p:sp>
      <p:sp>
        <p:nvSpPr>
          <p:cNvPr id="12" name="Half Frame 11">
            <a:extLst>
              <a:ext uri="{FF2B5EF4-FFF2-40B4-BE49-F238E27FC236}">
                <a16:creationId xmlns:a16="http://schemas.microsoft.com/office/drawing/2014/main" xmlns="" id="{C55FF4B6-AC17-478E-B629-95C6659BA156}"/>
              </a:ext>
            </a:extLst>
          </p:cNvPr>
          <p:cNvSpPr/>
          <p:nvPr/>
        </p:nvSpPr>
        <p:spPr>
          <a:xfrm rot="10800000">
            <a:off x="10019595" y="4857750"/>
            <a:ext cx="2077155" cy="1928813"/>
          </a:xfrm>
          <a:prstGeom prst="halfFrame">
            <a:avLst>
              <a:gd name="adj1" fmla="val 11616"/>
              <a:gd name="adj2" fmla="val 11038"/>
            </a:avLst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88">
              <a:solidFill>
                <a:schemeClr val="tx1"/>
              </a:solidFill>
            </a:endParaRPr>
          </a:p>
        </p:txBody>
      </p:sp>
      <p:sp>
        <p:nvSpPr>
          <p:cNvPr id="15" name="Half Frame 14">
            <a:extLst>
              <a:ext uri="{FF2B5EF4-FFF2-40B4-BE49-F238E27FC236}">
                <a16:creationId xmlns:a16="http://schemas.microsoft.com/office/drawing/2014/main" xmlns="" id="{E6D4994A-53AD-4030-B41E-ADAA1BD6F3A9}"/>
              </a:ext>
            </a:extLst>
          </p:cNvPr>
          <p:cNvSpPr/>
          <p:nvPr/>
        </p:nvSpPr>
        <p:spPr>
          <a:xfrm rot="5400000">
            <a:off x="10093766" y="145609"/>
            <a:ext cx="2077155" cy="1928813"/>
          </a:xfrm>
          <a:prstGeom prst="halfFrame">
            <a:avLst>
              <a:gd name="adj1" fmla="val 11616"/>
              <a:gd name="adj2" fmla="val 11038"/>
            </a:avLst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88">
              <a:solidFill>
                <a:schemeClr val="tx1"/>
              </a:solidFill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xmlns="" id="{DA68CEAA-D5BA-43B7-BBFF-5FC0DFB797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3511659"/>
              </p:ext>
            </p:extLst>
          </p:nvPr>
        </p:nvGraphicFramePr>
        <p:xfrm>
          <a:off x="483549" y="1127760"/>
          <a:ext cx="11309011" cy="5425440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5101707">
                  <a:extLst>
                    <a:ext uri="{9D8B030D-6E8A-4147-A177-3AD203B41FA5}">
                      <a16:colId xmlns:a16="http://schemas.microsoft.com/office/drawing/2014/main" xmlns="" val="1955441163"/>
                    </a:ext>
                  </a:extLst>
                </a:gridCol>
                <a:gridCol w="6207304">
                  <a:extLst>
                    <a:ext uri="{9D8B030D-6E8A-4147-A177-3AD203B41FA5}">
                      <a16:colId xmlns:a16="http://schemas.microsoft.com/office/drawing/2014/main" xmlns="" val="1768510361"/>
                    </a:ext>
                  </a:extLst>
                </a:gridCol>
              </a:tblGrid>
              <a:tr h="883920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Simple                        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Complex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050073"/>
                  </a:ext>
                </a:extLst>
              </a:tr>
              <a:tr h="707814">
                <a:tc>
                  <a:txBody>
                    <a:bodyPr/>
                    <a:lstStyle/>
                    <a:p>
                      <a:pPr marL="457200" indent="-457200">
                        <a:buFont typeface="Wingdings" panose="05000000000000000000" pitchFamily="2" charset="2"/>
                        <a:buChar char="§"/>
                      </a:pPr>
                      <a:r>
                        <a:rPr lang="en-US" sz="2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Subject + Verb + Too + Adjective/Adv. + To + Verb (Present Form ) 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marR="0" lvl="0" indent="-4572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en-US" sz="2800" b="1" i="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Subject + verb +So + Adjective/Adv.  + That + Subject + Can/Could not +Verb + Extension </a:t>
                      </a:r>
                      <a:r>
                        <a:rPr lang="en-US" sz="2800" b="1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800" b="1" i="0" u="sng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571500" indent="-571500">
                        <a:buFont typeface="+mj-lt"/>
                        <a:buAutoNum type="arabicPeriod"/>
                      </a:pPr>
                      <a:endParaRPr lang="en-US" sz="2800" b="1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353991087"/>
                  </a:ext>
                </a:extLst>
              </a:tr>
              <a:tr h="1210734">
                <a:tc>
                  <a:txBody>
                    <a:bodyPr/>
                    <a:lstStyle/>
                    <a:p>
                      <a:pPr marL="457200" indent="-457200">
                        <a:buFont typeface="Wingdings" panose="05000000000000000000" pitchFamily="2" charset="2"/>
                        <a:buChar char="§"/>
                      </a:pPr>
                      <a:r>
                        <a:rPr lang="en-US" sz="2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By + Present Participle +Ext.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US" sz="2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+ (,) + Principal Clause 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marR="0" lvl="0" indent="-4572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en-US" sz="2800" b="1" i="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If + Subject + Verb +Ext.+ (,) + Principal Clause .</a:t>
                      </a:r>
                      <a:endParaRPr lang="en-US" sz="2800" b="1" i="0" u="sng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lang="en-US" sz="2800" b="1" u="sng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05657534"/>
                  </a:ext>
                </a:extLst>
              </a:tr>
              <a:tr h="1210734">
                <a:tc>
                  <a:txBody>
                    <a:bodyPr/>
                    <a:lstStyle/>
                    <a:p>
                      <a:pPr marL="457200" indent="-457200">
                        <a:buFont typeface="Wingdings" panose="05000000000000000000" pitchFamily="2" charset="2"/>
                        <a:buChar char="§"/>
                      </a:pPr>
                      <a:r>
                        <a:rPr lang="en-US" sz="2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Without + Present Participle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US" sz="2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+Ext. + (,)+Principal Clause.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marR="0" lvl="0" indent="-4572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en-US" sz="2800" b="1" i="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If + Subject + do not + Verb + Ext.+ (,) + Principal Clause .</a:t>
                      </a:r>
                      <a:endParaRPr lang="en-US" sz="2800" b="1" i="0" u="sng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US" sz="2800" b="1" i="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</a:t>
                      </a:r>
                      <a:r>
                        <a:rPr lang="en-US" sz="2800" i="1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                                   </a:t>
                      </a:r>
                      <a:endParaRPr lang="en-US" sz="2800" b="1" u="sng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96980906"/>
                  </a:ext>
                </a:extLst>
              </a:tr>
            </a:tbl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DED3A892-D121-4160-929B-705BC4702E86}"/>
              </a:ext>
            </a:extLst>
          </p:cNvPr>
          <p:cNvSpPr/>
          <p:nvPr/>
        </p:nvSpPr>
        <p:spPr>
          <a:xfrm>
            <a:off x="1905000" y="262152"/>
            <a:ext cx="8415336" cy="6522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Structures of Simple &amp; Complex Sentence</a:t>
            </a:r>
          </a:p>
        </p:txBody>
      </p:sp>
    </p:spTree>
    <p:extLst>
      <p:ext uri="{BB962C8B-B14F-4D97-AF65-F5344CB8AC3E}">
        <p14:creationId xmlns:p14="http://schemas.microsoft.com/office/powerpoint/2010/main" val="735654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ame 1">
            <a:extLst>
              <a:ext uri="{FF2B5EF4-FFF2-40B4-BE49-F238E27FC236}">
                <a16:creationId xmlns:a16="http://schemas.microsoft.com/office/drawing/2014/main" xmlns="" id="{AD42B727-99B7-4A34-B40B-2485DEE0DAF0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frame">
            <a:avLst>
              <a:gd name="adj1" fmla="val 1434"/>
            </a:avLst>
          </a:prstGeom>
          <a:solidFill>
            <a:schemeClr val="tx1"/>
          </a:solidFill>
          <a:ln w="3175"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88">
              <a:solidFill>
                <a:schemeClr val="tx1"/>
              </a:solidFill>
            </a:endParaRPr>
          </a:p>
        </p:txBody>
      </p:sp>
      <p:sp>
        <p:nvSpPr>
          <p:cNvPr id="3" name="Half Frame 2">
            <a:extLst>
              <a:ext uri="{FF2B5EF4-FFF2-40B4-BE49-F238E27FC236}">
                <a16:creationId xmlns:a16="http://schemas.microsoft.com/office/drawing/2014/main" xmlns="" id="{186F50F6-0192-4970-97D4-0EC79E2A9F62}"/>
              </a:ext>
            </a:extLst>
          </p:cNvPr>
          <p:cNvSpPr/>
          <p:nvPr/>
        </p:nvSpPr>
        <p:spPr>
          <a:xfrm>
            <a:off x="54460" y="29206"/>
            <a:ext cx="2077155" cy="1928813"/>
          </a:xfrm>
          <a:prstGeom prst="halfFrame">
            <a:avLst>
              <a:gd name="adj1" fmla="val 11616"/>
              <a:gd name="adj2" fmla="val 11038"/>
            </a:avLst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88">
              <a:solidFill>
                <a:schemeClr val="tx1"/>
              </a:solidFill>
            </a:endParaRPr>
          </a:p>
        </p:txBody>
      </p:sp>
      <p:sp>
        <p:nvSpPr>
          <p:cNvPr id="10" name="Half Frame 9">
            <a:extLst>
              <a:ext uri="{FF2B5EF4-FFF2-40B4-BE49-F238E27FC236}">
                <a16:creationId xmlns:a16="http://schemas.microsoft.com/office/drawing/2014/main" xmlns="" id="{CF494800-3533-4857-B65E-89BEF61F6CF6}"/>
              </a:ext>
            </a:extLst>
          </p:cNvPr>
          <p:cNvSpPr/>
          <p:nvPr/>
        </p:nvSpPr>
        <p:spPr>
          <a:xfrm rot="16200000">
            <a:off x="21079" y="4783579"/>
            <a:ext cx="2077155" cy="1928813"/>
          </a:xfrm>
          <a:prstGeom prst="halfFrame">
            <a:avLst>
              <a:gd name="adj1" fmla="val 11616"/>
              <a:gd name="adj2" fmla="val 11038"/>
            </a:avLst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88">
              <a:solidFill>
                <a:schemeClr val="tx1"/>
              </a:solidFill>
            </a:endParaRPr>
          </a:p>
        </p:txBody>
      </p:sp>
      <p:sp>
        <p:nvSpPr>
          <p:cNvPr id="12" name="Half Frame 11">
            <a:extLst>
              <a:ext uri="{FF2B5EF4-FFF2-40B4-BE49-F238E27FC236}">
                <a16:creationId xmlns:a16="http://schemas.microsoft.com/office/drawing/2014/main" xmlns="" id="{C55FF4B6-AC17-478E-B629-95C6659BA156}"/>
              </a:ext>
            </a:extLst>
          </p:cNvPr>
          <p:cNvSpPr/>
          <p:nvPr/>
        </p:nvSpPr>
        <p:spPr>
          <a:xfrm rot="10800000">
            <a:off x="10019595" y="4857750"/>
            <a:ext cx="2077155" cy="1928813"/>
          </a:xfrm>
          <a:prstGeom prst="halfFrame">
            <a:avLst>
              <a:gd name="adj1" fmla="val 11616"/>
              <a:gd name="adj2" fmla="val 11038"/>
            </a:avLst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88">
              <a:solidFill>
                <a:schemeClr val="tx1"/>
              </a:solidFill>
            </a:endParaRPr>
          </a:p>
        </p:txBody>
      </p:sp>
      <p:sp>
        <p:nvSpPr>
          <p:cNvPr id="15" name="Half Frame 14">
            <a:extLst>
              <a:ext uri="{FF2B5EF4-FFF2-40B4-BE49-F238E27FC236}">
                <a16:creationId xmlns:a16="http://schemas.microsoft.com/office/drawing/2014/main" xmlns="" id="{E6D4994A-53AD-4030-B41E-ADAA1BD6F3A9}"/>
              </a:ext>
            </a:extLst>
          </p:cNvPr>
          <p:cNvSpPr/>
          <p:nvPr/>
        </p:nvSpPr>
        <p:spPr>
          <a:xfrm rot="5400000">
            <a:off x="10093766" y="145609"/>
            <a:ext cx="2077155" cy="1928813"/>
          </a:xfrm>
          <a:prstGeom prst="halfFrame">
            <a:avLst>
              <a:gd name="adj1" fmla="val 11616"/>
              <a:gd name="adj2" fmla="val 11038"/>
            </a:avLst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88">
              <a:solidFill>
                <a:schemeClr val="tx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7036DF07-713E-4109-B69D-5A5D71D34573}"/>
              </a:ext>
            </a:extLst>
          </p:cNvPr>
          <p:cNvSpPr txBox="1"/>
          <p:nvPr/>
        </p:nvSpPr>
        <p:spPr>
          <a:xfrm>
            <a:off x="529342" y="4373940"/>
            <a:ext cx="114340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q"/>
            </a:pPr>
            <a:r>
              <a:rPr lang="en-U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Write down any three structures both of Simple and Complex Sentence .</a:t>
            </a:r>
          </a:p>
        </p:txBody>
      </p:sp>
      <p:sp>
        <p:nvSpPr>
          <p:cNvPr id="8" name="Round Diagonal Corner Rectangle 12">
            <a:extLst>
              <a:ext uri="{FF2B5EF4-FFF2-40B4-BE49-F238E27FC236}">
                <a16:creationId xmlns:a16="http://schemas.microsoft.com/office/drawing/2014/main" xmlns="" id="{F2560EDA-87A8-47DC-A8F7-3BC297EF76B9}"/>
              </a:ext>
            </a:extLst>
          </p:cNvPr>
          <p:cNvSpPr/>
          <p:nvPr/>
        </p:nvSpPr>
        <p:spPr>
          <a:xfrm>
            <a:off x="304800" y="381000"/>
            <a:ext cx="11506200" cy="1143000"/>
          </a:xfrm>
          <a:prstGeom prst="round2Diag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anose="04020705040A02060702" pitchFamily="82" charset="0"/>
                <a:cs typeface="Times New Roman" panose="02020603050405020304" pitchFamily="18" charset="0"/>
              </a:rPr>
              <a:t>pair WORK</a:t>
            </a:r>
            <a:endParaRPr lang="en-US" sz="6000" u="sng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lgerian" panose="04020705040A02060702" pitchFamily="82" charset="0"/>
              <a:cs typeface="Times New Roman" panose="02020603050405020304" pitchFamily="18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830D8EEB-D77E-4FB9-AB4C-EC5271C6AA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14170" y="1352509"/>
            <a:ext cx="2707533" cy="2511075"/>
          </a:xfrm>
          <a:prstGeom prst="rect">
            <a:avLst/>
          </a:prstGeom>
          <a:ln w="762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</p:pic>
    </p:spTree>
    <p:extLst>
      <p:ext uri="{BB962C8B-B14F-4D97-AF65-F5344CB8AC3E}">
        <p14:creationId xmlns:p14="http://schemas.microsoft.com/office/powerpoint/2010/main" val="3460576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ame 1">
            <a:extLst>
              <a:ext uri="{FF2B5EF4-FFF2-40B4-BE49-F238E27FC236}">
                <a16:creationId xmlns:a16="http://schemas.microsoft.com/office/drawing/2014/main" xmlns="" id="{AD42B727-99B7-4A34-B40B-2485DEE0DAF0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frame">
            <a:avLst>
              <a:gd name="adj1" fmla="val 1434"/>
            </a:avLst>
          </a:prstGeom>
          <a:solidFill>
            <a:schemeClr val="tx1"/>
          </a:solidFill>
          <a:ln w="3175"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88">
              <a:solidFill>
                <a:schemeClr val="tx1"/>
              </a:solidFill>
            </a:endParaRPr>
          </a:p>
        </p:txBody>
      </p:sp>
      <p:sp>
        <p:nvSpPr>
          <p:cNvPr id="3" name="Half Frame 2">
            <a:extLst>
              <a:ext uri="{FF2B5EF4-FFF2-40B4-BE49-F238E27FC236}">
                <a16:creationId xmlns:a16="http://schemas.microsoft.com/office/drawing/2014/main" xmlns="" id="{186F50F6-0192-4970-97D4-0EC79E2A9F62}"/>
              </a:ext>
            </a:extLst>
          </p:cNvPr>
          <p:cNvSpPr/>
          <p:nvPr/>
        </p:nvSpPr>
        <p:spPr>
          <a:xfrm>
            <a:off x="54460" y="29206"/>
            <a:ext cx="2077155" cy="1928813"/>
          </a:xfrm>
          <a:prstGeom prst="halfFrame">
            <a:avLst>
              <a:gd name="adj1" fmla="val 11616"/>
              <a:gd name="adj2" fmla="val 11038"/>
            </a:avLst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88">
              <a:solidFill>
                <a:schemeClr val="tx1"/>
              </a:solidFill>
            </a:endParaRPr>
          </a:p>
        </p:txBody>
      </p:sp>
      <p:sp>
        <p:nvSpPr>
          <p:cNvPr id="10" name="Half Frame 9">
            <a:extLst>
              <a:ext uri="{FF2B5EF4-FFF2-40B4-BE49-F238E27FC236}">
                <a16:creationId xmlns:a16="http://schemas.microsoft.com/office/drawing/2014/main" xmlns="" id="{CF494800-3533-4857-B65E-89BEF61F6CF6}"/>
              </a:ext>
            </a:extLst>
          </p:cNvPr>
          <p:cNvSpPr/>
          <p:nvPr/>
        </p:nvSpPr>
        <p:spPr>
          <a:xfrm rot="16200000">
            <a:off x="21079" y="4783579"/>
            <a:ext cx="2077155" cy="1928813"/>
          </a:xfrm>
          <a:prstGeom prst="halfFrame">
            <a:avLst>
              <a:gd name="adj1" fmla="val 11616"/>
              <a:gd name="adj2" fmla="val 11038"/>
            </a:avLst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88">
              <a:solidFill>
                <a:schemeClr val="tx1"/>
              </a:solidFill>
            </a:endParaRPr>
          </a:p>
        </p:txBody>
      </p:sp>
      <p:sp>
        <p:nvSpPr>
          <p:cNvPr id="12" name="Half Frame 11">
            <a:extLst>
              <a:ext uri="{FF2B5EF4-FFF2-40B4-BE49-F238E27FC236}">
                <a16:creationId xmlns:a16="http://schemas.microsoft.com/office/drawing/2014/main" xmlns="" id="{C55FF4B6-AC17-478E-B629-95C6659BA156}"/>
              </a:ext>
            </a:extLst>
          </p:cNvPr>
          <p:cNvSpPr/>
          <p:nvPr/>
        </p:nvSpPr>
        <p:spPr>
          <a:xfrm rot="10800000">
            <a:off x="10019595" y="4857750"/>
            <a:ext cx="2077155" cy="1928813"/>
          </a:xfrm>
          <a:prstGeom prst="halfFrame">
            <a:avLst>
              <a:gd name="adj1" fmla="val 11616"/>
              <a:gd name="adj2" fmla="val 11038"/>
            </a:avLst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88">
              <a:solidFill>
                <a:schemeClr val="tx1"/>
              </a:solidFill>
            </a:endParaRPr>
          </a:p>
        </p:txBody>
      </p:sp>
      <p:sp>
        <p:nvSpPr>
          <p:cNvPr id="15" name="Half Frame 14">
            <a:extLst>
              <a:ext uri="{FF2B5EF4-FFF2-40B4-BE49-F238E27FC236}">
                <a16:creationId xmlns:a16="http://schemas.microsoft.com/office/drawing/2014/main" xmlns="" id="{E6D4994A-53AD-4030-B41E-ADAA1BD6F3A9}"/>
              </a:ext>
            </a:extLst>
          </p:cNvPr>
          <p:cNvSpPr/>
          <p:nvPr/>
        </p:nvSpPr>
        <p:spPr>
          <a:xfrm rot="5400000">
            <a:off x="10093766" y="145609"/>
            <a:ext cx="2077155" cy="1928813"/>
          </a:xfrm>
          <a:prstGeom prst="halfFrame">
            <a:avLst>
              <a:gd name="adj1" fmla="val 11616"/>
              <a:gd name="adj2" fmla="val 11038"/>
            </a:avLst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88">
              <a:solidFill>
                <a:schemeClr val="tx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AA4DB6DB-69B0-4F4D-AD3B-1AC286587AFA}"/>
              </a:ext>
            </a:extLst>
          </p:cNvPr>
          <p:cNvSpPr/>
          <p:nvPr/>
        </p:nvSpPr>
        <p:spPr>
          <a:xfrm>
            <a:off x="380998" y="1096470"/>
            <a:ext cx="11662658" cy="2180130"/>
          </a:xfrm>
          <a:prstGeom prst="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/>
              <a:t> </a:t>
            </a:r>
            <a:r>
              <a:rPr lang="en-US" sz="2800" b="1" i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Rule-1</a:t>
            </a:r>
            <a:endParaRPr lang="en-US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Present participle </a:t>
            </a:r>
            <a:r>
              <a:rPr lang="en-US" sz="2400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যুক্ত</a:t>
            </a:r>
            <a:r>
              <a:rPr lang="en-US" sz="24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Simple Sentence </a:t>
            </a:r>
            <a:r>
              <a:rPr lang="en-US" sz="2400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কে</a:t>
            </a:r>
            <a:r>
              <a:rPr lang="en-US" sz="24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As/Since/When </a:t>
            </a:r>
            <a:r>
              <a:rPr lang="en-US" sz="2400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দ্বারা</a:t>
            </a:r>
            <a:r>
              <a:rPr lang="en-US" sz="24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Complex  </a:t>
            </a:r>
            <a:r>
              <a:rPr lang="en-US" sz="2400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করতে</a:t>
            </a:r>
            <a:r>
              <a:rPr lang="en-US" sz="24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হয়</a:t>
            </a:r>
            <a:r>
              <a:rPr lang="en-US" sz="24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। </a:t>
            </a:r>
          </a:p>
          <a:p>
            <a:r>
              <a:rPr lang="en-US" sz="2400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দ্বিতীয়</a:t>
            </a:r>
            <a:r>
              <a:rPr lang="en-US" sz="24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অংশের</a:t>
            </a:r>
            <a:r>
              <a:rPr lang="en-US" sz="24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Tense </a:t>
            </a:r>
            <a:r>
              <a:rPr lang="en-US" sz="2400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অনুযায়ী</a:t>
            </a:r>
            <a:r>
              <a:rPr lang="en-US" sz="24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Verb ও  Subject </a:t>
            </a:r>
            <a:r>
              <a:rPr lang="en-US" sz="2400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গঠন</a:t>
            </a:r>
            <a:r>
              <a:rPr lang="en-US" sz="24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করতে</a:t>
            </a:r>
            <a:r>
              <a:rPr lang="en-US" sz="24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হবে</a:t>
            </a:r>
            <a:r>
              <a:rPr lang="en-US" sz="24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।</a:t>
            </a:r>
            <a:r>
              <a:rPr lang="en-US" sz="2400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কারণ</a:t>
            </a:r>
            <a:r>
              <a:rPr lang="en-US" sz="24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বুঝালে</a:t>
            </a:r>
            <a:r>
              <a:rPr lang="en-US" sz="24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As /Since ; </a:t>
            </a:r>
            <a:r>
              <a:rPr lang="en-US" sz="2400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সময়</a:t>
            </a:r>
            <a:r>
              <a:rPr lang="en-US" sz="24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বুঝালে</a:t>
            </a:r>
            <a:r>
              <a:rPr lang="en-US" sz="24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When </a:t>
            </a:r>
            <a:r>
              <a:rPr lang="en-US" sz="2400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বসে</a:t>
            </a:r>
            <a:r>
              <a:rPr lang="en-US" sz="24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।</a:t>
            </a:r>
          </a:p>
          <a:p>
            <a:endParaRPr lang="en-US" sz="2400" b="1" u="sng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405CA37F-8906-4255-894F-4BDC3CE392B1}"/>
              </a:ext>
            </a:extLst>
          </p:cNvPr>
          <p:cNvSpPr/>
          <p:nvPr/>
        </p:nvSpPr>
        <p:spPr>
          <a:xfrm>
            <a:off x="281669" y="3886200"/>
            <a:ext cx="11628661" cy="16852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/>
              <a:t> </a:t>
            </a:r>
            <a:r>
              <a:rPr lang="en-US" sz="2400" b="1" i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Rule-2</a:t>
            </a:r>
            <a:endParaRPr lang="en-US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Being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যুক্ত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Simple Sentence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কে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As/Since/When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দ্বারা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Complex 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করতে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হয়</a:t>
            </a:r>
            <a:r>
              <a:rPr lang="bn-IN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</a:rPr>
              <a:t>।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দ্বিতীয়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অংশের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b="1" i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Tense</a:t>
            </a:r>
            <a:r>
              <a:rPr lang="en-US" sz="2400" i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অনুযায়ী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Verb</a:t>
            </a:r>
            <a:r>
              <a:rPr lang="en-US" sz="2400" i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ও  </a:t>
            </a:r>
            <a:r>
              <a:rPr lang="en-US" sz="2400" b="1" i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Subject</a:t>
            </a:r>
            <a:r>
              <a:rPr lang="en-US" sz="2400" i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গঠন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করতে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হবে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।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কারণ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বুঝালে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b="1" i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 /Since </a:t>
            </a:r>
            <a:r>
              <a:rPr lang="en-US" sz="2400" i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সময়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বুঝালে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b="1" i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When</a:t>
            </a:r>
            <a:r>
              <a:rPr lang="en-US" sz="2400" i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বসে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।</a:t>
            </a:r>
            <a:endParaRPr lang="en-US" sz="2400" b="1" u="sng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D0B5F9A0-E890-4112-9FA7-55809DD22798}"/>
              </a:ext>
            </a:extLst>
          </p:cNvPr>
          <p:cNvSpPr/>
          <p:nvPr/>
        </p:nvSpPr>
        <p:spPr>
          <a:xfrm>
            <a:off x="447662" y="2574561"/>
            <a:ext cx="11529331" cy="12354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 algn="ctr"/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Example:</a:t>
            </a:r>
          </a:p>
          <a:p>
            <a:pPr marL="457200" indent="-457200"/>
            <a:r>
              <a:rPr lang="en-US" sz="2400" b="1" dirty="0">
                <a:solidFill>
                  <a:schemeClr val="bg2">
                    <a:lumMod val="10000"/>
                  </a:schemeClr>
                </a:solidFill>
              </a:rPr>
              <a:t>1.  </a:t>
            </a:r>
            <a:r>
              <a:rPr lang="en-US" sz="24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Simple : </a:t>
            </a:r>
            <a:r>
              <a:rPr lang="en-US" sz="2400" b="1" i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Running fast , the boy got the first prize .</a:t>
            </a:r>
          </a:p>
          <a:p>
            <a:pPr marL="457200" indent="-457200"/>
            <a:r>
              <a:rPr lang="en-US" sz="2400" b="1" i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24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Complex :</a:t>
            </a:r>
            <a:r>
              <a:rPr lang="en-US" sz="2400" b="1" i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As the boy ran fast , he got the first prize .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xmlns="" id="{0ED470C3-CA6C-46AA-B654-1F60DAF24E84}"/>
              </a:ext>
            </a:extLst>
          </p:cNvPr>
          <p:cNvSpPr/>
          <p:nvPr/>
        </p:nvSpPr>
        <p:spPr>
          <a:xfrm>
            <a:off x="447662" y="5378797"/>
            <a:ext cx="11502368" cy="13268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Example:</a:t>
            </a:r>
          </a:p>
          <a:p>
            <a:pPr marL="457200" indent="-457200">
              <a:buAutoNum type="arabicPeriod"/>
            </a:pPr>
            <a:r>
              <a:rPr lang="en-US" sz="24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Simple: </a:t>
            </a:r>
            <a:r>
              <a:rPr lang="en-US" sz="2400" b="1" i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water being very hot , I could not drink it.</a:t>
            </a:r>
          </a:p>
          <a:p>
            <a:pPr marL="457200" indent="-457200"/>
            <a:r>
              <a:rPr lang="en-US" sz="2400" b="1" i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24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Complex : </a:t>
            </a:r>
            <a:r>
              <a:rPr lang="en-US" sz="2400" b="1" i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Since the water was very hot , I could not drink it .</a:t>
            </a:r>
          </a:p>
          <a:p>
            <a:pPr marL="457200" indent="-457200"/>
            <a:endParaRPr lang="en-US" sz="2400" i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xmlns="" id="{0DEC9649-FF84-49C9-85A9-AD21D3E8DDB7}"/>
              </a:ext>
            </a:extLst>
          </p:cNvPr>
          <p:cNvSpPr/>
          <p:nvPr/>
        </p:nvSpPr>
        <p:spPr>
          <a:xfrm>
            <a:off x="1905000" y="185952"/>
            <a:ext cx="8415336" cy="6522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Rules of Simple To Complex Sentence</a:t>
            </a:r>
          </a:p>
        </p:txBody>
      </p:sp>
    </p:spTree>
    <p:extLst>
      <p:ext uri="{BB962C8B-B14F-4D97-AF65-F5344CB8AC3E}">
        <p14:creationId xmlns:p14="http://schemas.microsoft.com/office/powerpoint/2010/main" val="1559601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ame 1">
            <a:extLst>
              <a:ext uri="{FF2B5EF4-FFF2-40B4-BE49-F238E27FC236}">
                <a16:creationId xmlns:a16="http://schemas.microsoft.com/office/drawing/2014/main" xmlns="" id="{AD42B727-99B7-4A34-B40B-2485DEE0DAF0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frame">
            <a:avLst>
              <a:gd name="adj1" fmla="val 1434"/>
            </a:avLst>
          </a:prstGeom>
          <a:solidFill>
            <a:schemeClr val="tx1"/>
          </a:solidFill>
          <a:ln w="3175"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88">
              <a:solidFill>
                <a:schemeClr val="tx1"/>
              </a:solidFill>
            </a:endParaRPr>
          </a:p>
        </p:txBody>
      </p:sp>
      <p:sp>
        <p:nvSpPr>
          <p:cNvPr id="3" name="Half Frame 2">
            <a:extLst>
              <a:ext uri="{FF2B5EF4-FFF2-40B4-BE49-F238E27FC236}">
                <a16:creationId xmlns:a16="http://schemas.microsoft.com/office/drawing/2014/main" xmlns="" id="{186F50F6-0192-4970-97D4-0EC79E2A9F62}"/>
              </a:ext>
            </a:extLst>
          </p:cNvPr>
          <p:cNvSpPr/>
          <p:nvPr/>
        </p:nvSpPr>
        <p:spPr>
          <a:xfrm>
            <a:off x="54460" y="29206"/>
            <a:ext cx="2077155" cy="1928813"/>
          </a:xfrm>
          <a:prstGeom prst="halfFrame">
            <a:avLst>
              <a:gd name="adj1" fmla="val 11616"/>
              <a:gd name="adj2" fmla="val 11038"/>
            </a:avLst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88">
              <a:solidFill>
                <a:schemeClr val="tx1"/>
              </a:solidFill>
            </a:endParaRPr>
          </a:p>
        </p:txBody>
      </p:sp>
      <p:sp>
        <p:nvSpPr>
          <p:cNvPr id="10" name="Half Frame 9">
            <a:extLst>
              <a:ext uri="{FF2B5EF4-FFF2-40B4-BE49-F238E27FC236}">
                <a16:creationId xmlns:a16="http://schemas.microsoft.com/office/drawing/2014/main" xmlns="" id="{CF494800-3533-4857-B65E-89BEF61F6CF6}"/>
              </a:ext>
            </a:extLst>
          </p:cNvPr>
          <p:cNvSpPr/>
          <p:nvPr/>
        </p:nvSpPr>
        <p:spPr>
          <a:xfrm rot="16200000">
            <a:off x="21079" y="4783579"/>
            <a:ext cx="2077155" cy="1928813"/>
          </a:xfrm>
          <a:prstGeom prst="halfFrame">
            <a:avLst>
              <a:gd name="adj1" fmla="val 11616"/>
              <a:gd name="adj2" fmla="val 11038"/>
            </a:avLst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88">
              <a:solidFill>
                <a:schemeClr val="tx1"/>
              </a:solidFill>
            </a:endParaRPr>
          </a:p>
        </p:txBody>
      </p:sp>
      <p:sp>
        <p:nvSpPr>
          <p:cNvPr id="12" name="Half Frame 11">
            <a:extLst>
              <a:ext uri="{FF2B5EF4-FFF2-40B4-BE49-F238E27FC236}">
                <a16:creationId xmlns:a16="http://schemas.microsoft.com/office/drawing/2014/main" xmlns="" id="{C55FF4B6-AC17-478E-B629-95C6659BA156}"/>
              </a:ext>
            </a:extLst>
          </p:cNvPr>
          <p:cNvSpPr/>
          <p:nvPr/>
        </p:nvSpPr>
        <p:spPr>
          <a:xfrm rot="10800000">
            <a:off x="10019595" y="4857750"/>
            <a:ext cx="2077155" cy="1928813"/>
          </a:xfrm>
          <a:prstGeom prst="halfFrame">
            <a:avLst>
              <a:gd name="adj1" fmla="val 11616"/>
              <a:gd name="adj2" fmla="val 11038"/>
            </a:avLst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88">
              <a:solidFill>
                <a:schemeClr val="tx1"/>
              </a:solidFill>
            </a:endParaRPr>
          </a:p>
        </p:txBody>
      </p:sp>
      <p:sp>
        <p:nvSpPr>
          <p:cNvPr id="15" name="Half Frame 14">
            <a:extLst>
              <a:ext uri="{FF2B5EF4-FFF2-40B4-BE49-F238E27FC236}">
                <a16:creationId xmlns:a16="http://schemas.microsoft.com/office/drawing/2014/main" xmlns="" id="{E6D4994A-53AD-4030-B41E-ADAA1BD6F3A9}"/>
              </a:ext>
            </a:extLst>
          </p:cNvPr>
          <p:cNvSpPr/>
          <p:nvPr/>
        </p:nvSpPr>
        <p:spPr>
          <a:xfrm rot="5400000">
            <a:off x="10093766" y="145609"/>
            <a:ext cx="2077155" cy="1928813"/>
          </a:xfrm>
          <a:prstGeom prst="halfFrame">
            <a:avLst>
              <a:gd name="adj1" fmla="val 11616"/>
              <a:gd name="adj2" fmla="val 11038"/>
            </a:avLst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88">
              <a:solidFill>
                <a:schemeClr val="tx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25A28993-90C4-4FF0-95EF-6CE3556965FC}"/>
              </a:ext>
            </a:extLst>
          </p:cNvPr>
          <p:cNvSpPr/>
          <p:nvPr/>
        </p:nvSpPr>
        <p:spPr>
          <a:xfrm>
            <a:off x="300863" y="1018543"/>
            <a:ext cx="11697827" cy="16484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/>
              <a:t> </a:t>
            </a:r>
            <a:r>
              <a:rPr lang="en-US" sz="2800" b="1" i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Rule-3</a:t>
            </a:r>
            <a:endParaRPr lang="en-US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Having </a:t>
            </a:r>
            <a:r>
              <a:rPr lang="en-US" sz="2400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যুক্ত</a:t>
            </a:r>
            <a:r>
              <a:rPr lang="en-US" sz="24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Simple Sentence </a:t>
            </a:r>
            <a:r>
              <a:rPr lang="en-US" sz="2400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কে</a:t>
            </a:r>
            <a:r>
              <a:rPr lang="en-US" sz="24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As/Since/When </a:t>
            </a:r>
            <a:r>
              <a:rPr lang="en-US" sz="2400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দ্বারা</a:t>
            </a:r>
            <a:r>
              <a:rPr lang="en-US" sz="24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Complex  </a:t>
            </a:r>
            <a:r>
              <a:rPr lang="en-US" sz="2400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করতে</a:t>
            </a:r>
            <a:r>
              <a:rPr lang="en-US" sz="24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হয়</a:t>
            </a:r>
            <a:r>
              <a:rPr lang="en-US" sz="24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।</a:t>
            </a:r>
            <a:r>
              <a:rPr lang="en-US" sz="2400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দ্বিতীয়</a:t>
            </a:r>
            <a:r>
              <a:rPr lang="en-US" sz="24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অংশের</a:t>
            </a:r>
            <a:r>
              <a:rPr lang="en-US" sz="24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b="1" i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Tense </a:t>
            </a:r>
            <a:r>
              <a:rPr lang="en-US" sz="2400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অনুযায়ী</a:t>
            </a:r>
            <a:r>
              <a:rPr lang="en-US" sz="24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Verb ও  Subject </a:t>
            </a:r>
            <a:r>
              <a:rPr lang="en-US" sz="2400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গঠন</a:t>
            </a:r>
            <a:r>
              <a:rPr lang="en-US" sz="24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করতে</a:t>
            </a:r>
            <a:r>
              <a:rPr lang="en-US" sz="24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হবে</a:t>
            </a:r>
            <a:r>
              <a:rPr lang="en-US" sz="24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।</a:t>
            </a:r>
            <a:r>
              <a:rPr lang="en-US" sz="2400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কারণ</a:t>
            </a:r>
            <a:r>
              <a:rPr lang="en-US" sz="24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বুঝালে</a:t>
            </a:r>
            <a:r>
              <a:rPr lang="en-US" sz="24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b="1" i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 /Since ; </a:t>
            </a:r>
            <a:r>
              <a:rPr lang="en-US" sz="2400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সময়</a:t>
            </a:r>
            <a:r>
              <a:rPr lang="en-US" sz="24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বুঝালে</a:t>
            </a:r>
            <a:r>
              <a:rPr lang="en-US" sz="24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b="1" i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When </a:t>
            </a:r>
            <a:r>
              <a:rPr lang="en-US" sz="2400" b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বসে</a:t>
            </a:r>
            <a:r>
              <a:rPr lang="en-US" sz="24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।</a:t>
            </a:r>
          </a:p>
          <a:p>
            <a:r>
              <a:rPr lang="en-US" sz="24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b="1" i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</a:t>
            </a:r>
            <a:endParaRPr lang="en-US" sz="2400" b="1" u="sng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919D283F-982B-4AC1-94BA-2224157E378C}"/>
              </a:ext>
            </a:extLst>
          </p:cNvPr>
          <p:cNvSpPr/>
          <p:nvPr/>
        </p:nvSpPr>
        <p:spPr>
          <a:xfrm>
            <a:off x="355331" y="3807865"/>
            <a:ext cx="11658599" cy="18030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Rule-4</a:t>
            </a:r>
            <a:endParaRPr lang="en-US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Too---to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যুক্ত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Simple Sentence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কে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So----that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দ্বারা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Complex 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করতে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হয়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।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দ্বিতীয়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অংশের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Subject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ও </a:t>
            </a:r>
            <a:r>
              <a:rPr lang="en-US" sz="2400" b="1" i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Tense</a:t>
            </a:r>
            <a:r>
              <a:rPr lang="en-US" sz="2400" i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অনুযায়ী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Can /Could not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বসে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।</a:t>
            </a:r>
            <a:r>
              <a:rPr lang="en-US" sz="2400" b="1" i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Too 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এর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স্থানে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এবং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এর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স্থানে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b="1" i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That </a:t>
            </a:r>
            <a:r>
              <a:rPr lang="en-US" sz="2400" i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বসবে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।</a:t>
            </a:r>
          </a:p>
          <a:p>
            <a:r>
              <a:rPr lang="en-US" sz="2400" i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8B0EC752-ACC7-42A9-B8AF-FEC75F8C4F3E}"/>
              </a:ext>
            </a:extLst>
          </p:cNvPr>
          <p:cNvSpPr/>
          <p:nvPr/>
        </p:nvSpPr>
        <p:spPr>
          <a:xfrm>
            <a:off x="405740" y="2292429"/>
            <a:ext cx="11630464" cy="1371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Example:</a:t>
            </a:r>
          </a:p>
          <a:p>
            <a:pPr marL="457200" indent="-457200">
              <a:buAutoNum type="arabicPeriod"/>
            </a:pPr>
            <a:r>
              <a:rPr lang="en-US" sz="24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Simple: </a:t>
            </a:r>
            <a:r>
              <a:rPr lang="en-US" sz="2400" b="1" i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sun having set, we reached home.</a:t>
            </a:r>
          </a:p>
          <a:p>
            <a:pPr marL="457200" indent="-457200"/>
            <a:r>
              <a:rPr lang="en-US" sz="2400" b="1" i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24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Complex : </a:t>
            </a:r>
            <a:r>
              <a:rPr lang="en-US" sz="2400" b="1" i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When the sun had set , we reached home .</a:t>
            </a:r>
          </a:p>
          <a:p>
            <a:pPr marL="457200" indent="-457200"/>
            <a:endParaRPr lang="en-US" sz="2400" i="1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5F286459-B0D4-442D-9A13-3256A3D96787}"/>
              </a:ext>
            </a:extLst>
          </p:cNvPr>
          <p:cNvSpPr/>
          <p:nvPr/>
        </p:nvSpPr>
        <p:spPr>
          <a:xfrm>
            <a:off x="437797" y="5242506"/>
            <a:ext cx="11398871" cy="1143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Example:</a:t>
            </a:r>
          </a:p>
          <a:p>
            <a:pPr marL="457200" indent="-457200">
              <a:buAutoNum type="arabicPeriod"/>
            </a:pPr>
            <a:r>
              <a:rPr lang="en-US" sz="24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Simple: </a:t>
            </a:r>
            <a:r>
              <a:rPr lang="en-US" sz="2400" b="1" i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Rana</a:t>
            </a:r>
            <a:r>
              <a:rPr lang="en-US" sz="2400" b="1" i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is too weak to work .</a:t>
            </a:r>
          </a:p>
          <a:p>
            <a:pPr marL="457200" indent="-457200"/>
            <a:r>
              <a:rPr lang="en-US" sz="2400" b="1" i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24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Complex : </a:t>
            </a:r>
            <a:r>
              <a:rPr lang="en-US" sz="2400" b="1" i="1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Rana</a:t>
            </a:r>
            <a:r>
              <a:rPr lang="en-US" sz="2400" b="1" i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is so weak that he can not work .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5A3B9063-DA0B-4533-A5B5-944990C5FB47}"/>
              </a:ext>
            </a:extLst>
          </p:cNvPr>
          <p:cNvSpPr/>
          <p:nvPr/>
        </p:nvSpPr>
        <p:spPr>
          <a:xfrm>
            <a:off x="1905000" y="185952"/>
            <a:ext cx="8415336" cy="6522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Rules of Simple To Complex Sentence</a:t>
            </a:r>
          </a:p>
        </p:txBody>
      </p:sp>
    </p:spTree>
    <p:extLst>
      <p:ext uri="{BB962C8B-B14F-4D97-AF65-F5344CB8AC3E}">
        <p14:creationId xmlns:p14="http://schemas.microsoft.com/office/powerpoint/2010/main" val="937041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ame 1">
            <a:extLst>
              <a:ext uri="{FF2B5EF4-FFF2-40B4-BE49-F238E27FC236}">
                <a16:creationId xmlns:a16="http://schemas.microsoft.com/office/drawing/2014/main" xmlns="" id="{AD42B727-99B7-4A34-B40B-2485DEE0DAF0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frame">
            <a:avLst>
              <a:gd name="adj1" fmla="val 1434"/>
            </a:avLst>
          </a:prstGeom>
          <a:solidFill>
            <a:schemeClr val="tx1"/>
          </a:solidFill>
          <a:ln w="3175"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88">
              <a:solidFill>
                <a:schemeClr val="tx1"/>
              </a:solidFill>
            </a:endParaRPr>
          </a:p>
        </p:txBody>
      </p:sp>
      <p:sp>
        <p:nvSpPr>
          <p:cNvPr id="3" name="Half Frame 2">
            <a:extLst>
              <a:ext uri="{FF2B5EF4-FFF2-40B4-BE49-F238E27FC236}">
                <a16:creationId xmlns:a16="http://schemas.microsoft.com/office/drawing/2014/main" xmlns="" id="{186F50F6-0192-4970-97D4-0EC79E2A9F62}"/>
              </a:ext>
            </a:extLst>
          </p:cNvPr>
          <p:cNvSpPr/>
          <p:nvPr/>
        </p:nvSpPr>
        <p:spPr>
          <a:xfrm>
            <a:off x="54460" y="29206"/>
            <a:ext cx="2077155" cy="1928813"/>
          </a:xfrm>
          <a:prstGeom prst="halfFrame">
            <a:avLst>
              <a:gd name="adj1" fmla="val 11616"/>
              <a:gd name="adj2" fmla="val 11038"/>
            </a:avLst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88">
              <a:solidFill>
                <a:schemeClr val="tx1"/>
              </a:solidFill>
            </a:endParaRPr>
          </a:p>
        </p:txBody>
      </p:sp>
      <p:sp>
        <p:nvSpPr>
          <p:cNvPr id="10" name="Half Frame 9">
            <a:extLst>
              <a:ext uri="{FF2B5EF4-FFF2-40B4-BE49-F238E27FC236}">
                <a16:creationId xmlns:a16="http://schemas.microsoft.com/office/drawing/2014/main" xmlns="" id="{CF494800-3533-4857-B65E-89BEF61F6CF6}"/>
              </a:ext>
            </a:extLst>
          </p:cNvPr>
          <p:cNvSpPr/>
          <p:nvPr/>
        </p:nvSpPr>
        <p:spPr>
          <a:xfrm rot="16200000">
            <a:off x="21079" y="4783579"/>
            <a:ext cx="2077155" cy="1928813"/>
          </a:xfrm>
          <a:prstGeom prst="halfFrame">
            <a:avLst>
              <a:gd name="adj1" fmla="val 11616"/>
              <a:gd name="adj2" fmla="val 11038"/>
            </a:avLst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88">
              <a:solidFill>
                <a:schemeClr val="tx1"/>
              </a:solidFill>
            </a:endParaRPr>
          </a:p>
        </p:txBody>
      </p:sp>
      <p:sp>
        <p:nvSpPr>
          <p:cNvPr id="12" name="Half Frame 11">
            <a:extLst>
              <a:ext uri="{FF2B5EF4-FFF2-40B4-BE49-F238E27FC236}">
                <a16:creationId xmlns:a16="http://schemas.microsoft.com/office/drawing/2014/main" xmlns="" id="{C55FF4B6-AC17-478E-B629-95C6659BA156}"/>
              </a:ext>
            </a:extLst>
          </p:cNvPr>
          <p:cNvSpPr/>
          <p:nvPr/>
        </p:nvSpPr>
        <p:spPr>
          <a:xfrm rot="10800000">
            <a:off x="10019595" y="4857750"/>
            <a:ext cx="2077155" cy="1928813"/>
          </a:xfrm>
          <a:prstGeom prst="halfFrame">
            <a:avLst>
              <a:gd name="adj1" fmla="val 11616"/>
              <a:gd name="adj2" fmla="val 11038"/>
            </a:avLst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88">
              <a:solidFill>
                <a:schemeClr val="tx1"/>
              </a:solidFill>
            </a:endParaRPr>
          </a:p>
        </p:txBody>
      </p:sp>
      <p:sp>
        <p:nvSpPr>
          <p:cNvPr id="15" name="Half Frame 14">
            <a:extLst>
              <a:ext uri="{FF2B5EF4-FFF2-40B4-BE49-F238E27FC236}">
                <a16:creationId xmlns:a16="http://schemas.microsoft.com/office/drawing/2014/main" xmlns="" id="{E6D4994A-53AD-4030-B41E-ADAA1BD6F3A9}"/>
              </a:ext>
            </a:extLst>
          </p:cNvPr>
          <p:cNvSpPr/>
          <p:nvPr/>
        </p:nvSpPr>
        <p:spPr>
          <a:xfrm rot="5400000">
            <a:off x="10093766" y="145609"/>
            <a:ext cx="2077155" cy="1928813"/>
          </a:xfrm>
          <a:prstGeom prst="halfFrame">
            <a:avLst>
              <a:gd name="adj1" fmla="val 11616"/>
              <a:gd name="adj2" fmla="val 11038"/>
            </a:avLst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88">
              <a:solidFill>
                <a:schemeClr val="tx1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12152C74-A2D9-4F78-B1A3-D22EF00DF55A}"/>
              </a:ext>
            </a:extLst>
          </p:cNvPr>
          <p:cNvSpPr/>
          <p:nvPr/>
        </p:nvSpPr>
        <p:spPr>
          <a:xfrm>
            <a:off x="480308" y="1023975"/>
            <a:ext cx="11468099" cy="17096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/>
              <a:t> </a:t>
            </a:r>
            <a:r>
              <a:rPr lang="en-US" sz="2800" b="1" i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Rule-5</a:t>
            </a:r>
            <a:endParaRPr lang="en-US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+ Present participle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যুক্ত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Simple Sentence 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কে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If 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দ্বারা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Complex 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করতে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হয়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।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দ্বিতীয়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অংশের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b="1" i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Tense</a:t>
            </a:r>
            <a:r>
              <a:rPr lang="en-US" sz="2400" i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অনুযায়ী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Verb</a:t>
            </a:r>
            <a:r>
              <a:rPr lang="en-US" sz="2400" i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ও  </a:t>
            </a:r>
            <a:r>
              <a:rPr lang="en-US" sz="2400" b="1" i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Subject</a:t>
            </a:r>
            <a:r>
              <a:rPr lang="en-US" sz="2400" i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গঠন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করতে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হবে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।</a:t>
            </a:r>
            <a:endParaRPr lang="en-US" sz="2400" b="1" u="sng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7577F3AC-02EA-4B4A-A84A-C65F4643B513}"/>
              </a:ext>
            </a:extLst>
          </p:cNvPr>
          <p:cNvSpPr/>
          <p:nvPr/>
        </p:nvSpPr>
        <p:spPr>
          <a:xfrm>
            <a:off x="457200" y="3979014"/>
            <a:ext cx="11546599" cy="150737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Rule-6</a:t>
            </a:r>
            <a:endParaRPr lang="en-US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Without + Present participle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যুক্ত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Simple Sentence 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কে</a:t>
            </a:r>
            <a:r>
              <a:rPr lang="en-US" sz="24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If + do not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দ্বারা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Complex 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করতে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হয়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। </a:t>
            </a:r>
          </a:p>
          <a:p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দ্বিতীয়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অংশের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b="1" i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Tense</a:t>
            </a:r>
            <a:r>
              <a:rPr lang="en-US" sz="2400" i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অনুযায়ী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Verb</a:t>
            </a:r>
            <a:r>
              <a:rPr lang="en-US" sz="2400" i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ও  </a:t>
            </a:r>
            <a:r>
              <a:rPr lang="en-US" sz="2400" b="1" i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Subject</a:t>
            </a:r>
            <a:r>
              <a:rPr lang="en-US" sz="2400" i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গঠন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করতে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হবে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।</a:t>
            </a:r>
            <a:endParaRPr lang="en-US" sz="2400" b="1" u="sng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5546DE28-C6E7-4173-8554-2FA9B88A4833}"/>
              </a:ext>
            </a:extLst>
          </p:cNvPr>
          <p:cNvSpPr/>
          <p:nvPr/>
        </p:nvSpPr>
        <p:spPr>
          <a:xfrm>
            <a:off x="533399" y="2514600"/>
            <a:ext cx="11315113" cy="1447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Example:</a:t>
            </a:r>
          </a:p>
          <a:p>
            <a:pPr marL="457200" indent="-457200">
              <a:buAutoNum type="arabicPeriod"/>
            </a:pPr>
            <a:r>
              <a:rPr lang="en-US" sz="2400" b="1" i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Simple:</a:t>
            </a:r>
            <a:r>
              <a:rPr lang="en-US" sz="24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taking exercise , you can keep fit  .</a:t>
            </a:r>
          </a:p>
          <a:p>
            <a:pPr marL="457200" indent="-457200"/>
            <a:r>
              <a:rPr lang="en-US" sz="2400" b="1" i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Complex : If you take exercise , you can keep fit .</a:t>
            </a:r>
          </a:p>
          <a:p>
            <a:pPr marL="457200" indent="-457200"/>
            <a:endParaRPr lang="en-US" sz="2400" i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B3913411-8A4B-42ED-850D-7D99AE50A5B8}"/>
              </a:ext>
            </a:extLst>
          </p:cNvPr>
          <p:cNvSpPr/>
          <p:nvPr/>
        </p:nvSpPr>
        <p:spPr>
          <a:xfrm>
            <a:off x="533400" y="5410200"/>
            <a:ext cx="11273542" cy="1066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Example:</a:t>
            </a:r>
          </a:p>
          <a:p>
            <a:pPr marL="457200" indent="-457200">
              <a:buAutoNum type="arabicPeriod"/>
            </a:pPr>
            <a:r>
              <a:rPr lang="en-US" sz="2400" b="1" i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Simple: Without working hard , You will not success in life .</a:t>
            </a:r>
          </a:p>
          <a:p>
            <a:pPr marL="457200" indent="-457200"/>
            <a:r>
              <a:rPr lang="en-US" sz="2400" b="1" i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Complex : If you do not work hard , you will not success in life .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A7D5F07A-F7A8-4E8E-A82F-51730B37B40F}"/>
              </a:ext>
            </a:extLst>
          </p:cNvPr>
          <p:cNvSpPr/>
          <p:nvPr/>
        </p:nvSpPr>
        <p:spPr>
          <a:xfrm>
            <a:off x="1905766" y="256562"/>
            <a:ext cx="8415336" cy="6522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Rules of Simple To Complex Sentence</a:t>
            </a:r>
          </a:p>
        </p:txBody>
      </p:sp>
    </p:spTree>
    <p:extLst>
      <p:ext uri="{BB962C8B-B14F-4D97-AF65-F5344CB8AC3E}">
        <p14:creationId xmlns:p14="http://schemas.microsoft.com/office/powerpoint/2010/main" val="2540749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ame 1">
            <a:extLst>
              <a:ext uri="{FF2B5EF4-FFF2-40B4-BE49-F238E27FC236}">
                <a16:creationId xmlns:a16="http://schemas.microsoft.com/office/drawing/2014/main" xmlns="" id="{AD42B727-99B7-4A34-B40B-2485DEE0DAF0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frame">
            <a:avLst>
              <a:gd name="adj1" fmla="val 1434"/>
            </a:avLst>
          </a:prstGeom>
          <a:solidFill>
            <a:schemeClr val="tx1"/>
          </a:solidFill>
          <a:ln w="3175"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88">
              <a:solidFill>
                <a:schemeClr val="tx1"/>
              </a:solidFill>
            </a:endParaRPr>
          </a:p>
        </p:txBody>
      </p:sp>
      <p:sp>
        <p:nvSpPr>
          <p:cNvPr id="3" name="Half Frame 2">
            <a:extLst>
              <a:ext uri="{FF2B5EF4-FFF2-40B4-BE49-F238E27FC236}">
                <a16:creationId xmlns:a16="http://schemas.microsoft.com/office/drawing/2014/main" xmlns="" id="{186F50F6-0192-4970-97D4-0EC79E2A9F62}"/>
              </a:ext>
            </a:extLst>
          </p:cNvPr>
          <p:cNvSpPr/>
          <p:nvPr/>
        </p:nvSpPr>
        <p:spPr>
          <a:xfrm>
            <a:off x="54460" y="29206"/>
            <a:ext cx="2077155" cy="1928813"/>
          </a:xfrm>
          <a:prstGeom prst="halfFrame">
            <a:avLst>
              <a:gd name="adj1" fmla="val 11616"/>
              <a:gd name="adj2" fmla="val 11038"/>
            </a:avLst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88">
              <a:solidFill>
                <a:schemeClr val="tx1"/>
              </a:solidFill>
            </a:endParaRPr>
          </a:p>
        </p:txBody>
      </p:sp>
      <p:sp>
        <p:nvSpPr>
          <p:cNvPr id="10" name="Half Frame 9">
            <a:extLst>
              <a:ext uri="{FF2B5EF4-FFF2-40B4-BE49-F238E27FC236}">
                <a16:creationId xmlns:a16="http://schemas.microsoft.com/office/drawing/2014/main" xmlns="" id="{CF494800-3533-4857-B65E-89BEF61F6CF6}"/>
              </a:ext>
            </a:extLst>
          </p:cNvPr>
          <p:cNvSpPr/>
          <p:nvPr/>
        </p:nvSpPr>
        <p:spPr>
          <a:xfrm rot="16200000">
            <a:off x="21079" y="4783579"/>
            <a:ext cx="2077155" cy="1928813"/>
          </a:xfrm>
          <a:prstGeom prst="halfFrame">
            <a:avLst>
              <a:gd name="adj1" fmla="val 11616"/>
              <a:gd name="adj2" fmla="val 11038"/>
            </a:avLst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88">
              <a:solidFill>
                <a:schemeClr val="tx1"/>
              </a:solidFill>
            </a:endParaRPr>
          </a:p>
        </p:txBody>
      </p:sp>
      <p:sp>
        <p:nvSpPr>
          <p:cNvPr id="12" name="Half Frame 11">
            <a:extLst>
              <a:ext uri="{FF2B5EF4-FFF2-40B4-BE49-F238E27FC236}">
                <a16:creationId xmlns:a16="http://schemas.microsoft.com/office/drawing/2014/main" xmlns="" id="{C55FF4B6-AC17-478E-B629-95C6659BA156}"/>
              </a:ext>
            </a:extLst>
          </p:cNvPr>
          <p:cNvSpPr/>
          <p:nvPr/>
        </p:nvSpPr>
        <p:spPr>
          <a:xfrm rot="10800000">
            <a:off x="10019595" y="4857750"/>
            <a:ext cx="2077155" cy="1928813"/>
          </a:xfrm>
          <a:prstGeom prst="halfFrame">
            <a:avLst>
              <a:gd name="adj1" fmla="val 11616"/>
              <a:gd name="adj2" fmla="val 11038"/>
            </a:avLst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88">
              <a:solidFill>
                <a:schemeClr val="tx1"/>
              </a:solidFill>
            </a:endParaRPr>
          </a:p>
        </p:txBody>
      </p:sp>
      <p:sp>
        <p:nvSpPr>
          <p:cNvPr id="15" name="Half Frame 14">
            <a:extLst>
              <a:ext uri="{FF2B5EF4-FFF2-40B4-BE49-F238E27FC236}">
                <a16:creationId xmlns:a16="http://schemas.microsoft.com/office/drawing/2014/main" xmlns="" id="{E6D4994A-53AD-4030-B41E-ADAA1BD6F3A9}"/>
              </a:ext>
            </a:extLst>
          </p:cNvPr>
          <p:cNvSpPr/>
          <p:nvPr/>
        </p:nvSpPr>
        <p:spPr>
          <a:xfrm rot="5400000">
            <a:off x="10093766" y="145609"/>
            <a:ext cx="2077155" cy="1928813"/>
          </a:xfrm>
          <a:prstGeom prst="halfFrame">
            <a:avLst>
              <a:gd name="adj1" fmla="val 11616"/>
              <a:gd name="adj2" fmla="val 11038"/>
            </a:avLst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88">
              <a:solidFill>
                <a:schemeClr val="tx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A2A31418-0B7F-4092-8FC0-31292AC7F2FF}"/>
              </a:ext>
            </a:extLst>
          </p:cNvPr>
          <p:cNvSpPr txBox="1"/>
          <p:nvPr/>
        </p:nvSpPr>
        <p:spPr>
          <a:xfrm>
            <a:off x="507458" y="1905000"/>
            <a:ext cx="11506199" cy="95410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Simple: Taking exercise regularly, he built a good health.</a:t>
            </a:r>
          </a:p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Complex: Since he took exercise regularly, he built a good health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8F153122-BBCC-4F80-8B60-1542F161EA7B}"/>
              </a:ext>
            </a:extLst>
          </p:cNvPr>
          <p:cNvSpPr txBox="1"/>
          <p:nvPr/>
        </p:nvSpPr>
        <p:spPr>
          <a:xfrm>
            <a:off x="507458" y="2958405"/>
            <a:ext cx="1171575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Simple: The boy was too dull to understand a simple matter .</a:t>
            </a:r>
          </a:p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Complex: The boy was so dull that he could not understand  simple matter . 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A219DFF2-E1B7-46D5-8A5A-4D927026ACDA}"/>
              </a:ext>
            </a:extLst>
          </p:cNvPr>
          <p:cNvSpPr txBox="1"/>
          <p:nvPr/>
        </p:nvSpPr>
        <p:spPr>
          <a:xfrm>
            <a:off x="507458" y="4379893"/>
            <a:ext cx="1137974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Simple: Without eating , we can not keep fit  . </a:t>
            </a:r>
          </a:p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Complex: If we do not eat , we can not keep fit  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B9A21D50-103F-45BA-8416-1224ACF9DB90}"/>
              </a:ext>
            </a:extLst>
          </p:cNvPr>
          <p:cNvSpPr txBox="1"/>
          <p:nvPr/>
        </p:nvSpPr>
        <p:spPr>
          <a:xfrm>
            <a:off x="507459" y="5446693"/>
            <a:ext cx="1137974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Simple: By reading more , you will know more .</a:t>
            </a:r>
          </a:p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Complex: If you read more, you will know more .  </a:t>
            </a:r>
          </a:p>
        </p:txBody>
      </p:sp>
      <p:sp>
        <p:nvSpPr>
          <p:cNvPr id="16" name="Round Diagonal Corner Rectangle 12">
            <a:extLst>
              <a:ext uri="{FF2B5EF4-FFF2-40B4-BE49-F238E27FC236}">
                <a16:creationId xmlns:a16="http://schemas.microsoft.com/office/drawing/2014/main" xmlns="" id="{FF48D747-721A-498C-BBC6-BC3013FE6793}"/>
              </a:ext>
            </a:extLst>
          </p:cNvPr>
          <p:cNvSpPr/>
          <p:nvPr/>
        </p:nvSpPr>
        <p:spPr>
          <a:xfrm>
            <a:off x="0" y="381000"/>
            <a:ext cx="12096750" cy="1143000"/>
          </a:xfrm>
          <a:prstGeom prst="round2Diag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anose="04020705040A02060702" pitchFamily="82" charset="0"/>
                <a:cs typeface="Times New Roman" panose="02020603050405020304" pitchFamily="18" charset="0"/>
              </a:rPr>
              <a:t>Transform the Simple sentences to Complex       </a:t>
            </a:r>
            <a:r>
              <a:rPr lang="en-US" sz="4800" b="1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anose="04020705040A02060702" pitchFamily="82" charset="0"/>
                <a:cs typeface="Times New Roman" panose="02020603050405020304" pitchFamily="18" charset="0"/>
              </a:rPr>
              <a:t>(In group) </a:t>
            </a:r>
            <a:endParaRPr lang="en-US" sz="4800" u="sng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lgerian" panose="04020705040A02060702" pitchFamily="82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9257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ame 1">
            <a:extLst>
              <a:ext uri="{FF2B5EF4-FFF2-40B4-BE49-F238E27FC236}">
                <a16:creationId xmlns:a16="http://schemas.microsoft.com/office/drawing/2014/main" xmlns="" id="{AD42B727-99B7-4A34-B40B-2485DEE0DAF0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frame">
            <a:avLst>
              <a:gd name="adj1" fmla="val 1434"/>
            </a:avLst>
          </a:prstGeom>
          <a:solidFill>
            <a:schemeClr val="tx1"/>
          </a:solidFill>
          <a:ln w="3175"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88">
              <a:solidFill>
                <a:schemeClr val="tx1"/>
              </a:solidFill>
            </a:endParaRPr>
          </a:p>
        </p:txBody>
      </p:sp>
      <p:sp>
        <p:nvSpPr>
          <p:cNvPr id="3" name="Half Frame 2">
            <a:extLst>
              <a:ext uri="{FF2B5EF4-FFF2-40B4-BE49-F238E27FC236}">
                <a16:creationId xmlns:a16="http://schemas.microsoft.com/office/drawing/2014/main" xmlns="" id="{186F50F6-0192-4970-97D4-0EC79E2A9F62}"/>
              </a:ext>
            </a:extLst>
          </p:cNvPr>
          <p:cNvSpPr/>
          <p:nvPr/>
        </p:nvSpPr>
        <p:spPr>
          <a:xfrm>
            <a:off x="54460" y="29206"/>
            <a:ext cx="2077155" cy="1928813"/>
          </a:xfrm>
          <a:prstGeom prst="halfFrame">
            <a:avLst>
              <a:gd name="adj1" fmla="val 11616"/>
              <a:gd name="adj2" fmla="val 11038"/>
            </a:avLst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88">
              <a:solidFill>
                <a:schemeClr val="tx1"/>
              </a:solidFill>
            </a:endParaRPr>
          </a:p>
        </p:txBody>
      </p:sp>
      <p:sp>
        <p:nvSpPr>
          <p:cNvPr id="10" name="Half Frame 9">
            <a:extLst>
              <a:ext uri="{FF2B5EF4-FFF2-40B4-BE49-F238E27FC236}">
                <a16:creationId xmlns:a16="http://schemas.microsoft.com/office/drawing/2014/main" xmlns="" id="{CF494800-3533-4857-B65E-89BEF61F6CF6}"/>
              </a:ext>
            </a:extLst>
          </p:cNvPr>
          <p:cNvSpPr/>
          <p:nvPr/>
        </p:nvSpPr>
        <p:spPr>
          <a:xfrm rot="16200000">
            <a:off x="21079" y="4783579"/>
            <a:ext cx="2077155" cy="1928813"/>
          </a:xfrm>
          <a:prstGeom prst="halfFrame">
            <a:avLst>
              <a:gd name="adj1" fmla="val 11616"/>
              <a:gd name="adj2" fmla="val 11038"/>
            </a:avLst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88">
              <a:solidFill>
                <a:schemeClr val="tx1"/>
              </a:solidFill>
            </a:endParaRPr>
          </a:p>
        </p:txBody>
      </p:sp>
      <p:sp>
        <p:nvSpPr>
          <p:cNvPr id="12" name="Half Frame 11">
            <a:extLst>
              <a:ext uri="{FF2B5EF4-FFF2-40B4-BE49-F238E27FC236}">
                <a16:creationId xmlns:a16="http://schemas.microsoft.com/office/drawing/2014/main" xmlns="" id="{C55FF4B6-AC17-478E-B629-95C6659BA156}"/>
              </a:ext>
            </a:extLst>
          </p:cNvPr>
          <p:cNvSpPr/>
          <p:nvPr/>
        </p:nvSpPr>
        <p:spPr>
          <a:xfrm rot="10800000">
            <a:off x="10019595" y="4857750"/>
            <a:ext cx="2077155" cy="1928813"/>
          </a:xfrm>
          <a:prstGeom prst="halfFrame">
            <a:avLst>
              <a:gd name="adj1" fmla="val 11616"/>
              <a:gd name="adj2" fmla="val 11038"/>
            </a:avLst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88">
              <a:solidFill>
                <a:schemeClr val="tx1"/>
              </a:solidFill>
            </a:endParaRPr>
          </a:p>
        </p:txBody>
      </p:sp>
      <p:sp>
        <p:nvSpPr>
          <p:cNvPr id="15" name="Half Frame 14">
            <a:extLst>
              <a:ext uri="{FF2B5EF4-FFF2-40B4-BE49-F238E27FC236}">
                <a16:creationId xmlns:a16="http://schemas.microsoft.com/office/drawing/2014/main" xmlns="" id="{E6D4994A-53AD-4030-B41E-ADAA1BD6F3A9}"/>
              </a:ext>
            </a:extLst>
          </p:cNvPr>
          <p:cNvSpPr/>
          <p:nvPr/>
        </p:nvSpPr>
        <p:spPr>
          <a:xfrm rot="5400000">
            <a:off x="10093766" y="145609"/>
            <a:ext cx="2077155" cy="1928813"/>
          </a:xfrm>
          <a:prstGeom prst="halfFrame">
            <a:avLst>
              <a:gd name="adj1" fmla="val 11616"/>
              <a:gd name="adj2" fmla="val 11038"/>
            </a:avLst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88">
              <a:solidFill>
                <a:schemeClr val="tx1"/>
              </a:solidFill>
            </a:endParaRPr>
          </a:p>
        </p:txBody>
      </p:sp>
      <p:sp>
        <p:nvSpPr>
          <p:cNvPr id="7" name="Round Diagonal Corner Rectangle 12">
            <a:extLst>
              <a:ext uri="{FF2B5EF4-FFF2-40B4-BE49-F238E27FC236}">
                <a16:creationId xmlns:a16="http://schemas.microsoft.com/office/drawing/2014/main" xmlns="" id="{765FC272-FA90-4087-ADD2-07D513F00B97}"/>
              </a:ext>
            </a:extLst>
          </p:cNvPr>
          <p:cNvSpPr/>
          <p:nvPr/>
        </p:nvSpPr>
        <p:spPr>
          <a:xfrm>
            <a:off x="228600" y="76200"/>
            <a:ext cx="11658599" cy="1295400"/>
          </a:xfrm>
          <a:prstGeom prst="round2Diag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anose="04020705040A02060702" pitchFamily="82" charset="0"/>
              </a:rPr>
              <a:t>Evaluation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BFA6C5DA-7622-48AB-A7FF-0FE951E586AB}"/>
              </a:ext>
            </a:extLst>
          </p:cNvPr>
          <p:cNvSpPr txBox="1"/>
          <p:nvPr/>
        </p:nvSpPr>
        <p:spPr>
          <a:xfrm>
            <a:off x="457199" y="1752600"/>
            <a:ext cx="1158645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en-US" sz="32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Simple: The load is too  Heavy to be lifted .</a:t>
            </a:r>
          </a:p>
          <a:p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 Complex: The load is so heavy that it can not be lifted .</a:t>
            </a:r>
            <a:endParaRPr lang="en-US" sz="32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E6CF6C4D-5F83-4934-A66D-8CF7C7A3BF95}"/>
              </a:ext>
            </a:extLst>
          </p:cNvPr>
          <p:cNvSpPr txBox="1"/>
          <p:nvPr/>
        </p:nvSpPr>
        <p:spPr>
          <a:xfrm>
            <a:off x="457198" y="2967097"/>
            <a:ext cx="11586459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2.  Simple: Without observing the rules of health , we can not enjoy  </a:t>
            </a:r>
          </a:p>
          <a:p>
            <a:r>
              <a:rPr lang="en-US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                  good health .</a:t>
            </a:r>
          </a:p>
          <a:p>
            <a:r>
              <a:rPr lang="en-US" sz="3200" b="1" i="1" dirty="0">
                <a:latin typeface="Times New Roman" panose="02020603050405020304" pitchFamily="18" charset="0"/>
                <a:cs typeface="Times New Roman" pitchFamily="18" charset="0"/>
              </a:rPr>
              <a:t>2.</a:t>
            </a:r>
            <a:r>
              <a:rPr lang="en-US" sz="32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latin typeface="Times New Roman" panose="02020603050405020304" pitchFamily="18" charset="0"/>
                <a:cs typeface="Times New Roman" pitchFamily="18" charset="0"/>
              </a:rPr>
              <a:t>Complex: If we do not observe the rules of health , we can not</a:t>
            </a:r>
          </a:p>
          <a:p>
            <a:r>
              <a:rPr lang="en-US" sz="3200" b="1" dirty="0">
                <a:latin typeface="Times New Roman" panose="02020603050405020304" pitchFamily="18" charset="0"/>
                <a:cs typeface="Times New Roman" pitchFamily="18" charset="0"/>
              </a:rPr>
              <a:t>                      enjoy good health 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13E4A9DB-44E7-4C77-89E1-2AA9968F6498}"/>
              </a:ext>
            </a:extLst>
          </p:cNvPr>
          <p:cNvSpPr txBox="1"/>
          <p:nvPr/>
        </p:nvSpPr>
        <p:spPr>
          <a:xfrm>
            <a:off x="457197" y="5257800"/>
            <a:ext cx="1143000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Simple    :  Seeing a snake , Mina  cried out with fear .</a:t>
            </a:r>
          </a:p>
          <a:p>
            <a:r>
              <a:rPr lang="en-US" sz="3200" b="1" dirty="0">
                <a:latin typeface="Times New Roman" panose="02020603050405020304" pitchFamily="18" charset="0"/>
                <a:cs typeface="Times New Roman" pitchFamily="18" charset="0"/>
              </a:rPr>
              <a:t>3. Complex:  When Mina saw a snake , she cried out .</a:t>
            </a:r>
          </a:p>
        </p:txBody>
      </p:sp>
    </p:spTree>
    <p:extLst>
      <p:ext uri="{BB962C8B-B14F-4D97-AF65-F5344CB8AC3E}">
        <p14:creationId xmlns:p14="http://schemas.microsoft.com/office/powerpoint/2010/main" val="2203195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ame 1">
            <a:extLst>
              <a:ext uri="{FF2B5EF4-FFF2-40B4-BE49-F238E27FC236}">
                <a16:creationId xmlns:a16="http://schemas.microsoft.com/office/drawing/2014/main" xmlns="" id="{AD42B727-99B7-4A34-B40B-2485DEE0DAF0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frame">
            <a:avLst>
              <a:gd name="adj1" fmla="val 1434"/>
            </a:avLst>
          </a:prstGeom>
          <a:solidFill>
            <a:schemeClr val="tx1"/>
          </a:solidFill>
          <a:ln w="3175"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88">
              <a:solidFill>
                <a:schemeClr val="tx1"/>
              </a:solidFill>
            </a:endParaRPr>
          </a:p>
        </p:txBody>
      </p:sp>
      <p:sp>
        <p:nvSpPr>
          <p:cNvPr id="3" name="Half Frame 2">
            <a:extLst>
              <a:ext uri="{FF2B5EF4-FFF2-40B4-BE49-F238E27FC236}">
                <a16:creationId xmlns:a16="http://schemas.microsoft.com/office/drawing/2014/main" xmlns="" id="{186F50F6-0192-4970-97D4-0EC79E2A9F62}"/>
              </a:ext>
            </a:extLst>
          </p:cNvPr>
          <p:cNvSpPr/>
          <p:nvPr/>
        </p:nvSpPr>
        <p:spPr>
          <a:xfrm>
            <a:off x="54460" y="29206"/>
            <a:ext cx="2077155" cy="1928813"/>
          </a:xfrm>
          <a:prstGeom prst="halfFrame">
            <a:avLst>
              <a:gd name="adj1" fmla="val 11616"/>
              <a:gd name="adj2" fmla="val 11038"/>
            </a:avLst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88">
              <a:solidFill>
                <a:schemeClr val="tx1"/>
              </a:solidFill>
            </a:endParaRPr>
          </a:p>
        </p:txBody>
      </p:sp>
      <p:sp>
        <p:nvSpPr>
          <p:cNvPr id="10" name="Half Frame 9">
            <a:extLst>
              <a:ext uri="{FF2B5EF4-FFF2-40B4-BE49-F238E27FC236}">
                <a16:creationId xmlns:a16="http://schemas.microsoft.com/office/drawing/2014/main" xmlns="" id="{CF494800-3533-4857-B65E-89BEF61F6CF6}"/>
              </a:ext>
            </a:extLst>
          </p:cNvPr>
          <p:cNvSpPr/>
          <p:nvPr/>
        </p:nvSpPr>
        <p:spPr>
          <a:xfrm rot="16200000">
            <a:off x="21079" y="4783579"/>
            <a:ext cx="2077155" cy="1928813"/>
          </a:xfrm>
          <a:prstGeom prst="halfFrame">
            <a:avLst>
              <a:gd name="adj1" fmla="val 11616"/>
              <a:gd name="adj2" fmla="val 11038"/>
            </a:avLst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88">
              <a:solidFill>
                <a:schemeClr val="tx1"/>
              </a:solidFill>
            </a:endParaRPr>
          </a:p>
        </p:txBody>
      </p:sp>
      <p:sp>
        <p:nvSpPr>
          <p:cNvPr id="12" name="Half Frame 11">
            <a:extLst>
              <a:ext uri="{FF2B5EF4-FFF2-40B4-BE49-F238E27FC236}">
                <a16:creationId xmlns:a16="http://schemas.microsoft.com/office/drawing/2014/main" xmlns="" id="{C55FF4B6-AC17-478E-B629-95C6659BA156}"/>
              </a:ext>
            </a:extLst>
          </p:cNvPr>
          <p:cNvSpPr/>
          <p:nvPr/>
        </p:nvSpPr>
        <p:spPr>
          <a:xfrm rot="10800000">
            <a:off x="10019595" y="4857750"/>
            <a:ext cx="2077155" cy="1928813"/>
          </a:xfrm>
          <a:prstGeom prst="halfFrame">
            <a:avLst>
              <a:gd name="adj1" fmla="val 11616"/>
              <a:gd name="adj2" fmla="val 11038"/>
            </a:avLst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88">
              <a:solidFill>
                <a:schemeClr val="tx1"/>
              </a:solidFill>
            </a:endParaRPr>
          </a:p>
        </p:txBody>
      </p:sp>
      <p:sp>
        <p:nvSpPr>
          <p:cNvPr id="15" name="Half Frame 14">
            <a:extLst>
              <a:ext uri="{FF2B5EF4-FFF2-40B4-BE49-F238E27FC236}">
                <a16:creationId xmlns:a16="http://schemas.microsoft.com/office/drawing/2014/main" xmlns="" id="{E6D4994A-53AD-4030-B41E-ADAA1BD6F3A9}"/>
              </a:ext>
            </a:extLst>
          </p:cNvPr>
          <p:cNvSpPr/>
          <p:nvPr/>
        </p:nvSpPr>
        <p:spPr>
          <a:xfrm rot="5400000">
            <a:off x="10093766" y="145609"/>
            <a:ext cx="2077155" cy="1928813"/>
          </a:xfrm>
          <a:prstGeom prst="halfFrame">
            <a:avLst>
              <a:gd name="adj1" fmla="val 11616"/>
              <a:gd name="adj2" fmla="val 11038"/>
            </a:avLst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88">
              <a:solidFill>
                <a:schemeClr val="tx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F7934E89-2AE7-4D6A-8A3B-9348548112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2377" y="750374"/>
            <a:ext cx="8007246" cy="5328458"/>
          </a:xfrm>
          <a:prstGeom prst="rect">
            <a:avLst/>
          </a:prstGeom>
        </p:spPr>
      </p:pic>
      <p:sp>
        <p:nvSpPr>
          <p:cNvPr id="9" name="Rounded Rectangle 3">
            <a:extLst>
              <a:ext uri="{FF2B5EF4-FFF2-40B4-BE49-F238E27FC236}">
                <a16:creationId xmlns:a16="http://schemas.microsoft.com/office/drawing/2014/main" xmlns="" id="{EECAE950-5290-4A9A-8E80-D49590FDFE70}"/>
              </a:ext>
            </a:extLst>
          </p:cNvPr>
          <p:cNvSpPr/>
          <p:nvPr/>
        </p:nvSpPr>
        <p:spPr>
          <a:xfrm>
            <a:off x="2092377" y="4419600"/>
            <a:ext cx="8007246" cy="1659232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Write down only five sentences according  to the rules of Complex sentence. </a:t>
            </a:r>
          </a:p>
        </p:txBody>
      </p:sp>
      <p:sp>
        <p:nvSpPr>
          <p:cNvPr id="13" name="Round Diagonal Corner Rectangle 12">
            <a:extLst>
              <a:ext uri="{FF2B5EF4-FFF2-40B4-BE49-F238E27FC236}">
                <a16:creationId xmlns:a16="http://schemas.microsoft.com/office/drawing/2014/main" xmlns="" id="{81CFD710-224A-44E6-8350-CC6BD34F6253}"/>
              </a:ext>
            </a:extLst>
          </p:cNvPr>
          <p:cNvSpPr/>
          <p:nvPr/>
        </p:nvSpPr>
        <p:spPr>
          <a:xfrm>
            <a:off x="266700" y="758066"/>
            <a:ext cx="11658599" cy="1295400"/>
          </a:xfrm>
          <a:prstGeom prst="round2Diag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anose="04020705040A02060702" pitchFamily="82" charset="0"/>
              </a:rPr>
              <a:t>Home work</a:t>
            </a:r>
          </a:p>
        </p:txBody>
      </p:sp>
    </p:spTree>
    <p:extLst>
      <p:ext uri="{BB962C8B-B14F-4D97-AF65-F5344CB8AC3E}">
        <p14:creationId xmlns:p14="http://schemas.microsoft.com/office/powerpoint/2010/main" val="1748637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ame 1">
            <a:extLst>
              <a:ext uri="{FF2B5EF4-FFF2-40B4-BE49-F238E27FC236}">
                <a16:creationId xmlns:a16="http://schemas.microsoft.com/office/drawing/2014/main" xmlns="" id="{AD42B727-99B7-4A34-B40B-2485DEE0DAF0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frame">
            <a:avLst>
              <a:gd name="adj1" fmla="val 1434"/>
            </a:avLst>
          </a:prstGeom>
          <a:solidFill>
            <a:schemeClr val="tx1"/>
          </a:solidFill>
          <a:ln w="3175"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88">
              <a:solidFill>
                <a:schemeClr val="tx1"/>
              </a:solidFill>
            </a:endParaRPr>
          </a:p>
        </p:txBody>
      </p:sp>
      <p:sp>
        <p:nvSpPr>
          <p:cNvPr id="3" name="Half Frame 2">
            <a:extLst>
              <a:ext uri="{FF2B5EF4-FFF2-40B4-BE49-F238E27FC236}">
                <a16:creationId xmlns:a16="http://schemas.microsoft.com/office/drawing/2014/main" xmlns="" id="{186F50F6-0192-4970-97D4-0EC79E2A9F62}"/>
              </a:ext>
            </a:extLst>
          </p:cNvPr>
          <p:cNvSpPr/>
          <p:nvPr/>
        </p:nvSpPr>
        <p:spPr>
          <a:xfrm>
            <a:off x="54460" y="29206"/>
            <a:ext cx="2077155" cy="1928813"/>
          </a:xfrm>
          <a:prstGeom prst="halfFrame">
            <a:avLst>
              <a:gd name="adj1" fmla="val 11616"/>
              <a:gd name="adj2" fmla="val 11038"/>
            </a:avLst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88">
              <a:solidFill>
                <a:schemeClr val="tx1"/>
              </a:solidFill>
            </a:endParaRPr>
          </a:p>
        </p:txBody>
      </p:sp>
      <p:sp>
        <p:nvSpPr>
          <p:cNvPr id="10" name="Half Frame 9">
            <a:extLst>
              <a:ext uri="{FF2B5EF4-FFF2-40B4-BE49-F238E27FC236}">
                <a16:creationId xmlns:a16="http://schemas.microsoft.com/office/drawing/2014/main" xmlns="" id="{CF494800-3533-4857-B65E-89BEF61F6CF6}"/>
              </a:ext>
            </a:extLst>
          </p:cNvPr>
          <p:cNvSpPr/>
          <p:nvPr/>
        </p:nvSpPr>
        <p:spPr>
          <a:xfrm rot="16200000">
            <a:off x="21079" y="4783579"/>
            <a:ext cx="2077155" cy="1928813"/>
          </a:xfrm>
          <a:prstGeom prst="halfFrame">
            <a:avLst>
              <a:gd name="adj1" fmla="val 11616"/>
              <a:gd name="adj2" fmla="val 11038"/>
            </a:avLst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88">
              <a:solidFill>
                <a:schemeClr val="tx1"/>
              </a:solidFill>
            </a:endParaRPr>
          </a:p>
        </p:txBody>
      </p:sp>
      <p:sp>
        <p:nvSpPr>
          <p:cNvPr id="12" name="Half Frame 11">
            <a:extLst>
              <a:ext uri="{FF2B5EF4-FFF2-40B4-BE49-F238E27FC236}">
                <a16:creationId xmlns:a16="http://schemas.microsoft.com/office/drawing/2014/main" xmlns="" id="{C55FF4B6-AC17-478E-B629-95C6659BA156}"/>
              </a:ext>
            </a:extLst>
          </p:cNvPr>
          <p:cNvSpPr/>
          <p:nvPr/>
        </p:nvSpPr>
        <p:spPr>
          <a:xfrm rot="10800000">
            <a:off x="10019595" y="4857750"/>
            <a:ext cx="2077155" cy="1928813"/>
          </a:xfrm>
          <a:prstGeom prst="halfFrame">
            <a:avLst>
              <a:gd name="adj1" fmla="val 11616"/>
              <a:gd name="adj2" fmla="val 11038"/>
            </a:avLst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88">
              <a:solidFill>
                <a:schemeClr val="tx1"/>
              </a:solidFill>
            </a:endParaRPr>
          </a:p>
        </p:txBody>
      </p:sp>
      <p:sp>
        <p:nvSpPr>
          <p:cNvPr id="15" name="Half Frame 14">
            <a:extLst>
              <a:ext uri="{FF2B5EF4-FFF2-40B4-BE49-F238E27FC236}">
                <a16:creationId xmlns:a16="http://schemas.microsoft.com/office/drawing/2014/main" xmlns="" id="{E6D4994A-53AD-4030-B41E-ADAA1BD6F3A9}"/>
              </a:ext>
            </a:extLst>
          </p:cNvPr>
          <p:cNvSpPr/>
          <p:nvPr/>
        </p:nvSpPr>
        <p:spPr>
          <a:xfrm rot="5400000">
            <a:off x="10093766" y="145609"/>
            <a:ext cx="2077155" cy="1928813"/>
          </a:xfrm>
          <a:prstGeom prst="halfFrame">
            <a:avLst>
              <a:gd name="adj1" fmla="val 11616"/>
              <a:gd name="adj2" fmla="val 11038"/>
            </a:avLst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88">
              <a:solidFill>
                <a:schemeClr val="tx1"/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80A41085-62B0-4F78-8DE4-D1567DF433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2762" y="609600"/>
            <a:ext cx="7407207" cy="5548256"/>
          </a:xfrm>
          <a:prstGeom prst="rect">
            <a:avLst/>
          </a:prstGeom>
        </p:spPr>
      </p:pic>
      <p:sp>
        <p:nvSpPr>
          <p:cNvPr id="13" name="Oval 12">
            <a:extLst>
              <a:ext uri="{FF2B5EF4-FFF2-40B4-BE49-F238E27FC236}">
                <a16:creationId xmlns:a16="http://schemas.microsoft.com/office/drawing/2014/main" xmlns="" id="{0CCC50D7-E44D-4ACC-9177-0E3FFDD67EC1}"/>
              </a:ext>
            </a:extLst>
          </p:cNvPr>
          <p:cNvSpPr/>
          <p:nvPr/>
        </p:nvSpPr>
        <p:spPr>
          <a:xfrm>
            <a:off x="6096000" y="609600"/>
            <a:ext cx="4071937" cy="18288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i="1" dirty="0">
                <a:solidFill>
                  <a:schemeClr val="tx1"/>
                </a:solidFill>
                <a:latin typeface="Algerian" panose="04020705040A02060702" pitchFamily="82" charset="0"/>
              </a:rPr>
              <a:t>See you tomorrow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xmlns="" id="{C9427F47-40DB-4D2A-91F6-B11B08191CB8}"/>
              </a:ext>
            </a:extLst>
          </p:cNvPr>
          <p:cNvSpPr/>
          <p:nvPr/>
        </p:nvSpPr>
        <p:spPr>
          <a:xfrm>
            <a:off x="1871549" y="614289"/>
            <a:ext cx="3505200" cy="18288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i="1" dirty="0">
                <a:solidFill>
                  <a:schemeClr val="tx1"/>
                </a:solidFill>
                <a:latin typeface="Algerian" panose="04020705040A02060702" pitchFamily="82" charset="0"/>
              </a:rPr>
              <a:t>No more today</a:t>
            </a:r>
          </a:p>
        </p:txBody>
      </p:sp>
    </p:spTree>
    <p:extLst>
      <p:ext uri="{BB962C8B-B14F-4D97-AF65-F5344CB8AC3E}">
        <p14:creationId xmlns:p14="http://schemas.microsoft.com/office/powerpoint/2010/main" val="3368184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Up Ribbon 6"/>
          <p:cNvSpPr/>
          <p:nvPr/>
        </p:nvSpPr>
        <p:spPr>
          <a:xfrm>
            <a:off x="3021951" y="268112"/>
            <a:ext cx="5647918" cy="827852"/>
          </a:xfrm>
          <a:prstGeom prst="ribbon2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4741" b="1" dirty="0">
                <a:ln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Identity</a:t>
            </a:r>
          </a:p>
        </p:txBody>
      </p:sp>
      <p:sp>
        <p:nvSpPr>
          <p:cNvPr id="8" name="Round Diagonal Corner Rectangle 7"/>
          <p:cNvSpPr/>
          <p:nvPr/>
        </p:nvSpPr>
        <p:spPr>
          <a:xfrm>
            <a:off x="452439" y="945446"/>
            <a:ext cx="6636984" cy="5719703"/>
          </a:xfrm>
          <a:prstGeom prst="round2DiagRect">
            <a:avLst/>
          </a:prstGeom>
          <a:noFill/>
          <a:ln w="3175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16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316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316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316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316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316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316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316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16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MD.ABDUR ROUF</a:t>
            </a:r>
            <a:endParaRPr lang="en-US" sz="316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16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Lecturer(English)</a:t>
            </a:r>
            <a:endParaRPr lang="en-US" sz="316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Khalna</a:t>
            </a:r>
            <a:r>
              <a:rPr lang="en-US" sz="3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Islamia</a:t>
            </a:r>
            <a:r>
              <a:rPr lang="en-US" sz="3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Fazil</a:t>
            </a:r>
            <a:r>
              <a:rPr lang="en-US" sz="3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(Degree) Madrasah</a:t>
            </a:r>
            <a:endParaRPr lang="en-US" sz="3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16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Patnitala,Naogaon</a:t>
            </a:r>
            <a:r>
              <a:rPr lang="en-US" sz="316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16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316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316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316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ound Diagonal Corner Rectangle 8"/>
          <p:cNvSpPr/>
          <p:nvPr/>
        </p:nvSpPr>
        <p:spPr>
          <a:xfrm>
            <a:off x="7361297" y="682120"/>
            <a:ext cx="4425245" cy="5644445"/>
          </a:xfrm>
          <a:prstGeom prst="round2DiagRect">
            <a:avLst/>
          </a:prstGeom>
          <a:noFill/>
          <a:ln w="3175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77" dirty="0"/>
          </a:p>
          <a:p>
            <a:pPr algn="ctr"/>
            <a:endParaRPr lang="en-US" sz="1777" dirty="0"/>
          </a:p>
          <a:p>
            <a:pPr algn="ctr"/>
            <a:endParaRPr lang="en-US" sz="1777" dirty="0"/>
          </a:p>
          <a:p>
            <a:pPr algn="ctr"/>
            <a:endParaRPr lang="en-US" sz="1975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316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316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316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16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English 2nd Paper</a:t>
            </a:r>
          </a:p>
          <a:p>
            <a:pPr algn="ctr"/>
            <a:r>
              <a:rPr lang="en-US" sz="316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Class : 11-12</a:t>
            </a:r>
          </a:p>
          <a:p>
            <a:pPr algn="ctr"/>
            <a:r>
              <a:rPr lang="en-US" sz="316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Time : </a:t>
            </a:r>
            <a:r>
              <a:rPr lang="en-US" sz="316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45</a:t>
            </a:r>
            <a:r>
              <a:rPr lang="en-US" sz="316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min’s</a:t>
            </a:r>
            <a:endParaRPr lang="en-US" sz="316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 rot="16200000" flipH="1">
            <a:off x="4674463" y="3723376"/>
            <a:ext cx="4740548" cy="89370"/>
          </a:xfrm>
          <a:prstGeom prst="line">
            <a:avLst/>
          </a:prstGeom>
          <a:ln w="57150">
            <a:solidFill>
              <a:schemeClr val="tx1"/>
            </a:solidFill>
            <a:prstDash val="sysDash"/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rame 1">
            <a:extLst>
              <a:ext uri="{FF2B5EF4-FFF2-40B4-BE49-F238E27FC236}">
                <a16:creationId xmlns:a16="http://schemas.microsoft.com/office/drawing/2014/main" xmlns="" id="{AD42B727-99B7-4A34-B40B-2485DEE0DAF0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frame">
            <a:avLst>
              <a:gd name="adj1" fmla="val 1434"/>
            </a:avLst>
          </a:prstGeom>
          <a:solidFill>
            <a:schemeClr val="tx1"/>
          </a:solidFill>
          <a:ln w="3175"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88">
              <a:solidFill>
                <a:schemeClr val="tx1"/>
              </a:solidFill>
            </a:endParaRPr>
          </a:p>
        </p:txBody>
      </p:sp>
      <p:sp>
        <p:nvSpPr>
          <p:cNvPr id="3" name="Half Frame 2">
            <a:extLst>
              <a:ext uri="{FF2B5EF4-FFF2-40B4-BE49-F238E27FC236}">
                <a16:creationId xmlns:a16="http://schemas.microsoft.com/office/drawing/2014/main" xmlns="" id="{186F50F6-0192-4970-97D4-0EC79E2A9F62}"/>
              </a:ext>
            </a:extLst>
          </p:cNvPr>
          <p:cNvSpPr/>
          <p:nvPr/>
        </p:nvSpPr>
        <p:spPr>
          <a:xfrm>
            <a:off x="54460" y="29206"/>
            <a:ext cx="2077155" cy="1928813"/>
          </a:xfrm>
          <a:prstGeom prst="halfFrame">
            <a:avLst>
              <a:gd name="adj1" fmla="val 11616"/>
              <a:gd name="adj2" fmla="val 11038"/>
            </a:avLst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88">
              <a:solidFill>
                <a:schemeClr val="tx1"/>
              </a:solidFill>
            </a:endParaRPr>
          </a:p>
        </p:txBody>
      </p:sp>
      <p:sp>
        <p:nvSpPr>
          <p:cNvPr id="10" name="Half Frame 9">
            <a:extLst>
              <a:ext uri="{FF2B5EF4-FFF2-40B4-BE49-F238E27FC236}">
                <a16:creationId xmlns:a16="http://schemas.microsoft.com/office/drawing/2014/main" xmlns="" id="{CF494800-3533-4857-B65E-89BEF61F6CF6}"/>
              </a:ext>
            </a:extLst>
          </p:cNvPr>
          <p:cNvSpPr/>
          <p:nvPr/>
        </p:nvSpPr>
        <p:spPr>
          <a:xfrm rot="16200000">
            <a:off x="21079" y="4783579"/>
            <a:ext cx="2077155" cy="1928813"/>
          </a:xfrm>
          <a:prstGeom prst="halfFrame">
            <a:avLst>
              <a:gd name="adj1" fmla="val 11616"/>
              <a:gd name="adj2" fmla="val 11038"/>
            </a:avLst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88">
              <a:solidFill>
                <a:schemeClr val="tx1"/>
              </a:solidFill>
            </a:endParaRPr>
          </a:p>
        </p:txBody>
      </p:sp>
      <p:sp>
        <p:nvSpPr>
          <p:cNvPr id="12" name="Half Frame 11">
            <a:extLst>
              <a:ext uri="{FF2B5EF4-FFF2-40B4-BE49-F238E27FC236}">
                <a16:creationId xmlns:a16="http://schemas.microsoft.com/office/drawing/2014/main" xmlns="" id="{C55FF4B6-AC17-478E-B629-95C6659BA156}"/>
              </a:ext>
            </a:extLst>
          </p:cNvPr>
          <p:cNvSpPr/>
          <p:nvPr/>
        </p:nvSpPr>
        <p:spPr>
          <a:xfrm rot="10800000">
            <a:off x="10019595" y="4857750"/>
            <a:ext cx="2077155" cy="1928813"/>
          </a:xfrm>
          <a:prstGeom prst="halfFrame">
            <a:avLst>
              <a:gd name="adj1" fmla="val 11616"/>
              <a:gd name="adj2" fmla="val 11038"/>
            </a:avLst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88">
              <a:solidFill>
                <a:schemeClr val="tx1"/>
              </a:solidFill>
            </a:endParaRPr>
          </a:p>
        </p:txBody>
      </p:sp>
      <p:sp>
        <p:nvSpPr>
          <p:cNvPr id="15" name="Half Frame 14">
            <a:extLst>
              <a:ext uri="{FF2B5EF4-FFF2-40B4-BE49-F238E27FC236}">
                <a16:creationId xmlns:a16="http://schemas.microsoft.com/office/drawing/2014/main" xmlns="" id="{E6D4994A-53AD-4030-B41E-ADAA1BD6F3A9}"/>
              </a:ext>
            </a:extLst>
          </p:cNvPr>
          <p:cNvSpPr/>
          <p:nvPr/>
        </p:nvSpPr>
        <p:spPr>
          <a:xfrm rot="5400000">
            <a:off x="10093766" y="145609"/>
            <a:ext cx="2077155" cy="1928813"/>
          </a:xfrm>
          <a:prstGeom prst="halfFrame">
            <a:avLst>
              <a:gd name="adj1" fmla="val 11616"/>
              <a:gd name="adj2" fmla="val 11038"/>
            </a:avLst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88">
              <a:solidFill>
                <a:schemeClr val="tx1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A66A23D2-AF7D-4179-95C2-F3A093D890D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1364" y="1263060"/>
            <a:ext cx="1718131" cy="221188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1599B8D1-891D-463E-A050-C8A666F6586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2902" y="1592535"/>
            <a:ext cx="3761081" cy="1836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431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ame 1">
            <a:extLst>
              <a:ext uri="{FF2B5EF4-FFF2-40B4-BE49-F238E27FC236}">
                <a16:creationId xmlns:a16="http://schemas.microsoft.com/office/drawing/2014/main" xmlns="" id="{AD42B727-99B7-4A34-B40B-2485DEE0DAF0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frame">
            <a:avLst>
              <a:gd name="adj1" fmla="val 1434"/>
            </a:avLst>
          </a:prstGeom>
          <a:solidFill>
            <a:schemeClr val="tx1"/>
          </a:solidFill>
          <a:ln w="3175"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88">
              <a:solidFill>
                <a:schemeClr val="tx1"/>
              </a:solidFill>
            </a:endParaRPr>
          </a:p>
        </p:txBody>
      </p:sp>
      <p:sp>
        <p:nvSpPr>
          <p:cNvPr id="3" name="Half Frame 2">
            <a:extLst>
              <a:ext uri="{FF2B5EF4-FFF2-40B4-BE49-F238E27FC236}">
                <a16:creationId xmlns:a16="http://schemas.microsoft.com/office/drawing/2014/main" xmlns="" id="{186F50F6-0192-4970-97D4-0EC79E2A9F62}"/>
              </a:ext>
            </a:extLst>
          </p:cNvPr>
          <p:cNvSpPr/>
          <p:nvPr/>
        </p:nvSpPr>
        <p:spPr>
          <a:xfrm>
            <a:off x="54460" y="29206"/>
            <a:ext cx="2077155" cy="1928813"/>
          </a:xfrm>
          <a:prstGeom prst="halfFrame">
            <a:avLst>
              <a:gd name="adj1" fmla="val 11616"/>
              <a:gd name="adj2" fmla="val 11038"/>
            </a:avLst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88">
              <a:solidFill>
                <a:schemeClr val="tx1"/>
              </a:solidFill>
            </a:endParaRPr>
          </a:p>
        </p:txBody>
      </p:sp>
      <p:sp>
        <p:nvSpPr>
          <p:cNvPr id="10" name="Half Frame 9">
            <a:extLst>
              <a:ext uri="{FF2B5EF4-FFF2-40B4-BE49-F238E27FC236}">
                <a16:creationId xmlns:a16="http://schemas.microsoft.com/office/drawing/2014/main" xmlns="" id="{CF494800-3533-4857-B65E-89BEF61F6CF6}"/>
              </a:ext>
            </a:extLst>
          </p:cNvPr>
          <p:cNvSpPr/>
          <p:nvPr/>
        </p:nvSpPr>
        <p:spPr>
          <a:xfrm rot="16200000">
            <a:off x="21079" y="4783579"/>
            <a:ext cx="2077155" cy="1928813"/>
          </a:xfrm>
          <a:prstGeom prst="halfFrame">
            <a:avLst>
              <a:gd name="adj1" fmla="val 11616"/>
              <a:gd name="adj2" fmla="val 11038"/>
            </a:avLst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88">
              <a:solidFill>
                <a:schemeClr val="tx1"/>
              </a:solidFill>
            </a:endParaRPr>
          </a:p>
        </p:txBody>
      </p:sp>
      <p:sp>
        <p:nvSpPr>
          <p:cNvPr id="12" name="Half Frame 11">
            <a:extLst>
              <a:ext uri="{FF2B5EF4-FFF2-40B4-BE49-F238E27FC236}">
                <a16:creationId xmlns:a16="http://schemas.microsoft.com/office/drawing/2014/main" xmlns="" id="{C55FF4B6-AC17-478E-B629-95C6659BA156}"/>
              </a:ext>
            </a:extLst>
          </p:cNvPr>
          <p:cNvSpPr/>
          <p:nvPr/>
        </p:nvSpPr>
        <p:spPr>
          <a:xfrm rot="10800000">
            <a:off x="10019595" y="4857750"/>
            <a:ext cx="2077155" cy="1928813"/>
          </a:xfrm>
          <a:prstGeom prst="halfFrame">
            <a:avLst>
              <a:gd name="adj1" fmla="val 11616"/>
              <a:gd name="adj2" fmla="val 11038"/>
            </a:avLst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88">
              <a:solidFill>
                <a:schemeClr val="tx1"/>
              </a:solidFill>
            </a:endParaRPr>
          </a:p>
        </p:txBody>
      </p:sp>
      <p:sp>
        <p:nvSpPr>
          <p:cNvPr id="15" name="Half Frame 14">
            <a:extLst>
              <a:ext uri="{FF2B5EF4-FFF2-40B4-BE49-F238E27FC236}">
                <a16:creationId xmlns:a16="http://schemas.microsoft.com/office/drawing/2014/main" xmlns="" id="{E6D4994A-53AD-4030-B41E-ADAA1BD6F3A9}"/>
              </a:ext>
            </a:extLst>
          </p:cNvPr>
          <p:cNvSpPr/>
          <p:nvPr/>
        </p:nvSpPr>
        <p:spPr>
          <a:xfrm rot="5400000">
            <a:off x="10093766" y="145609"/>
            <a:ext cx="2077155" cy="1928813"/>
          </a:xfrm>
          <a:prstGeom prst="halfFrame">
            <a:avLst>
              <a:gd name="adj1" fmla="val 11616"/>
              <a:gd name="adj2" fmla="val 11038"/>
            </a:avLst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88"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35313546-74E0-4132-9BD3-4A42483BCBC7}"/>
              </a:ext>
            </a:extLst>
          </p:cNvPr>
          <p:cNvSpPr/>
          <p:nvPr/>
        </p:nvSpPr>
        <p:spPr>
          <a:xfrm>
            <a:off x="2111176" y="348015"/>
            <a:ext cx="8077200" cy="762000"/>
          </a:xfrm>
          <a:prstGeom prst="rect">
            <a:avLst/>
          </a:prstGeom>
          <a:noFill/>
          <a:ln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Look at the following sentences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E8C93CF1-465B-4588-8CE1-DFA545CE4A17}"/>
              </a:ext>
            </a:extLst>
          </p:cNvPr>
          <p:cNvSpPr/>
          <p:nvPr/>
        </p:nvSpPr>
        <p:spPr>
          <a:xfrm>
            <a:off x="702469" y="1308704"/>
            <a:ext cx="11049000" cy="5105400"/>
          </a:xfrm>
          <a:prstGeom prst="rect">
            <a:avLst/>
          </a:prstGeom>
          <a:noFill/>
          <a:ln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>
              <a:buFont typeface="Wingdings" pitchFamily="2" charset="2"/>
              <a:buChar char="q"/>
            </a:pPr>
            <a:r>
              <a:rPr lang="en-US" sz="32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Being honest ,the man could not tell a lie. 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 the man was honest , he could not tell a lie .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en-US" sz="32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Taking up his basket , the porter followed the girl .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When the porter took up his basket , he followed the girl .</a:t>
            </a:r>
          </a:p>
          <a:p>
            <a:pPr marL="457200" indent="-457200">
              <a:buFont typeface="Wingdings" pitchFamily="2" charset="2"/>
              <a:buChar char="q"/>
            </a:pPr>
            <a:endParaRPr lang="en-US" sz="32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en-US" sz="4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which form the sentences have written ?</a:t>
            </a:r>
          </a:p>
          <a:p>
            <a:pPr marL="457200" indent="-457200">
              <a:buFont typeface="Wingdings" pitchFamily="2" charset="2"/>
              <a:buChar char="Ø"/>
            </a:pPr>
            <a:endParaRPr lang="en-US" sz="44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b="1" i="1" dirty="0"/>
              <a:t>                           </a:t>
            </a:r>
            <a:r>
              <a:rPr lang="en-US" sz="4800" b="1" i="1" dirty="0">
                <a:solidFill>
                  <a:schemeClr val="tx2">
                    <a:lumMod val="50000"/>
                  </a:schemeClr>
                </a:solidFill>
                <a:latin typeface="Algerian" panose="04020705040A02060702" pitchFamily="82" charset="0"/>
              </a:rPr>
              <a:t>Simple to Complex</a:t>
            </a:r>
          </a:p>
        </p:txBody>
      </p:sp>
    </p:spTree>
    <p:extLst>
      <p:ext uri="{BB962C8B-B14F-4D97-AF65-F5344CB8AC3E}">
        <p14:creationId xmlns:p14="http://schemas.microsoft.com/office/powerpoint/2010/main" val="1587665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ame 1">
            <a:extLst>
              <a:ext uri="{FF2B5EF4-FFF2-40B4-BE49-F238E27FC236}">
                <a16:creationId xmlns:a16="http://schemas.microsoft.com/office/drawing/2014/main" xmlns="" id="{AD42B727-99B7-4A34-B40B-2485DEE0DAF0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frame">
            <a:avLst>
              <a:gd name="adj1" fmla="val 1434"/>
            </a:avLst>
          </a:prstGeom>
          <a:solidFill>
            <a:schemeClr val="tx1"/>
          </a:solidFill>
          <a:ln w="3175"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88">
              <a:solidFill>
                <a:schemeClr val="tx1"/>
              </a:solidFill>
            </a:endParaRPr>
          </a:p>
        </p:txBody>
      </p:sp>
      <p:sp>
        <p:nvSpPr>
          <p:cNvPr id="3" name="Half Frame 2">
            <a:extLst>
              <a:ext uri="{FF2B5EF4-FFF2-40B4-BE49-F238E27FC236}">
                <a16:creationId xmlns:a16="http://schemas.microsoft.com/office/drawing/2014/main" xmlns="" id="{186F50F6-0192-4970-97D4-0EC79E2A9F62}"/>
              </a:ext>
            </a:extLst>
          </p:cNvPr>
          <p:cNvSpPr/>
          <p:nvPr/>
        </p:nvSpPr>
        <p:spPr>
          <a:xfrm>
            <a:off x="54460" y="29206"/>
            <a:ext cx="2077155" cy="1928813"/>
          </a:xfrm>
          <a:prstGeom prst="halfFrame">
            <a:avLst>
              <a:gd name="adj1" fmla="val 11616"/>
              <a:gd name="adj2" fmla="val 11038"/>
            </a:avLst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88">
              <a:solidFill>
                <a:schemeClr val="tx1"/>
              </a:solidFill>
            </a:endParaRPr>
          </a:p>
        </p:txBody>
      </p:sp>
      <p:sp>
        <p:nvSpPr>
          <p:cNvPr id="10" name="Half Frame 9">
            <a:extLst>
              <a:ext uri="{FF2B5EF4-FFF2-40B4-BE49-F238E27FC236}">
                <a16:creationId xmlns:a16="http://schemas.microsoft.com/office/drawing/2014/main" xmlns="" id="{CF494800-3533-4857-B65E-89BEF61F6CF6}"/>
              </a:ext>
            </a:extLst>
          </p:cNvPr>
          <p:cNvSpPr/>
          <p:nvPr/>
        </p:nvSpPr>
        <p:spPr>
          <a:xfrm rot="16200000">
            <a:off x="21079" y="4783579"/>
            <a:ext cx="2077155" cy="1928813"/>
          </a:xfrm>
          <a:prstGeom prst="halfFrame">
            <a:avLst>
              <a:gd name="adj1" fmla="val 11616"/>
              <a:gd name="adj2" fmla="val 11038"/>
            </a:avLst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88">
              <a:solidFill>
                <a:schemeClr val="tx1"/>
              </a:solidFill>
            </a:endParaRPr>
          </a:p>
        </p:txBody>
      </p:sp>
      <p:sp>
        <p:nvSpPr>
          <p:cNvPr id="12" name="Half Frame 11">
            <a:extLst>
              <a:ext uri="{FF2B5EF4-FFF2-40B4-BE49-F238E27FC236}">
                <a16:creationId xmlns:a16="http://schemas.microsoft.com/office/drawing/2014/main" xmlns="" id="{C55FF4B6-AC17-478E-B629-95C6659BA156}"/>
              </a:ext>
            </a:extLst>
          </p:cNvPr>
          <p:cNvSpPr/>
          <p:nvPr/>
        </p:nvSpPr>
        <p:spPr>
          <a:xfrm rot="10800000">
            <a:off x="10019595" y="4857750"/>
            <a:ext cx="2077155" cy="1928813"/>
          </a:xfrm>
          <a:prstGeom prst="halfFrame">
            <a:avLst>
              <a:gd name="adj1" fmla="val 11616"/>
              <a:gd name="adj2" fmla="val 11038"/>
            </a:avLst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88">
              <a:solidFill>
                <a:schemeClr val="tx1"/>
              </a:solidFill>
            </a:endParaRPr>
          </a:p>
        </p:txBody>
      </p:sp>
      <p:sp>
        <p:nvSpPr>
          <p:cNvPr id="15" name="Half Frame 14">
            <a:extLst>
              <a:ext uri="{FF2B5EF4-FFF2-40B4-BE49-F238E27FC236}">
                <a16:creationId xmlns:a16="http://schemas.microsoft.com/office/drawing/2014/main" xmlns="" id="{E6D4994A-53AD-4030-B41E-ADAA1BD6F3A9}"/>
              </a:ext>
            </a:extLst>
          </p:cNvPr>
          <p:cNvSpPr/>
          <p:nvPr/>
        </p:nvSpPr>
        <p:spPr>
          <a:xfrm rot="5400000">
            <a:off x="10093766" y="145609"/>
            <a:ext cx="2077155" cy="1928813"/>
          </a:xfrm>
          <a:prstGeom prst="halfFrame">
            <a:avLst>
              <a:gd name="adj1" fmla="val 11616"/>
              <a:gd name="adj2" fmla="val 11038"/>
            </a:avLst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88">
              <a:solidFill>
                <a:schemeClr val="tx1"/>
              </a:solidFill>
            </a:endParaRPr>
          </a:p>
        </p:txBody>
      </p:sp>
      <p:sp>
        <p:nvSpPr>
          <p:cNvPr id="13" name="Snip and Round Single Corner Rectangle 1">
            <a:extLst>
              <a:ext uri="{FF2B5EF4-FFF2-40B4-BE49-F238E27FC236}">
                <a16:creationId xmlns:a16="http://schemas.microsoft.com/office/drawing/2014/main" xmlns="" id="{08D2E98A-1B9F-4D19-B0C5-5C689AD272DE}"/>
              </a:ext>
            </a:extLst>
          </p:cNvPr>
          <p:cNvSpPr/>
          <p:nvPr/>
        </p:nvSpPr>
        <p:spPr>
          <a:xfrm>
            <a:off x="248334" y="304800"/>
            <a:ext cx="11506200" cy="6248400"/>
          </a:xfrm>
          <a:prstGeom prst="snipRoundRect">
            <a:avLst/>
          </a:prstGeom>
          <a:noFill/>
          <a:ln>
            <a:noFill/>
          </a:ln>
          <a:effectLst>
            <a:softEdge rad="635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Today our topic is</a:t>
            </a:r>
          </a:p>
          <a:p>
            <a:pPr algn="ctr"/>
            <a:endParaRPr lang="en-US" sz="60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4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i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“Transformation of Sentences”</a:t>
            </a:r>
          </a:p>
          <a:p>
            <a:pPr algn="ctr"/>
            <a:r>
              <a:rPr lang="en-US" sz="4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 will transform from </a:t>
            </a:r>
          </a:p>
          <a:p>
            <a:pPr algn="ctr"/>
            <a:r>
              <a:rPr lang="en-US" sz="8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Simple To Complex</a:t>
            </a:r>
          </a:p>
        </p:txBody>
      </p:sp>
    </p:spTree>
    <p:extLst>
      <p:ext uri="{BB962C8B-B14F-4D97-AF65-F5344CB8AC3E}">
        <p14:creationId xmlns:p14="http://schemas.microsoft.com/office/powerpoint/2010/main" val="4030448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975360" y="3048000"/>
            <a:ext cx="10149840" cy="7620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71518" indent="-571518">
              <a:buFont typeface="Wingdings" pitchFamily="2" charset="2"/>
              <a:buChar char="v"/>
            </a:pPr>
            <a:r>
              <a:rPr lang="en-US" sz="2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Define the definition of </a:t>
            </a:r>
            <a:r>
              <a:rPr lang="en-US" sz="2800" b="1" i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different Sentence.</a:t>
            </a:r>
            <a:endParaRPr lang="en-US" sz="28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1021080" y="5410200"/>
            <a:ext cx="10149840" cy="6096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71518" indent="-571518">
              <a:buFont typeface="Wingdings" pitchFamily="2" charset="2"/>
              <a:buChar char="v"/>
            </a:pPr>
            <a:r>
              <a:rPr lang="en-US" sz="2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Make Complex Sentences .</a:t>
            </a:r>
          </a:p>
        </p:txBody>
      </p:sp>
      <p:sp>
        <p:nvSpPr>
          <p:cNvPr id="2" name="Rounded Rectangular Callout 1"/>
          <p:cNvSpPr/>
          <p:nvPr/>
        </p:nvSpPr>
        <p:spPr>
          <a:xfrm>
            <a:off x="975360" y="1600200"/>
            <a:ext cx="10188186" cy="1219200"/>
          </a:xfrm>
          <a:prstGeom prst="wedgeRoundRectCallout">
            <a:avLst>
              <a:gd name="adj1" fmla="val -20833"/>
              <a:gd name="adj2" fmla="val 80645"/>
              <a:gd name="adj3" fmla="val 16667"/>
            </a:avLst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  <a:latin typeface="Algerian" pitchFamily="82" charset="0"/>
                <a:cs typeface="Times New Roman" pitchFamily="18" charset="0"/>
              </a:rPr>
              <a:t>After we have studied this TEXT , we will be able to</a:t>
            </a:r>
          </a:p>
        </p:txBody>
      </p:sp>
      <p:sp>
        <p:nvSpPr>
          <p:cNvPr id="11" name="12-Point Star 10"/>
          <p:cNvSpPr/>
          <p:nvPr/>
        </p:nvSpPr>
        <p:spPr>
          <a:xfrm>
            <a:off x="1524000" y="228600"/>
            <a:ext cx="9067800" cy="1066800"/>
          </a:xfrm>
          <a:prstGeom prst="star12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  <a:latin typeface="Algerian" pitchFamily="82" charset="0"/>
              </a:rPr>
              <a:t>Learning Outcomes</a:t>
            </a:r>
          </a:p>
        </p:txBody>
      </p:sp>
      <p:sp>
        <p:nvSpPr>
          <p:cNvPr id="3" name="Frame 2">
            <a:extLst>
              <a:ext uri="{FF2B5EF4-FFF2-40B4-BE49-F238E27FC236}">
                <a16:creationId xmlns:a16="http://schemas.microsoft.com/office/drawing/2014/main" xmlns="" id="{0C1DF787-BDC2-4F6B-8916-D7B9CA3C5802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frame">
            <a:avLst>
              <a:gd name="adj1" fmla="val 1434"/>
            </a:avLst>
          </a:prstGeom>
          <a:solidFill>
            <a:schemeClr val="tx1"/>
          </a:solidFill>
          <a:ln w="3175"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88">
              <a:solidFill>
                <a:schemeClr val="tx1"/>
              </a:solidFill>
            </a:endParaRPr>
          </a:p>
        </p:txBody>
      </p:sp>
      <p:sp>
        <p:nvSpPr>
          <p:cNvPr id="9" name="Half Frame 8">
            <a:extLst>
              <a:ext uri="{FF2B5EF4-FFF2-40B4-BE49-F238E27FC236}">
                <a16:creationId xmlns:a16="http://schemas.microsoft.com/office/drawing/2014/main" xmlns="" id="{B40259E1-82C0-4A40-B591-5E1D88FFDBB3}"/>
              </a:ext>
            </a:extLst>
          </p:cNvPr>
          <p:cNvSpPr/>
          <p:nvPr/>
        </p:nvSpPr>
        <p:spPr>
          <a:xfrm>
            <a:off x="54460" y="29206"/>
            <a:ext cx="2077155" cy="1928813"/>
          </a:xfrm>
          <a:prstGeom prst="halfFrame">
            <a:avLst>
              <a:gd name="adj1" fmla="val 11616"/>
              <a:gd name="adj2" fmla="val 11038"/>
            </a:avLst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88">
              <a:solidFill>
                <a:schemeClr val="tx1"/>
              </a:solidFill>
            </a:endParaRPr>
          </a:p>
        </p:txBody>
      </p:sp>
      <p:sp>
        <p:nvSpPr>
          <p:cNvPr id="10" name="Half Frame 9">
            <a:extLst>
              <a:ext uri="{FF2B5EF4-FFF2-40B4-BE49-F238E27FC236}">
                <a16:creationId xmlns:a16="http://schemas.microsoft.com/office/drawing/2014/main" xmlns="" id="{D0408BE6-3AA9-47A5-BDF4-6A0466F9E14B}"/>
              </a:ext>
            </a:extLst>
          </p:cNvPr>
          <p:cNvSpPr/>
          <p:nvPr/>
        </p:nvSpPr>
        <p:spPr>
          <a:xfrm rot="16200000">
            <a:off x="28223" y="4750594"/>
            <a:ext cx="2077155" cy="1928813"/>
          </a:xfrm>
          <a:prstGeom prst="halfFrame">
            <a:avLst>
              <a:gd name="adj1" fmla="val 11616"/>
              <a:gd name="adj2" fmla="val 11038"/>
            </a:avLst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88">
              <a:solidFill>
                <a:schemeClr val="tx1"/>
              </a:solidFill>
            </a:endParaRPr>
          </a:p>
        </p:txBody>
      </p:sp>
      <p:sp>
        <p:nvSpPr>
          <p:cNvPr id="12" name="Half Frame 11">
            <a:extLst>
              <a:ext uri="{FF2B5EF4-FFF2-40B4-BE49-F238E27FC236}">
                <a16:creationId xmlns:a16="http://schemas.microsoft.com/office/drawing/2014/main" xmlns="" id="{B8674F94-7BB6-4C8D-A4C4-03764AB75CE9}"/>
              </a:ext>
            </a:extLst>
          </p:cNvPr>
          <p:cNvSpPr/>
          <p:nvPr/>
        </p:nvSpPr>
        <p:spPr>
          <a:xfrm rot="10800000">
            <a:off x="10053830" y="4826794"/>
            <a:ext cx="2077155" cy="1928813"/>
          </a:xfrm>
          <a:prstGeom prst="halfFrame">
            <a:avLst>
              <a:gd name="adj1" fmla="val 11616"/>
              <a:gd name="adj2" fmla="val 11038"/>
            </a:avLst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88">
              <a:solidFill>
                <a:schemeClr val="tx1"/>
              </a:solidFill>
            </a:endParaRPr>
          </a:p>
        </p:txBody>
      </p:sp>
      <p:sp>
        <p:nvSpPr>
          <p:cNvPr id="13" name="Half Frame 12">
            <a:extLst>
              <a:ext uri="{FF2B5EF4-FFF2-40B4-BE49-F238E27FC236}">
                <a16:creationId xmlns:a16="http://schemas.microsoft.com/office/drawing/2014/main" xmlns="" id="{D0CC5CD2-1A59-48FA-80C8-2D7699C10227}"/>
              </a:ext>
            </a:extLst>
          </p:cNvPr>
          <p:cNvSpPr/>
          <p:nvPr/>
        </p:nvSpPr>
        <p:spPr>
          <a:xfrm rot="5400000">
            <a:off x="10104892" y="178594"/>
            <a:ext cx="2077155" cy="1928813"/>
          </a:xfrm>
          <a:prstGeom prst="halfFrame">
            <a:avLst>
              <a:gd name="adj1" fmla="val 11616"/>
              <a:gd name="adj2" fmla="val 11038"/>
            </a:avLst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88">
              <a:solidFill>
                <a:schemeClr val="tx1"/>
              </a:solidFill>
            </a:endParaRPr>
          </a:p>
        </p:txBody>
      </p:sp>
      <p:sp>
        <p:nvSpPr>
          <p:cNvPr id="14" name="Rounded Rectangle 4">
            <a:extLst>
              <a:ext uri="{FF2B5EF4-FFF2-40B4-BE49-F238E27FC236}">
                <a16:creationId xmlns:a16="http://schemas.microsoft.com/office/drawing/2014/main" xmlns="" id="{D6345CCB-DE8E-4025-8789-D5A400C460B1}"/>
              </a:ext>
            </a:extLst>
          </p:cNvPr>
          <p:cNvSpPr/>
          <p:nvPr/>
        </p:nvSpPr>
        <p:spPr>
          <a:xfrm>
            <a:off x="982980" y="3807972"/>
            <a:ext cx="10149840" cy="7620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71518" indent="-571518">
              <a:buFont typeface="Wingdings" pitchFamily="2" charset="2"/>
              <a:buChar char="v"/>
            </a:pPr>
            <a:r>
              <a:rPr lang="en-US" sz="2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Write the structures of Simple &amp; Complex Sentence.</a:t>
            </a:r>
          </a:p>
        </p:txBody>
      </p:sp>
      <p:sp>
        <p:nvSpPr>
          <p:cNvPr id="15" name="Rounded Rectangle 4">
            <a:extLst>
              <a:ext uri="{FF2B5EF4-FFF2-40B4-BE49-F238E27FC236}">
                <a16:creationId xmlns:a16="http://schemas.microsoft.com/office/drawing/2014/main" xmlns="" id="{7F31F974-79D7-45E2-A262-126144C84B71}"/>
              </a:ext>
            </a:extLst>
          </p:cNvPr>
          <p:cNvSpPr/>
          <p:nvPr/>
        </p:nvSpPr>
        <p:spPr>
          <a:xfrm>
            <a:off x="996113" y="4567944"/>
            <a:ext cx="10149840" cy="7620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71518" indent="-571518">
              <a:buFont typeface="Wingdings" pitchFamily="2" charset="2"/>
              <a:buChar char="v"/>
            </a:pPr>
            <a:r>
              <a:rPr lang="en-US" sz="2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Transform from Simple to Complex Sentence.</a:t>
            </a:r>
          </a:p>
        </p:txBody>
      </p:sp>
    </p:spTree>
    <p:extLst>
      <p:ext uri="{BB962C8B-B14F-4D97-AF65-F5344CB8AC3E}">
        <p14:creationId xmlns:p14="http://schemas.microsoft.com/office/powerpoint/2010/main" val="2105068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ame 1">
            <a:extLst>
              <a:ext uri="{FF2B5EF4-FFF2-40B4-BE49-F238E27FC236}">
                <a16:creationId xmlns:a16="http://schemas.microsoft.com/office/drawing/2014/main" xmlns="" id="{AD42B727-99B7-4A34-B40B-2485DEE0DAF0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frame">
            <a:avLst>
              <a:gd name="adj1" fmla="val 1434"/>
            </a:avLst>
          </a:prstGeom>
          <a:solidFill>
            <a:schemeClr val="tx1"/>
          </a:solidFill>
          <a:ln w="3175"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88">
              <a:solidFill>
                <a:schemeClr val="tx1"/>
              </a:solidFill>
            </a:endParaRPr>
          </a:p>
        </p:txBody>
      </p:sp>
      <p:sp>
        <p:nvSpPr>
          <p:cNvPr id="3" name="Half Frame 2">
            <a:extLst>
              <a:ext uri="{FF2B5EF4-FFF2-40B4-BE49-F238E27FC236}">
                <a16:creationId xmlns:a16="http://schemas.microsoft.com/office/drawing/2014/main" xmlns="" id="{186F50F6-0192-4970-97D4-0EC79E2A9F62}"/>
              </a:ext>
            </a:extLst>
          </p:cNvPr>
          <p:cNvSpPr/>
          <p:nvPr/>
        </p:nvSpPr>
        <p:spPr>
          <a:xfrm>
            <a:off x="54460" y="29206"/>
            <a:ext cx="2077155" cy="1928813"/>
          </a:xfrm>
          <a:prstGeom prst="halfFrame">
            <a:avLst>
              <a:gd name="adj1" fmla="val 11616"/>
              <a:gd name="adj2" fmla="val 11038"/>
            </a:avLst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88">
              <a:solidFill>
                <a:schemeClr val="tx1"/>
              </a:solidFill>
            </a:endParaRPr>
          </a:p>
        </p:txBody>
      </p:sp>
      <p:sp>
        <p:nvSpPr>
          <p:cNvPr id="10" name="Half Frame 9">
            <a:extLst>
              <a:ext uri="{FF2B5EF4-FFF2-40B4-BE49-F238E27FC236}">
                <a16:creationId xmlns:a16="http://schemas.microsoft.com/office/drawing/2014/main" xmlns="" id="{CF494800-3533-4857-B65E-89BEF61F6CF6}"/>
              </a:ext>
            </a:extLst>
          </p:cNvPr>
          <p:cNvSpPr/>
          <p:nvPr/>
        </p:nvSpPr>
        <p:spPr>
          <a:xfrm rot="16200000">
            <a:off x="21079" y="4783579"/>
            <a:ext cx="2077155" cy="1928813"/>
          </a:xfrm>
          <a:prstGeom prst="halfFrame">
            <a:avLst>
              <a:gd name="adj1" fmla="val 11616"/>
              <a:gd name="adj2" fmla="val 11038"/>
            </a:avLst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88">
              <a:solidFill>
                <a:schemeClr val="tx1"/>
              </a:solidFill>
            </a:endParaRPr>
          </a:p>
        </p:txBody>
      </p:sp>
      <p:sp>
        <p:nvSpPr>
          <p:cNvPr id="12" name="Half Frame 11">
            <a:extLst>
              <a:ext uri="{FF2B5EF4-FFF2-40B4-BE49-F238E27FC236}">
                <a16:creationId xmlns:a16="http://schemas.microsoft.com/office/drawing/2014/main" xmlns="" id="{C55FF4B6-AC17-478E-B629-95C6659BA156}"/>
              </a:ext>
            </a:extLst>
          </p:cNvPr>
          <p:cNvSpPr/>
          <p:nvPr/>
        </p:nvSpPr>
        <p:spPr>
          <a:xfrm rot="10800000">
            <a:off x="10019595" y="4857750"/>
            <a:ext cx="2077155" cy="1928813"/>
          </a:xfrm>
          <a:prstGeom prst="halfFrame">
            <a:avLst>
              <a:gd name="adj1" fmla="val 11616"/>
              <a:gd name="adj2" fmla="val 11038"/>
            </a:avLst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88">
              <a:solidFill>
                <a:schemeClr val="tx1"/>
              </a:solidFill>
            </a:endParaRPr>
          </a:p>
        </p:txBody>
      </p:sp>
      <p:sp>
        <p:nvSpPr>
          <p:cNvPr id="15" name="Half Frame 14">
            <a:extLst>
              <a:ext uri="{FF2B5EF4-FFF2-40B4-BE49-F238E27FC236}">
                <a16:creationId xmlns:a16="http://schemas.microsoft.com/office/drawing/2014/main" xmlns="" id="{E6D4994A-53AD-4030-B41E-ADAA1BD6F3A9}"/>
              </a:ext>
            </a:extLst>
          </p:cNvPr>
          <p:cNvSpPr/>
          <p:nvPr/>
        </p:nvSpPr>
        <p:spPr>
          <a:xfrm rot="5400000">
            <a:off x="10093766" y="145609"/>
            <a:ext cx="2077155" cy="1928813"/>
          </a:xfrm>
          <a:prstGeom prst="halfFrame">
            <a:avLst>
              <a:gd name="adj1" fmla="val 11616"/>
              <a:gd name="adj2" fmla="val 11038"/>
            </a:avLst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88">
              <a:solidFill>
                <a:schemeClr val="tx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AF68F4B7-4889-4D01-9C64-77D3917B94FB}"/>
              </a:ext>
            </a:extLst>
          </p:cNvPr>
          <p:cNvSpPr/>
          <p:nvPr/>
        </p:nvSpPr>
        <p:spPr>
          <a:xfrm>
            <a:off x="381000" y="76200"/>
            <a:ext cx="11506200" cy="304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u="sng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Definition of sentence</a:t>
            </a:r>
          </a:p>
          <a:p>
            <a:r>
              <a:rPr lang="en-US" sz="3600" b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Sentence :</a:t>
            </a:r>
            <a:r>
              <a:rPr lang="en-US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 word or a group of words having a clear</a:t>
            </a:r>
          </a:p>
          <a:p>
            <a:r>
              <a:rPr 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meaning in a given context is called a Sentence .</a:t>
            </a:r>
          </a:p>
          <a:p>
            <a:r>
              <a:rPr 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Example </a:t>
            </a:r>
            <a:r>
              <a:rPr 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 I am a teacher of English . </a:t>
            </a:r>
          </a:p>
          <a:p>
            <a:r>
              <a:rPr lang="en-US" sz="3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7BE8A7A4-755D-4747-8422-E657E8DF5576}"/>
              </a:ext>
            </a:extLst>
          </p:cNvPr>
          <p:cNvSpPr/>
          <p:nvPr/>
        </p:nvSpPr>
        <p:spPr>
          <a:xfrm>
            <a:off x="381000" y="3048000"/>
            <a:ext cx="11506200" cy="35861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u="sng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Classification of sentence</a:t>
            </a:r>
          </a:p>
          <a:p>
            <a:pPr algn="ctr"/>
            <a:r>
              <a:rPr lang="en-US" sz="36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According to the structures there are </a:t>
            </a:r>
            <a:r>
              <a:rPr lang="en-US" sz="3600" b="1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three</a:t>
            </a:r>
            <a:r>
              <a:rPr lang="en-US" sz="36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kinds of Sentence : </a:t>
            </a:r>
          </a:p>
          <a:p>
            <a:r>
              <a:rPr 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(i) Simple Sentence .</a:t>
            </a:r>
          </a:p>
          <a:p>
            <a:r>
              <a:rPr 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(ii) Complex Sentence .</a:t>
            </a:r>
          </a:p>
          <a:p>
            <a:r>
              <a:rPr 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(iii) Compound Sentence 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88727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ame 1">
            <a:extLst>
              <a:ext uri="{FF2B5EF4-FFF2-40B4-BE49-F238E27FC236}">
                <a16:creationId xmlns:a16="http://schemas.microsoft.com/office/drawing/2014/main" xmlns="" id="{AD42B727-99B7-4A34-B40B-2485DEE0DAF0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frame">
            <a:avLst>
              <a:gd name="adj1" fmla="val 1434"/>
            </a:avLst>
          </a:prstGeom>
          <a:solidFill>
            <a:schemeClr val="tx1"/>
          </a:solidFill>
          <a:ln w="3175"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88">
              <a:solidFill>
                <a:schemeClr val="tx1"/>
              </a:solidFill>
            </a:endParaRPr>
          </a:p>
        </p:txBody>
      </p:sp>
      <p:sp>
        <p:nvSpPr>
          <p:cNvPr id="3" name="Half Frame 2">
            <a:extLst>
              <a:ext uri="{FF2B5EF4-FFF2-40B4-BE49-F238E27FC236}">
                <a16:creationId xmlns:a16="http://schemas.microsoft.com/office/drawing/2014/main" xmlns="" id="{186F50F6-0192-4970-97D4-0EC79E2A9F62}"/>
              </a:ext>
            </a:extLst>
          </p:cNvPr>
          <p:cNvSpPr/>
          <p:nvPr/>
        </p:nvSpPr>
        <p:spPr>
          <a:xfrm>
            <a:off x="54460" y="29206"/>
            <a:ext cx="2077155" cy="1928813"/>
          </a:xfrm>
          <a:prstGeom prst="halfFrame">
            <a:avLst>
              <a:gd name="adj1" fmla="val 11616"/>
              <a:gd name="adj2" fmla="val 11038"/>
            </a:avLst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88">
              <a:solidFill>
                <a:schemeClr val="tx1"/>
              </a:solidFill>
            </a:endParaRPr>
          </a:p>
        </p:txBody>
      </p:sp>
      <p:sp>
        <p:nvSpPr>
          <p:cNvPr id="10" name="Half Frame 9">
            <a:extLst>
              <a:ext uri="{FF2B5EF4-FFF2-40B4-BE49-F238E27FC236}">
                <a16:creationId xmlns:a16="http://schemas.microsoft.com/office/drawing/2014/main" xmlns="" id="{CF494800-3533-4857-B65E-89BEF61F6CF6}"/>
              </a:ext>
            </a:extLst>
          </p:cNvPr>
          <p:cNvSpPr/>
          <p:nvPr/>
        </p:nvSpPr>
        <p:spPr>
          <a:xfrm rot="16200000">
            <a:off x="21079" y="4783579"/>
            <a:ext cx="2077155" cy="1928813"/>
          </a:xfrm>
          <a:prstGeom prst="halfFrame">
            <a:avLst>
              <a:gd name="adj1" fmla="val 11616"/>
              <a:gd name="adj2" fmla="val 11038"/>
            </a:avLst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88">
              <a:solidFill>
                <a:schemeClr val="tx1"/>
              </a:solidFill>
            </a:endParaRPr>
          </a:p>
        </p:txBody>
      </p:sp>
      <p:sp>
        <p:nvSpPr>
          <p:cNvPr id="12" name="Half Frame 11">
            <a:extLst>
              <a:ext uri="{FF2B5EF4-FFF2-40B4-BE49-F238E27FC236}">
                <a16:creationId xmlns:a16="http://schemas.microsoft.com/office/drawing/2014/main" xmlns="" id="{C55FF4B6-AC17-478E-B629-95C6659BA156}"/>
              </a:ext>
            </a:extLst>
          </p:cNvPr>
          <p:cNvSpPr/>
          <p:nvPr/>
        </p:nvSpPr>
        <p:spPr>
          <a:xfrm rot="10800000">
            <a:off x="10019595" y="4857750"/>
            <a:ext cx="2077155" cy="1928813"/>
          </a:xfrm>
          <a:prstGeom prst="halfFrame">
            <a:avLst>
              <a:gd name="adj1" fmla="val 11616"/>
              <a:gd name="adj2" fmla="val 11038"/>
            </a:avLst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88">
              <a:solidFill>
                <a:schemeClr val="tx1"/>
              </a:solidFill>
            </a:endParaRPr>
          </a:p>
        </p:txBody>
      </p:sp>
      <p:sp>
        <p:nvSpPr>
          <p:cNvPr id="15" name="Half Frame 14">
            <a:extLst>
              <a:ext uri="{FF2B5EF4-FFF2-40B4-BE49-F238E27FC236}">
                <a16:creationId xmlns:a16="http://schemas.microsoft.com/office/drawing/2014/main" xmlns="" id="{E6D4994A-53AD-4030-B41E-ADAA1BD6F3A9}"/>
              </a:ext>
            </a:extLst>
          </p:cNvPr>
          <p:cNvSpPr/>
          <p:nvPr/>
        </p:nvSpPr>
        <p:spPr>
          <a:xfrm rot="5400000">
            <a:off x="10093766" y="145609"/>
            <a:ext cx="2077155" cy="1928813"/>
          </a:xfrm>
          <a:prstGeom prst="halfFrame">
            <a:avLst>
              <a:gd name="adj1" fmla="val 11616"/>
              <a:gd name="adj2" fmla="val 11038"/>
            </a:avLst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88">
              <a:solidFill>
                <a:schemeClr val="tx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D540F1F7-ECE7-43B3-A437-094C0F1630B9}"/>
              </a:ext>
            </a:extLst>
          </p:cNvPr>
          <p:cNvSpPr/>
          <p:nvPr/>
        </p:nvSpPr>
        <p:spPr>
          <a:xfrm>
            <a:off x="472876" y="71436"/>
            <a:ext cx="11338124" cy="64389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3600" b="1" u="sng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Definition  of  different  sentences</a:t>
            </a:r>
          </a:p>
          <a:p>
            <a:r>
              <a:rPr lang="en-US" sz="3200" b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Simple Sentence :</a:t>
            </a:r>
            <a:r>
              <a:rPr lang="en-US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Simple Sentence is one that contains only one subject &amp;</a:t>
            </a:r>
          </a:p>
          <a:p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finite verb .      </a:t>
            </a:r>
            <a:r>
              <a:rPr lang="en-US" sz="2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</a:t>
            </a:r>
            <a:r>
              <a:rPr lang="en-US" sz="2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I helped a poor boy .</a:t>
            </a:r>
          </a:p>
          <a:p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Complex Sentence : </a:t>
            </a:r>
            <a:endParaRPr lang="en-US" sz="32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Complex sentence is one that contains one principal clause &amp; one or more Subordinate Clause or Clauses .</a:t>
            </a:r>
          </a:p>
          <a:p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</a:t>
            </a:r>
            <a:r>
              <a:rPr lang="en-US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I have a pen which is very nice .</a:t>
            </a:r>
          </a:p>
          <a:p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Compound Sentence: </a:t>
            </a:r>
          </a:p>
          <a:p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</a:t>
            </a: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 Compound sentence is one that contains two or more independent Clauses or Co-ordinating Clauses joined together by Co-ordinating Conjunctions like And , But, 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 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etc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                                 </a:t>
            </a:r>
            <a:r>
              <a:rPr lang="en-US" sz="2800" b="1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The man is poor but honest  .</a:t>
            </a:r>
          </a:p>
          <a:p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55040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ame 1">
            <a:extLst>
              <a:ext uri="{FF2B5EF4-FFF2-40B4-BE49-F238E27FC236}">
                <a16:creationId xmlns:a16="http://schemas.microsoft.com/office/drawing/2014/main" xmlns="" id="{AD42B727-99B7-4A34-B40B-2485DEE0DAF0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frame">
            <a:avLst>
              <a:gd name="adj1" fmla="val 1434"/>
            </a:avLst>
          </a:prstGeom>
          <a:solidFill>
            <a:schemeClr val="tx1"/>
          </a:solidFill>
          <a:ln w="3175"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88">
              <a:solidFill>
                <a:schemeClr val="tx1"/>
              </a:solidFill>
            </a:endParaRPr>
          </a:p>
        </p:txBody>
      </p:sp>
      <p:sp>
        <p:nvSpPr>
          <p:cNvPr id="3" name="Half Frame 2">
            <a:extLst>
              <a:ext uri="{FF2B5EF4-FFF2-40B4-BE49-F238E27FC236}">
                <a16:creationId xmlns:a16="http://schemas.microsoft.com/office/drawing/2014/main" xmlns="" id="{186F50F6-0192-4970-97D4-0EC79E2A9F62}"/>
              </a:ext>
            </a:extLst>
          </p:cNvPr>
          <p:cNvSpPr/>
          <p:nvPr/>
        </p:nvSpPr>
        <p:spPr>
          <a:xfrm>
            <a:off x="54460" y="29206"/>
            <a:ext cx="2077155" cy="1928813"/>
          </a:xfrm>
          <a:prstGeom prst="halfFrame">
            <a:avLst>
              <a:gd name="adj1" fmla="val 11616"/>
              <a:gd name="adj2" fmla="val 11038"/>
            </a:avLst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88">
              <a:solidFill>
                <a:schemeClr val="tx1"/>
              </a:solidFill>
            </a:endParaRPr>
          </a:p>
        </p:txBody>
      </p:sp>
      <p:sp>
        <p:nvSpPr>
          <p:cNvPr id="10" name="Half Frame 9">
            <a:extLst>
              <a:ext uri="{FF2B5EF4-FFF2-40B4-BE49-F238E27FC236}">
                <a16:creationId xmlns:a16="http://schemas.microsoft.com/office/drawing/2014/main" xmlns="" id="{CF494800-3533-4857-B65E-89BEF61F6CF6}"/>
              </a:ext>
            </a:extLst>
          </p:cNvPr>
          <p:cNvSpPr/>
          <p:nvPr/>
        </p:nvSpPr>
        <p:spPr>
          <a:xfrm rot="16200000">
            <a:off x="21079" y="4783579"/>
            <a:ext cx="2077155" cy="1928813"/>
          </a:xfrm>
          <a:prstGeom prst="halfFrame">
            <a:avLst>
              <a:gd name="adj1" fmla="val 11616"/>
              <a:gd name="adj2" fmla="val 11038"/>
            </a:avLst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88">
              <a:solidFill>
                <a:schemeClr val="tx1"/>
              </a:solidFill>
            </a:endParaRPr>
          </a:p>
        </p:txBody>
      </p:sp>
      <p:sp>
        <p:nvSpPr>
          <p:cNvPr id="12" name="Half Frame 11">
            <a:extLst>
              <a:ext uri="{FF2B5EF4-FFF2-40B4-BE49-F238E27FC236}">
                <a16:creationId xmlns:a16="http://schemas.microsoft.com/office/drawing/2014/main" xmlns="" id="{C55FF4B6-AC17-478E-B629-95C6659BA156}"/>
              </a:ext>
            </a:extLst>
          </p:cNvPr>
          <p:cNvSpPr/>
          <p:nvPr/>
        </p:nvSpPr>
        <p:spPr>
          <a:xfrm rot="10800000">
            <a:off x="10019595" y="4857750"/>
            <a:ext cx="2077155" cy="1928813"/>
          </a:xfrm>
          <a:prstGeom prst="halfFrame">
            <a:avLst>
              <a:gd name="adj1" fmla="val 11616"/>
              <a:gd name="adj2" fmla="val 11038"/>
            </a:avLst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88">
              <a:solidFill>
                <a:schemeClr val="tx1"/>
              </a:solidFill>
            </a:endParaRPr>
          </a:p>
        </p:txBody>
      </p:sp>
      <p:sp>
        <p:nvSpPr>
          <p:cNvPr id="15" name="Half Frame 14">
            <a:extLst>
              <a:ext uri="{FF2B5EF4-FFF2-40B4-BE49-F238E27FC236}">
                <a16:creationId xmlns:a16="http://schemas.microsoft.com/office/drawing/2014/main" xmlns="" id="{E6D4994A-53AD-4030-B41E-ADAA1BD6F3A9}"/>
              </a:ext>
            </a:extLst>
          </p:cNvPr>
          <p:cNvSpPr/>
          <p:nvPr/>
        </p:nvSpPr>
        <p:spPr>
          <a:xfrm rot="5400000">
            <a:off x="10093766" y="145609"/>
            <a:ext cx="2077155" cy="1928813"/>
          </a:xfrm>
          <a:prstGeom prst="halfFrame">
            <a:avLst>
              <a:gd name="adj1" fmla="val 11616"/>
              <a:gd name="adj2" fmla="val 11038"/>
            </a:avLst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88">
              <a:solidFill>
                <a:schemeClr val="tx1"/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A24489F3-2B9A-4F89-859C-06DB0794338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1200" y="1380946"/>
            <a:ext cx="2083340" cy="2810054"/>
          </a:xfrm>
          <a:prstGeom prst="rect">
            <a:avLst/>
          </a:prstGeom>
          <a:ln>
            <a:solidFill>
              <a:srgbClr val="FFFF00"/>
            </a:solidFill>
          </a:ln>
        </p:spPr>
      </p:pic>
      <p:sp>
        <p:nvSpPr>
          <p:cNvPr id="8" name="Round Diagonal Corner Rectangle 12">
            <a:extLst>
              <a:ext uri="{FF2B5EF4-FFF2-40B4-BE49-F238E27FC236}">
                <a16:creationId xmlns:a16="http://schemas.microsoft.com/office/drawing/2014/main" xmlns="" id="{86D693A6-A879-4C78-B0AD-AE677E0CFB70}"/>
              </a:ext>
            </a:extLst>
          </p:cNvPr>
          <p:cNvSpPr/>
          <p:nvPr/>
        </p:nvSpPr>
        <p:spPr>
          <a:xfrm>
            <a:off x="304800" y="381000"/>
            <a:ext cx="11506200" cy="1143000"/>
          </a:xfrm>
          <a:prstGeom prst="round2Diag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i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anose="04020705040A02060702" pitchFamily="82" charset="0"/>
                <a:cs typeface="Times New Roman" panose="02020603050405020304" pitchFamily="18" charset="0"/>
              </a:rPr>
              <a:t>Individual WORK</a:t>
            </a:r>
            <a:endParaRPr lang="en-US" sz="6000" u="sng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lgerian" panose="04020705040A02060702" pitchFamily="82" charset="0"/>
              <a:cs typeface="Times New Roman" panose="02020603050405020304" pitchFamily="18" charset="0"/>
            </a:endParaRPr>
          </a:p>
        </p:txBody>
      </p:sp>
      <p:sp>
        <p:nvSpPr>
          <p:cNvPr id="9" name="Round Diagonal Corner Rectangle 12">
            <a:extLst>
              <a:ext uri="{FF2B5EF4-FFF2-40B4-BE49-F238E27FC236}">
                <a16:creationId xmlns:a16="http://schemas.microsoft.com/office/drawing/2014/main" xmlns="" id="{F5FE9357-9552-4A95-BEA8-7BB3934C6341}"/>
              </a:ext>
            </a:extLst>
          </p:cNvPr>
          <p:cNvSpPr/>
          <p:nvPr/>
        </p:nvSpPr>
        <p:spPr>
          <a:xfrm>
            <a:off x="381000" y="4602674"/>
            <a:ext cx="11506200" cy="1721926"/>
          </a:xfrm>
          <a:prstGeom prst="round2Diag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685800" indent="-685800" algn="ctr">
              <a:buFont typeface="Wingdings" panose="05000000000000000000" pitchFamily="2" charset="2"/>
              <a:buChar char="q"/>
            </a:pPr>
            <a:r>
              <a:rPr lang="en-US" sz="48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Write down the definition of Simple , Complex and Compound Sentence .</a:t>
            </a:r>
            <a:endParaRPr lang="en-US" sz="48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9148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ame 1">
            <a:extLst>
              <a:ext uri="{FF2B5EF4-FFF2-40B4-BE49-F238E27FC236}">
                <a16:creationId xmlns:a16="http://schemas.microsoft.com/office/drawing/2014/main" xmlns="" id="{AD42B727-99B7-4A34-B40B-2485DEE0DAF0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frame">
            <a:avLst>
              <a:gd name="adj1" fmla="val 1434"/>
            </a:avLst>
          </a:prstGeom>
          <a:solidFill>
            <a:schemeClr val="tx1"/>
          </a:solidFill>
          <a:ln w="3175"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88">
              <a:solidFill>
                <a:schemeClr val="tx1"/>
              </a:solidFill>
            </a:endParaRPr>
          </a:p>
        </p:txBody>
      </p:sp>
      <p:sp>
        <p:nvSpPr>
          <p:cNvPr id="3" name="Half Frame 2">
            <a:extLst>
              <a:ext uri="{FF2B5EF4-FFF2-40B4-BE49-F238E27FC236}">
                <a16:creationId xmlns:a16="http://schemas.microsoft.com/office/drawing/2014/main" xmlns="" id="{186F50F6-0192-4970-97D4-0EC79E2A9F62}"/>
              </a:ext>
            </a:extLst>
          </p:cNvPr>
          <p:cNvSpPr/>
          <p:nvPr/>
        </p:nvSpPr>
        <p:spPr>
          <a:xfrm>
            <a:off x="0" y="76200"/>
            <a:ext cx="2077155" cy="1928813"/>
          </a:xfrm>
          <a:prstGeom prst="halfFrame">
            <a:avLst>
              <a:gd name="adj1" fmla="val 11616"/>
              <a:gd name="adj2" fmla="val 11038"/>
            </a:avLst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88">
              <a:solidFill>
                <a:schemeClr val="tx1"/>
              </a:solidFill>
            </a:endParaRPr>
          </a:p>
        </p:txBody>
      </p:sp>
      <p:sp>
        <p:nvSpPr>
          <p:cNvPr id="10" name="Half Frame 9">
            <a:extLst>
              <a:ext uri="{FF2B5EF4-FFF2-40B4-BE49-F238E27FC236}">
                <a16:creationId xmlns:a16="http://schemas.microsoft.com/office/drawing/2014/main" xmlns="" id="{CF494800-3533-4857-B65E-89BEF61F6CF6}"/>
              </a:ext>
            </a:extLst>
          </p:cNvPr>
          <p:cNvSpPr/>
          <p:nvPr/>
        </p:nvSpPr>
        <p:spPr>
          <a:xfrm rot="16200000">
            <a:off x="21079" y="4783579"/>
            <a:ext cx="2077155" cy="1928813"/>
          </a:xfrm>
          <a:prstGeom prst="halfFrame">
            <a:avLst>
              <a:gd name="adj1" fmla="val 11616"/>
              <a:gd name="adj2" fmla="val 11038"/>
            </a:avLst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88">
              <a:solidFill>
                <a:schemeClr val="tx1"/>
              </a:solidFill>
            </a:endParaRPr>
          </a:p>
        </p:txBody>
      </p:sp>
      <p:sp>
        <p:nvSpPr>
          <p:cNvPr id="12" name="Half Frame 11">
            <a:extLst>
              <a:ext uri="{FF2B5EF4-FFF2-40B4-BE49-F238E27FC236}">
                <a16:creationId xmlns:a16="http://schemas.microsoft.com/office/drawing/2014/main" xmlns="" id="{C55FF4B6-AC17-478E-B629-95C6659BA156}"/>
              </a:ext>
            </a:extLst>
          </p:cNvPr>
          <p:cNvSpPr/>
          <p:nvPr/>
        </p:nvSpPr>
        <p:spPr>
          <a:xfrm rot="10800000">
            <a:off x="10019595" y="4857750"/>
            <a:ext cx="2077155" cy="1928813"/>
          </a:xfrm>
          <a:prstGeom prst="halfFrame">
            <a:avLst>
              <a:gd name="adj1" fmla="val 11616"/>
              <a:gd name="adj2" fmla="val 11038"/>
            </a:avLst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88">
              <a:solidFill>
                <a:schemeClr val="tx1"/>
              </a:solidFill>
            </a:endParaRPr>
          </a:p>
        </p:txBody>
      </p:sp>
      <p:sp>
        <p:nvSpPr>
          <p:cNvPr id="15" name="Half Frame 14">
            <a:extLst>
              <a:ext uri="{FF2B5EF4-FFF2-40B4-BE49-F238E27FC236}">
                <a16:creationId xmlns:a16="http://schemas.microsoft.com/office/drawing/2014/main" xmlns="" id="{E6D4994A-53AD-4030-B41E-ADAA1BD6F3A9}"/>
              </a:ext>
            </a:extLst>
          </p:cNvPr>
          <p:cNvSpPr/>
          <p:nvPr/>
        </p:nvSpPr>
        <p:spPr>
          <a:xfrm rot="5400000">
            <a:off x="10093766" y="145609"/>
            <a:ext cx="2077155" cy="1928813"/>
          </a:xfrm>
          <a:prstGeom prst="halfFrame">
            <a:avLst>
              <a:gd name="adj1" fmla="val 11616"/>
              <a:gd name="adj2" fmla="val 11038"/>
            </a:avLst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88">
              <a:solidFill>
                <a:schemeClr val="tx1"/>
              </a:solidFill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xmlns="" id="{DA68CEAA-D5BA-43B7-BBFF-5FC0DFB797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7716366"/>
              </p:ext>
            </p:extLst>
          </p:nvPr>
        </p:nvGraphicFramePr>
        <p:xfrm>
          <a:off x="226571" y="1266612"/>
          <a:ext cx="11738858" cy="5286588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5781366">
                  <a:extLst>
                    <a:ext uri="{9D8B030D-6E8A-4147-A177-3AD203B41FA5}">
                      <a16:colId xmlns:a16="http://schemas.microsoft.com/office/drawing/2014/main" xmlns="" val="1955441163"/>
                    </a:ext>
                  </a:extLst>
                </a:gridCol>
                <a:gridCol w="5957492">
                  <a:extLst>
                    <a:ext uri="{9D8B030D-6E8A-4147-A177-3AD203B41FA5}">
                      <a16:colId xmlns:a16="http://schemas.microsoft.com/office/drawing/2014/main" xmlns="" val="1768510361"/>
                    </a:ext>
                  </a:extLst>
                </a:gridCol>
              </a:tblGrid>
              <a:tr h="1210734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Simple                        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Complex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050073"/>
                  </a:ext>
                </a:extLst>
              </a:tr>
              <a:tr h="1210734">
                <a:tc>
                  <a:txBody>
                    <a:bodyPr/>
                    <a:lstStyle/>
                    <a:p>
                      <a:pPr marL="457200" indent="-457200">
                        <a:buFont typeface="Wingdings" panose="05000000000000000000" pitchFamily="2" charset="2"/>
                        <a:buChar char="§"/>
                      </a:pPr>
                      <a:r>
                        <a:rPr lang="en-US" sz="2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Present participle(</a:t>
                      </a:r>
                      <a:r>
                        <a:rPr lang="en-US" sz="28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P.V.Pre</a:t>
                      </a:r>
                      <a:r>
                        <a:rPr lang="en-US" sz="2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Form+ </a:t>
                      </a:r>
                      <a:r>
                        <a:rPr lang="en-US" sz="28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ing</a:t>
                      </a:r>
                      <a:r>
                        <a:rPr lang="en-US" sz="2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)+ Ext. + (,) + Principal Clause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71500" marR="0" lvl="0" indent="-5715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en-US" sz="2800" b="1" i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As/Since/When + Subject + Verb+ Ext.+ (,) + Principal Clause .</a:t>
                      </a:r>
                      <a:endParaRPr lang="en-US" sz="2800" b="1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353991087"/>
                  </a:ext>
                </a:extLst>
              </a:tr>
              <a:tr h="1210734">
                <a:tc>
                  <a:txBody>
                    <a:bodyPr/>
                    <a:lstStyle/>
                    <a:p>
                      <a:pPr marL="457200" marR="0" lvl="0" indent="-4572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2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Being (Be Verb+ </a:t>
                      </a:r>
                      <a:r>
                        <a:rPr lang="en-US" sz="28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ing</a:t>
                      </a:r>
                      <a:r>
                        <a:rPr lang="en-US" sz="2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)+ Ext. + (,) + Principal Clause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marR="0" lvl="0" indent="-4572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en-US" sz="2800" b="1" i="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As/Since/When + Subject + Verb +Ext.+ (,) + Principal Clause .</a:t>
                      </a:r>
                      <a:endParaRPr lang="en-US" sz="2800" b="1" u="sng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05657534"/>
                  </a:ext>
                </a:extLst>
              </a:tr>
              <a:tr h="1210734">
                <a:tc>
                  <a:txBody>
                    <a:bodyPr/>
                    <a:lstStyle/>
                    <a:p>
                      <a:pPr marL="457200" marR="0" lvl="0" indent="-4572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2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Having (Have+ </a:t>
                      </a:r>
                      <a:r>
                        <a:rPr lang="en-US" sz="28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ing</a:t>
                      </a:r>
                      <a:r>
                        <a:rPr lang="en-US" sz="2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)+ Ext. + (,) + Principal Clause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indent="-457200">
                        <a:buFont typeface="Wingdings" panose="05000000000000000000" pitchFamily="2" charset="2"/>
                        <a:buChar char="ü"/>
                      </a:pPr>
                      <a:r>
                        <a:rPr lang="en-US" sz="2800" b="1" i="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As/Since/When + Subject + Have/has/had +Verb +Ext.+ (,) +  </a:t>
                      </a:r>
                    </a:p>
                    <a:p>
                      <a:r>
                        <a:rPr lang="en-US" sz="2800" b="1" i="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Principal Clause </a:t>
                      </a:r>
                      <a:r>
                        <a:rPr lang="en-US" sz="2800" b="1" i="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                  </a:t>
                      </a:r>
                      <a:r>
                        <a:rPr lang="en-US" sz="2800" i="1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                                    </a:t>
                      </a:r>
                      <a:endParaRPr lang="en-US" sz="2800" b="1" u="sng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96980906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484FF4C6-B3A0-4166-8BEB-96E6EEDB393A}"/>
              </a:ext>
            </a:extLst>
          </p:cNvPr>
          <p:cNvSpPr/>
          <p:nvPr/>
        </p:nvSpPr>
        <p:spPr>
          <a:xfrm>
            <a:off x="2024064" y="302987"/>
            <a:ext cx="8415336" cy="6522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Structures of Simple &amp; Complex Sentence</a:t>
            </a:r>
          </a:p>
        </p:txBody>
      </p:sp>
    </p:spTree>
    <p:extLst>
      <p:ext uri="{BB962C8B-B14F-4D97-AF65-F5344CB8AC3E}">
        <p14:creationId xmlns:p14="http://schemas.microsoft.com/office/powerpoint/2010/main" val="4191388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289</TotalTime>
  <Words>1196</Words>
  <Application>Microsoft Office PowerPoint</Application>
  <PresentationFormat>Custom</PresentationFormat>
  <Paragraphs>156</Paragraphs>
  <Slides>18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Hello</dc:creator>
  <cp:lastModifiedBy>pc</cp:lastModifiedBy>
  <cp:revision>64</cp:revision>
  <dcterms:created xsi:type="dcterms:W3CDTF">2006-08-16T00:00:00Z</dcterms:created>
  <dcterms:modified xsi:type="dcterms:W3CDTF">2019-11-19T16:27:11Z</dcterms:modified>
</cp:coreProperties>
</file>