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58" r:id="rId4"/>
    <p:sldId id="294" r:id="rId5"/>
    <p:sldId id="266" r:id="rId6"/>
    <p:sldId id="267" r:id="rId7"/>
    <p:sldId id="269" r:id="rId8"/>
    <p:sldId id="295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8" r:id="rId22"/>
    <p:sldId id="289" r:id="rId23"/>
    <p:sldId id="290" r:id="rId24"/>
    <p:sldId id="291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484"/>
    <a:srgbClr val="90BB05"/>
    <a:srgbClr val="00CC99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09" autoAdjust="0"/>
  </p:normalViewPr>
  <p:slideViewPr>
    <p:cSldViewPr snapToGrid="0">
      <p:cViewPr varScale="1">
        <p:scale>
          <a:sx n="69" d="100"/>
          <a:sy n="69" d="100"/>
        </p:scale>
        <p:origin x="-75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22813-CA77-4A07-AA1E-16C634A68AB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82886-0D02-4ED1-A759-D64A2498F4E1}">
      <dgm:prSet phldrT="[Text]"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কেন্দ্রীয় ব্যাংকের কাজ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7A58D86-26DA-4AC3-9446-F26913ADF6CD}" type="parTrans" cxnId="{9AEA6981-60D8-49A3-A20C-618CCC6C5A17}">
      <dgm:prSet/>
      <dgm:spPr/>
      <dgm:t>
        <a:bodyPr/>
        <a:lstStyle/>
        <a:p>
          <a:endParaRPr lang="en-US"/>
        </a:p>
      </dgm:t>
    </dgm:pt>
    <dgm:pt modelId="{AD201EAE-84B3-4115-9B6A-E8378A78B41A}" type="sibTrans" cxnId="{9AEA6981-60D8-49A3-A20C-618CCC6C5A17}">
      <dgm:prSet/>
      <dgm:spPr/>
      <dgm:t>
        <a:bodyPr/>
        <a:lstStyle/>
        <a:p>
          <a:endParaRPr lang="en-US"/>
        </a:p>
      </dgm:t>
    </dgm:pt>
    <dgm:pt modelId="{7FFDB825-4995-4E5E-BB71-5D3363E428FF}">
      <dgm:prSet/>
      <dgm:spPr/>
      <dgm:t>
        <a:bodyPr/>
        <a:lstStyle/>
        <a:p>
          <a:endParaRPr lang="en-US" dirty="0"/>
        </a:p>
      </dgm:t>
    </dgm:pt>
    <dgm:pt modelId="{0BBC67A9-3E4C-4673-B166-A31460C32FDA}" type="parTrans" cxnId="{3074BDBE-E911-49C1-9971-6E069B266E5B}">
      <dgm:prSet/>
      <dgm:spPr/>
      <dgm:t>
        <a:bodyPr/>
        <a:lstStyle/>
        <a:p>
          <a:endParaRPr lang="en-US"/>
        </a:p>
      </dgm:t>
    </dgm:pt>
    <dgm:pt modelId="{4691D842-2659-4DA4-8604-A92A397239E3}" type="sibTrans" cxnId="{3074BDBE-E911-49C1-9971-6E069B266E5B}">
      <dgm:prSet/>
      <dgm:spPr/>
      <dgm:t>
        <a:bodyPr/>
        <a:lstStyle/>
        <a:p>
          <a:endParaRPr lang="en-US"/>
        </a:p>
      </dgm:t>
    </dgm:pt>
    <dgm:pt modelId="{7EC609BC-499A-4F78-8A9C-1AE507E0FDA4}">
      <dgm:prSet/>
      <dgm:spPr/>
      <dgm:t>
        <a:bodyPr/>
        <a:lstStyle/>
        <a:p>
          <a:endParaRPr lang="en-US" dirty="0"/>
        </a:p>
      </dgm:t>
    </dgm:pt>
    <dgm:pt modelId="{AE6A045E-F2BD-45D2-B819-2DE576DA7AC0}" type="parTrans" cxnId="{A3363DFB-B810-4BE0-84DC-E0E727311214}">
      <dgm:prSet/>
      <dgm:spPr/>
      <dgm:t>
        <a:bodyPr/>
        <a:lstStyle/>
        <a:p>
          <a:endParaRPr lang="en-US"/>
        </a:p>
      </dgm:t>
    </dgm:pt>
    <dgm:pt modelId="{6EF7E2F6-DD59-4C86-AA54-E4CC2F663755}" type="sibTrans" cxnId="{A3363DFB-B810-4BE0-84DC-E0E727311214}">
      <dgm:prSet/>
      <dgm:spPr/>
      <dgm:t>
        <a:bodyPr/>
        <a:lstStyle/>
        <a:p>
          <a:endParaRPr lang="en-US"/>
        </a:p>
      </dgm:t>
    </dgm:pt>
    <dgm:pt modelId="{6471AA3A-D40D-4215-AFB0-D4ACDEB09288}">
      <dgm:prSet/>
      <dgm:spPr/>
      <dgm:t>
        <a:bodyPr/>
        <a:lstStyle/>
        <a:p>
          <a:endParaRPr lang="en-US"/>
        </a:p>
      </dgm:t>
    </dgm:pt>
    <dgm:pt modelId="{3A7B495D-689D-4894-8459-411E7B752FE6}" type="parTrans" cxnId="{642097CF-8937-47B4-9DF1-9B8DAF17DB37}">
      <dgm:prSet/>
      <dgm:spPr/>
      <dgm:t>
        <a:bodyPr/>
        <a:lstStyle/>
        <a:p>
          <a:endParaRPr lang="en-US"/>
        </a:p>
      </dgm:t>
    </dgm:pt>
    <dgm:pt modelId="{69FC3CB6-5F3D-478C-A28A-0BCB41CD9290}" type="sibTrans" cxnId="{642097CF-8937-47B4-9DF1-9B8DAF17DB37}">
      <dgm:prSet/>
      <dgm:spPr/>
      <dgm:t>
        <a:bodyPr/>
        <a:lstStyle/>
        <a:p>
          <a:endParaRPr lang="en-US"/>
        </a:p>
      </dgm:t>
    </dgm:pt>
    <dgm:pt modelId="{B352C642-7D13-4118-BBFB-527DA73C918C}">
      <dgm:prSet/>
      <dgm:spPr/>
      <dgm:t>
        <a:bodyPr/>
        <a:lstStyle/>
        <a:p>
          <a:endParaRPr lang="en-US" dirty="0"/>
        </a:p>
      </dgm:t>
    </dgm:pt>
    <dgm:pt modelId="{05943260-67DB-404F-9512-8C7404162967}" type="parTrans" cxnId="{7D1C840B-BEED-4913-9540-897CAB12C95D}">
      <dgm:prSet/>
      <dgm:spPr/>
      <dgm:t>
        <a:bodyPr/>
        <a:lstStyle/>
        <a:p>
          <a:endParaRPr lang="en-US"/>
        </a:p>
      </dgm:t>
    </dgm:pt>
    <dgm:pt modelId="{B5F61D16-9338-4B3D-9CA8-B9826BCE3940}" type="sibTrans" cxnId="{7D1C840B-BEED-4913-9540-897CAB12C95D}">
      <dgm:prSet/>
      <dgm:spPr/>
      <dgm:t>
        <a:bodyPr/>
        <a:lstStyle/>
        <a:p>
          <a:endParaRPr lang="en-US"/>
        </a:p>
      </dgm:t>
    </dgm:pt>
    <dgm:pt modelId="{3A9F0F64-CD20-4DD7-AFDC-09B5D8CA350E}">
      <dgm:prSet/>
      <dgm:spPr/>
      <dgm:t>
        <a:bodyPr/>
        <a:lstStyle/>
        <a:p>
          <a:endParaRPr lang="en-US" dirty="0"/>
        </a:p>
      </dgm:t>
    </dgm:pt>
    <dgm:pt modelId="{E81CB97D-7DAD-45DF-8F3C-194051DA47BB}" type="parTrans" cxnId="{105C805B-F52E-4AF5-93A8-710F1F156272}">
      <dgm:prSet/>
      <dgm:spPr/>
      <dgm:t>
        <a:bodyPr/>
        <a:lstStyle/>
        <a:p>
          <a:endParaRPr lang="en-US"/>
        </a:p>
      </dgm:t>
    </dgm:pt>
    <dgm:pt modelId="{CB702E11-2DAB-4E00-8870-6EB4F2DCA9A0}" type="sibTrans" cxnId="{105C805B-F52E-4AF5-93A8-710F1F156272}">
      <dgm:prSet/>
      <dgm:spPr/>
      <dgm:t>
        <a:bodyPr/>
        <a:lstStyle/>
        <a:p>
          <a:endParaRPr lang="en-US"/>
        </a:p>
      </dgm:t>
    </dgm:pt>
    <dgm:pt modelId="{60F69869-07AC-4D7F-B773-269B1F9A07EB}">
      <dgm:prSet/>
      <dgm:spPr/>
      <dgm:t>
        <a:bodyPr/>
        <a:lstStyle/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সাধারন কার্যাবলি</a:t>
          </a:r>
          <a:endParaRPr lang="en-US"/>
        </a:p>
      </dgm:t>
    </dgm:pt>
    <dgm:pt modelId="{656E3425-B430-45D6-BB83-FDD5F8AD218B}" type="parTrans" cxnId="{D24ECA85-1BDE-4EDF-AF4E-C427618CB25B}">
      <dgm:prSet/>
      <dgm:spPr/>
      <dgm:t>
        <a:bodyPr/>
        <a:lstStyle/>
        <a:p>
          <a:endParaRPr lang="en-US"/>
        </a:p>
      </dgm:t>
    </dgm:pt>
    <dgm:pt modelId="{4C7F6CC4-1327-4FC1-AFF6-465967B9B684}" type="sibTrans" cxnId="{D24ECA85-1BDE-4EDF-AF4E-C427618CB25B}">
      <dgm:prSet/>
      <dgm:spPr/>
      <dgm:t>
        <a:bodyPr/>
        <a:lstStyle/>
        <a:p>
          <a:endParaRPr lang="en-US"/>
        </a:p>
      </dgm:t>
    </dgm:pt>
    <dgm:pt modelId="{7D73E3AB-E923-4808-A899-E91BF6857D14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সরকারের ব্যাংক হিসাবে কাজ</a:t>
          </a:r>
          <a:endParaRPr lang="en-US" sz="2400" dirty="0"/>
        </a:p>
      </dgm:t>
    </dgm:pt>
    <dgm:pt modelId="{600C0D2E-C5EA-494C-8AC9-EA97B9624B9E}" type="parTrans" cxnId="{89162242-C2F8-4F15-8A72-5A33F09BE2D8}">
      <dgm:prSet/>
      <dgm:spPr/>
      <dgm:t>
        <a:bodyPr/>
        <a:lstStyle/>
        <a:p>
          <a:endParaRPr lang="en-US"/>
        </a:p>
      </dgm:t>
    </dgm:pt>
    <dgm:pt modelId="{67E0B0E7-2746-49DE-AC68-D62004E238CA}" type="sibTrans" cxnId="{89162242-C2F8-4F15-8A72-5A33F09BE2D8}">
      <dgm:prSet/>
      <dgm:spPr/>
      <dgm:t>
        <a:bodyPr/>
        <a:lstStyle/>
        <a:p>
          <a:endParaRPr lang="en-US"/>
        </a:p>
      </dgm:t>
    </dgm:pt>
    <dgm:pt modelId="{2B7CFB3B-188E-4574-992D-2974296AD13F}">
      <dgm:prSet/>
      <dgm:spPr/>
      <dgm:t>
        <a:bodyPr/>
        <a:lstStyle/>
        <a:p>
          <a:r>
            <a:rPr lang="bn-BD" b="1" smtClean="0">
              <a:latin typeface="NikoshBAN" pitchFamily="2" charset="0"/>
              <a:cs typeface="NikoshBAN" pitchFamily="2" charset="0"/>
            </a:rPr>
            <a:t>সকল ব্যাংকের ব্যাংকার </a:t>
          </a:r>
          <a:endParaRPr lang="en-US"/>
        </a:p>
      </dgm:t>
    </dgm:pt>
    <dgm:pt modelId="{0FFAEA49-A044-4BCF-AA5B-718241338CCF}" type="parTrans" cxnId="{CEE28C18-54FD-4756-A450-782CAC73ED4C}">
      <dgm:prSet/>
      <dgm:spPr/>
      <dgm:t>
        <a:bodyPr/>
        <a:lstStyle/>
        <a:p>
          <a:endParaRPr lang="en-US"/>
        </a:p>
      </dgm:t>
    </dgm:pt>
    <dgm:pt modelId="{1FE74422-9568-4549-8CDD-8033E1C501E2}" type="sibTrans" cxnId="{CEE28C18-54FD-4756-A450-782CAC73ED4C}">
      <dgm:prSet/>
      <dgm:spPr/>
      <dgm:t>
        <a:bodyPr/>
        <a:lstStyle/>
        <a:p>
          <a:endParaRPr lang="en-US"/>
        </a:p>
      </dgm:t>
    </dgm:pt>
    <dgm:pt modelId="{F8758F37-8A4B-406F-8477-2A1404515EE8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অন্য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ান্য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কার্যাবলি</a:t>
          </a:r>
          <a:endParaRPr lang="en-US" sz="2800" dirty="0"/>
        </a:p>
      </dgm:t>
    </dgm:pt>
    <dgm:pt modelId="{019B8C63-185A-4EBF-B83E-2CDB07DDB1C7}" type="parTrans" cxnId="{A09849BB-3790-4548-B753-9E05C38347FF}">
      <dgm:prSet/>
      <dgm:spPr/>
      <dgm:t>
        <a:bodyPr/>
        <a:lstStyle/>
        <a:p>
          <a:endParaRPr lang="en-US"/>
        </a:p>
      </dgm:t>
    </dgm:pt>
    <dgm:pt modelId="{55E988BC-75CA-47E3-9FC3-70745D9372EA}" type="sibTrans" cxnId="{A09849BB-3790-4548-B753-9E05C38347FF}">
      <dgm:prSet/>
      <dgm:spPr/>
      <dgm:t>
        <a:bodyPr/>
        <a:lstStyle/>
        <a:p>
          <a:endParaRPr lang="en-US"/>
        </a:p>
      </dgm:t>
    </dgm:pt>
    <dgm:pt modelId="{36396AD9-3EE0-4FC9-BF50-40C3ECC3EE2C}" type="pres">
      <dgm:prSet presAssocID="{7FF22813-CA77-4A07-AA1E-16C634A68A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4D851-A9A6-4767-BDDB-7EFEBC0F5DD1}" type="pres">
      <dgm:prSet presAssocID="{EA582886-0D02-4ED1-A759-D64A2498F4E1}" presName="centerShape" presStyleLbl="node0" presStyleIdx="0" presStyleCnt="1" custLinFactNeighborX="1626" custLinFactNeighborY="-961"/>
      <dgm:spPr/>
      <dgm:t>
        <a:bodyPr/>
        <a:lstStyle/>
        <a:p>
          <a:endParaRPr lang="en-US"/>
        </a:p>
      </dgm:t>
    </dgm:pt>
    <dgm:pt modelId="{CAE8E7F5-6B20-4342-AE01-0163CE2F2BCB}" type="pres">
      <dgm:prSet presAssocID="{60F69869-07AC-4D7F-B773-269B1F9A07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42C6D-6155-499E-9136-6594DA24189B}" type="pres">
      <dgm:prSet presAssocID="{60F69869-07AC-4D7F-B773-269B1F9A07EB}" presName="dummy" presStyleCnt="0"/>
      <dgm:spPr/>
    </dgm:pt>
    <dgm:pt modelId="{D443F8A8-E462-45E1-B00A-6A80CBBC84A4}" type="pres">
      <dgm:prSet presAssocID="{4C7F6CC4-1327-4FC1-AFF6-465967B9B6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9C57349-5877-4946-81C8-51E3B01B1AAA}" type="pres">
      <dgm:prSet presAssocID="{7D73E3AB-E923-4808-A899-E91BF6857D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FD94B-E64A-49CF-AD0C-5BEA75E59379}" type="pres">
      <dgm:prSet presAssocID="{7D73E3AB-E923-4808-A899-E91BF6857D14}" presName="dummy" presStyleCnt="0"/>
      <dgm:spPr/>
    </dgm:pt>
    <dgm:pt modelId="{0B618CEC-9DE6-4A82-A7F8-826E7C5E3D39}" type="pres">
      <dgm:prSet presAssocID="{67E0B0E7-2746-49DE-AC68-D62004E238C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EC44744-597F-42C1-88A0-0DC6B9E98632}" type="pres">
      <dgm:prSet presAssocID="{2B7CFB3B-188E-4574-992D-2974296AD1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0216D-C040-4BDE-BAC9-9271A3576DAB}" type="pres">
      <dgm:prSet presAssocID="{2B7CFB3B-188E-4574-992D-2974296AD13F}" presName="dummy" presStyleCnt="0"/>
      <dgm:spPr/>
    </dgm:pt>
    <dgm:pt modelId="{6B9D2B28-1F6A-4BA0-9DAD-72B30A8181D6}" type="pres">
      <dgm:prSet presAssocID="{1FE74422-9568-4549-8CDD-8033E1C501E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A18C608-4D36-4F33-AFA3-C8FE5234AE9E}" type="pres">
      <dgm:prSet presAssocID="{F8758F37-8A4B-406F-8477-2A1404515E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E7520-E6D5-4122-B9B9-23CCAF9D72A2}" type="pres">
      <dgm:prSet presAssocID="{F8758F37-8A4B-406F-8477-2A1404515EE8}" presName="dummy" presStyleCnt="0"/>
      <dgm:spPr/>
    </dgm:pt>
    <dgm:pt modelId="{C8CF4282-1B25-4E88-BFA1-F91F555CE119}" type="pres">
      <dgm:prSet presAssocID="{55E988BC-75CA-47E3-9FC3-70745D9372E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9162242-C2F8-4F15-8A72-5A33F09BE2D8}" srcId="{EA582886-0D02-4ED1-A759-D64A2498F4E1}" destId="{7D73E3AB-E923-4808-A899-E91BF6857D14}" srcOrd="1" destOrd="0" parTransId="{600C0D2E-C5EA-494C-8AC9-EA97B9624B9E}" sibTransId="{67E0B0E7-2746-49DE-AC68-D62004E238CA}"/>
    <dgm:cxn modelId="{105C805B-F52E-4AF5-93A8-710F1F156272}" srcId="{7FF22813-CA77-4A07-AA1E-16C634A68ABB}" destId="{3A9F0F64-CD20-4DD7-AFDC-09B5D8CA350E}" srcOrd="2" destOrd="0" parTransId="{E81CB97D-7DAD-45DF-8F3C-194051DA47BB}" sibTransId="{CB702E11-2DAB-4E00-8870-6EB4F2DCA9A0}"/>
    <dgm:cxn modelId="{5B8C355C-909E-40EB-ADCF-696D559238AA}" type="presOf" srcId="{7D73E3AB-E923-4808-A899-E91BF6857D14}" destId="{C9C57349-5877-4946-81C8-51E3B01B1AAA}" srcOrd="0" destOrd="0" presId="urn:microsoft.com/office/officeart/2005/8/layout/radial6"/>
    <dgm:cxn modelId="{D54569FB-2904-436F-94B6-29EE439EF4E0}" type="presOf" srcId="{F8758F37-8A4B-406F-8477-2A1404515EE8}" destId="{5A18C608-4D36-4F33-AFA3-C8FE5234AE9E}" srcOrd="0" destOrd="0" presId="urn:microsoft.com/office/officeart/2005/8/layout/radial6"/>
    <dgm:cxn modelId="{3CF53D62-653E-419E-A1F4-BEA3CD5F4558}" type="presOf" srcId="{7FF22813-CA77-4A07-AA1E-16C634A68ABB}" destId="{36396AD9-3EE0-4FC9-BF50-40C3ECC3EE2C}" srcOrd="0" destOrd="0" presId="urn:microsoft.com/office/officeart/2005/8/layout/radial6"/>
    <dgm:cxn modelId="{380B3D1E-1853-4060-B690-66D8080E0E8D}" type="presOf" srcId="{60F69869-07AC-4D7F-B773-269B1F9A07EB}" destId="{CAE8E7F5-6B20-4342-AE01-0163CE2F2BCB}" srcOrd="0" destOrd="0" presId="urn:microsoft.com/office/officeart/2005/8/layout/radial6"/>
    <dgm:cxn modelId="{A3363DFB-B810-4BE0-84DC-E0E727311214}" srcId="{7FF22813-CA77-4A07-AA1E-16C634A68ABB}" destId="{7EC609BC-499A-4F78-8A9C-1AE507E0FDA4}" srcOrd="4" destOrd="0" parTransId="{AE6A045E-F2BD-45D2-B819-2DE576DA7AC0}" sibTransId="{6EF7E2F6-DD59-4C86-AA54-E4CC2F663755}"/>
    <dgm:cxn modelId="{CEE28C18-54FD-4756-A450-782CAC73ED4C}" srcId="{EA582886-0D02-4ED1-A759-D64A2498F4E1}" destId="{2B7CFB3B-188E-4574-992D-2974296AD13F}" srcOrd="2" destOrd="0" parTransId="{0FFAEA49-A044-4BCF-AA5B-718241338CCF}" sibTransId="{1FE74422-9568-4549-8CDD-8033E1C501E2}"/>
    <dgm:cxn modelId="{2A2AC499-6475-44BD-A7D9-D4B7B3EAEB5D}" type="presOf" srcId="{EA582886-0D02-4ED1-A759-D64A2498F4E1}" destId="{7434D851-A9A6-4767-BDDB-7EFEBC0F5DD1}" srcOrd="0" destOrd="0" presId="urn:microsoft.com/office/officeart/2005/8/layout/radial6"/>
    <dgm:cxn modelId="{3983A81B-AF10-4AF0-AF23-4D50A5F2055E}" type="presOf" srcId="{67E0B0E7-2746-49DE-AC68-D62004E238CA}" destId="{0B618CEC-9DE6-4A82-A7F8-826E7C5E3D39}" srcOrd="0" destOrd="0" presId="urn:microsoft.com/office/officeart/2005/8/layout/radial6"/>
    <dgm:cxn modelId="{3074BDBE-E911-49C1-9971-6E069B266E5B}" srcId="{7FF22813-CA77-4A07-AA1E-16C634A68ABB}" destId="{7FFDB825-4995-4E5E-BB71-5D3363E428FF}" srcOrd="5" destOrd="0" parTransId="{0BBC67A9-3E4C-4673-B166-A31460C32FDA}" sibTransId="{4691D842-2659-4DA4-8604-A92A397239E3}"/>
    <dgm:cxn modelId="{0DAB0A73-0A5C-4FFD-9BF9-79FB6670A9EB}" type="presOf" srcId="{55E988BC-75CA-47E3-9FC3-70745D9372EA}" destId="{C8CF4282-1B25-4E88-BFA1-F91F555CE119}" srcOrd="0" destOrd="0" presId="urn:microsoft.com/office/officeart/2005/8/layout/radial6"/>
    <dgm:cxn modelId="{7B8FA2FA-1DAD-4050-A69E-2741793B27C1}" type="presOf" srcId="{2B7CFB3B-188E-4574-992D-2974296AD13F}" destId="{7EC44744-597F-42C1-88A0-0DC6B9E98632}" srcOrd="0" destOrd="0" presId="urn:microsoft.com/office/officeart/2005/8/layout/radial6"/>
    <dgm:cxn modelId="{F1FC8E04-08B5-4D28-8E2F-E60046414809}" type="presOf" srcId="{4C7F6CC4-1327-4FC1-AFF6-465967B9B684}" destId="{D443F8A8-E462-45E1-B00A-6A80CBBC84A4}" srcOrd="0" destOrd="0" presId="urn:microsoft.com/office/officeart/2005/8/layout/radial6"/>
    <dgm:cxn modelId="{7D1C840B-BEED-4913-9540-897CAB12C95D}" srcId="{7FF22813-CA77-4A07-AA1E-16C634A68ABB}" destId="{B352C642-7D13-4118-BBFB-527DA73C918C}" srcOrd="3" destOrd="0" parTransId="{05943260-67DB-404F-9512-8C7404162967}" sibTransId="{B5F61D16-9338-4B3D-9CA8-B9826BCE3940}"/>
    <dgm:cxn modelId="{A09849BB-3790-4548-B753-9E05C38347FF}" srcId="{EA582886-0D02-4ED1-A759-D64A2498F4E1}" destId="{F8758F37-8A4B-406F-8477-2A1404515EE8}" srcOrd="3" destOrd="0" parTransId="{019B8C63-185A-4EBF-B83E-2CDB07DDB1C7}" sibTransId="{55E988BC-75CA-47E3-9FC3-70745D9372EA}"/>
    <dgm:cxn modelId="{9AEA6981-60D8-49A3-A20C-618CCC6C5A17}" srcId="{7FF22813-CA77-4A07-AA1E-16C634A68ABB}" destId="{EA582886-0D02-4ED1-A759-D64A2498F4E1}" srcOrd="0" destOrd="0" parTransId="{B7A58D86-26DA-4AC3-9446-F26913ADF6CD}" sibTransId="{AD201EAE-84B3-4115-9B6A-E8378A78B41A}"/>
    <dgm:cxn modelId="{36ED6CFF-FAC6-476D-9D8A-3CCAC2A63823}" type="presOf" srcId="{1FE74422-9568-4549-8CDD-8033E1C501E2}" destId="{6B9D2B28-1F6A-4BA0-9DAD-72B30A8181D6}" srcOrd="0" destOrd="0" presId="urn:microsoft.com/office/officeart/2005/8/layout/radial6"/>
    <dgm:cxn modelId="{D24ECA85-1BDE-4EDF-AF4E-C427618CB25B}" srcId="{EA582886-0D02-4ED1-A759-D64A2498F4E1}" destId="{60F69869-07AC-4D7F-B773-269B1F9A07EB}" srcOrd="0" destOrd="0" parTransId="{656E3425-B430-45D6-BB83-FDD5F8AD218B}" sibTransId="{4C7F6CC4-1327-4FC1-AFF6-465967B9B684}"/>
    <dgm:cxn modelId="{642097CF-8937-47B4-9DF1-9B8DAF17DB37}" srcId="{7FF22813-CA77-4A07-AA1E-16C634A68ABB}" destId="{6471AA3A-D40D-4215-AFB0-D4ACDEB09288}" srcOrd="1" destOrd="0" parTransId="{3A7B495D-689D-4894-8459-411E7B752FE6}" sibTransId="{69FC3CB6-5F3D-478C-A28A-0BCB41CD9290}"/>
    <dgm:cxn modelId="{DE7BBEC0-5A70-4B83-B5C6-C26CBE4D22FA}" type="presParOf" srcId="{36396AD9-3EE0-4FC9-BF50-40C3ECC3EE2C}" destId="{7434D851-A9A6-4767-BDDB-7EFEBC0F5DD1}" srcOrd="0" destOrd="0" presId="urn:microsoft.com/office/officeart/2005/8/layout/radial6"/>
    <dgm:cxn modelId="{F7EF82D0-CB4F-4497-B6CB-D93BBCA4777A}" type="presParOf" srcId="{36396AD9-3EE0-4FC9-BF50-40C3ECC3EE2C}" destId="{CAE8E7F5-6B20-4342-AE01-0163CE2F2BCB}" srcOrd="1" destOrd="0" presId="urn:microsoft.com/office/officeart/2005/8/layout/radial6"/>
    <dgm:cxn modelId="{4B3E6425-54F6-4397-8811-AB3066C6C4DD}" type="presParOf" srcId="{36396AD9-3EE0-4FC9-BF50-40C3ECC3EE2C}" destId="{EE442C6D-6155-499E-9136-6594DA24189B}" srcOrd="2" destOrd="0" presId="urn:microsoft.com/office/officeart/2005/8/layout/radial6"/>
    <dgm:cxn modelId="{A444B05C-78C1-4C13-BA17-07537472F243}" type="presParOf" srcId="{36396AD9-3EE0-4FC9-BF50-40C3ECC3EE2C}" destId="{D443F8A8-E462-45E1-B00A-6A80CBBC84A4}" srcOrd="3" destOrd="0" presId="urn:microsoft.com/office/officeart/2005/8/layout/radial6"/>
    <dgm:cxn modelId="{8C51723F-DDFA-4E55-B267-94F4BCF47E76}" type="presParOf" srcId="{36396AD9-3EE0-4FC9-BF50-40C3ECC3EE2C}" destId="{C9C57349-5877-4946-81C8-51E3B01B1AAA}" srcOrd="4" destOrd="0" presId="urn:microsoft.com/office/officeart/2005/8/layout/radial6"/>
    <dgm:cxn modelId="{C4CC0EC3-DF65-4290-97D2-A3429F8B4131}" type="presParOf" srcId="{36396AD9-3EE0-4FC9-BF50-40C3ECC3EE2C}" destId="{0A3FD94B-E64A-49CF-AD0C-5BEA75E59379}" srcOrd="5" destOrd="0" presId="urn:microsoft.com/office/officeart/2005/8/layout/radial6"/>
    <dgm:cxn modelId="{99D0A065-1371-483E-A467-052E8692A681}" type="presParOf" srcId="{36396AD9-3EE0-4FC9-BF50-40C3ECC3EE2C}" destId="{0B618CEC-9DE6-4A82-A7F8-826E7C5E3D39}" srcOrd="6" destOrd="0" presId="urn:microsoft.com/office/officeart/2005/8/layout/radial6"/>
    <dgm:cxn modelId="{C21DCBF0-9C1F-4914-AF53-E3B5CDBF1871}" type="presParOf" srcId="{36396AD9-3EE0-4FC9-BF50-40C3ECC3EE2C}" destId="{7EC44744-597F-42C1-88A0-0DC6B9E98632}" srcOrd="7" destOrd="0" presId="urn:microsoft.com/office/officeart/2005/8/layout/radial6"/>
    <dgm:cxn modelId="{5425D342-E9E1-4924-87BF-F89730517E83}" type="presParOf" srcId="{36396AD9-3EE0-4FC9-BF50-40C3ECC3EE2C}" destId="{E3A0216D-C040-4BDE-BAC9-9271A3576DAB}" srcOrd="8" destOrd="0" presId="urn:microsoft.com/office/officeart/2005/8/layout/radial6"/>
    <dgm:cxn modelId="{5616BFB6-27ED-44F9-A304-9E24AF0F5725}" type="presParOf" srcId="{36396AD9-3EE0-4FC9-BF50-40C3ECC3EE2C}" destId="{6B9D2B28-1F6A-4BA0-9DAD-72B30A8181D6}" srcOrd="9" destOrd="0" presId="urn:microsoft.com/office/officeart/2005/8/layout/radial6"/>
    <dgm:cxn modelId="{CFA193E4-48B0-468A-A8A8-C5428D0D8BE7}" type="presParOf" srcId="{36396AD9-3EE0-4FC9-BF50-40C3ECC3EE2C}" destId="{5A18C608-4D36-4F33-AFA3-C8FE5234AE9E}" srcOrd="10" destOrd="0" presId="urn:microsoft.com/office/officeart/2005/8/layout/radial6"/>
    <dgm:cxn modelId="{FA5FEA6A-3E45-4F19-B833-A27D9B4903C7}" type="presParOf" srcId="{36396AD9-3EE0-4FC9-BF50-40C3ECC3EE2C}" destId="{867E7520-E6D5-4122-B9B9-23CCAF9D72A2}" srcOrd="11" destOrd="0" presId="urn:microsoft.com/office/officeart/2005/8/layout/radial6"/>
    <dgm:cxn modelId="{CCBA9BC3-0AD5-49F5-A515-883A1C55FEC5}" type="presParOf" srcId="{36396AD9-3EE0-4FC9-BF50-40C3ECC3EE2C}" destId="{C8CF4282-1B25-4E88-BFA1-F91F555CE119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F4282-1B25-4E88-BFA1-F91F555CE119}">
      <dsp:nvSpPr>
        <dsp:cNvPr id="0" name=""/>
        <dsp:cNvSpPr/>
      </dsp:nvSpPr>
      <dsp:spPr>
        <a:xfrm>
          <a:off x="3458254" y="791254"/>
          <a:ext cx="5275490" cy="527549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D2B28-1F6A-4BA0-9DAD-72B30A8181D6}">
      <dsp:nvSpPr>
        <dsp:cNvPr id="0" name=""/>
        <dsp:cNvSpPr/>
      </dsp:nvSpPr>
      <dsp:spPr>
        <a:xfrm>
          <a:off x="3458254" y="791254"/>
          <a:ext cx="5275490" cy="527549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18CEC-9DE6-4A82-A7F8-826E7C5E3D39}">
      <dsp:nvSpPr>
        <dsp:cNvPr id="0" name=""/>
        <dsp:cNvSpPr/>
      </dsp:nvSpPr>
      <dsp:spPr>
        <a:xfrm>
          <a:off x="3458254" y="791254"/>
          <a:ext cx="5275490" cy="527549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3F8A8-E462-45E1-B00A-6A80CBBC84A4}">
      <dsp:nvSpPr>
        <dsp:cNvPr id="0" name=""/>
        <dsp:cNvSpPr/>
      </dsp:nvSpPr>
      <dsp:spPr>
        <a:xfrm>
          <a:off x="3458254" y="791254"/>
          <a:ext cx="5275490" cy="5275490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4D851-A9A6-4767-BDDB-7EFEBC0F5DD1}">
      <dsp:nvSpPr>
        <dsp:cNvPr id="0" name=""/>
        <dsp:cNvSpPr/>
      </dsp:nvSpPr>
      <dsp:spPr>
        <a:xfrm>
          <a:off x="4965351" y="2165041"/>
          <a:ext cx="2428874" cy="2428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কেন্দ্রীয় ব্যাংকের কাজ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5321051" y="2520741"/>
        <a:ext cx="1717474" cy="1717474"/>
      </dsp:txXfrm>
    </dsp:sp>
    <dsp:sp modelId="{CAE8E7F5-6B20-4342-AE01-0163CE2F2BCB}">
      <dsp:nvSpPr>
        <dsp:cNvPr id="0" name=""/>
        <dsp:cNvSpPr/>
      </dsp:nvSpPr>
      <dsp:spPr>
        <a:xfrm>
          <a:off x="5245893" y="2356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anose="02000000000000000000" pitchFamily="2" charset="0"/>
              <a:cs typeface="NikoshBAN" panose="02000000000000000000" pitchFamily="2" charset="0"/>
            </a:rPr>
            <a:t>সাধারন কার্যাবলি</a:t>
          </a:r>
          <a:endParaRPr lang="en-US" sz="2700" kern="1200"/>
        </a:p>
      </dsp:txBody>
      <dsp:txXfrm>
        <a:off x="5494883" y="251346"/>
        <a:ext cx="1202232" cy="1202232"/>
      </dsp:txXfrm>
    </dsp:sp>
    <dsp:sp modelId="{C9C57349-5877-4946-81C8-51E3B01B1AAA}">
      <dsp:nvSpPr>
        <dsp:cNvPr id="0" name=""/>
        <dsp:cNvSpPr/>
      </dsp:nvSpPr>
      <dsp:spPr>
        <a:xfrm>
          <a:off x="7822431" y="2578893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সরকারের ব্যাংক হিসাবে কাজ</a:t>
          </a:r>
          <a:endParaRPr lang="en-US" sz="2400" kern="1200" dirty="0"/>
        </a:p>
      </dsp:txBody>
      <dsp:txXfrm>
        <a:off x="8071421" y="2827883"/>
        <a:ext cx="1202232" cy="1202232"/>
      </dsp:txXfrm>
    </dsp:sp>
    <dsp:sp modelId="{7EC44744-597F-42C1-88A0-0DC6B9E98632}">
      <dsp:nvSpPr>
        <dsp:cNvPr id="0" name=""/>
        <dsp:cNvSpPr/>
      </dsp:nvSpPr>
      <dsp:spPr>
        <a:xfrm>
          <a:off x="5245893" y="5155431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smtClean="0">
              <a:latin typeface="NikoshBAN" pitchFamily="2" charset="0"/>
              <a:cs typeface="NikoshBAN" pitchFamily="2" charset="0"/>
            </a:rPr>
            <a:t>সকল ব্যাংকের ব্যাংকার </a:t>
          </a:r>
          <a:endParaRPr lang="en-US" sz="2700" kern="1200"/>
        </a:p>
      </dsp:txBody>
      <dsp:txXfrm>
        <a:off x="5494883" y="5404421"/>
        <a:ext cx="1202232" cy="1202232"/>
      </dsp:txXfrm>
    </dsp:sp>
    <dsp:sp modelId="{5A18C608-4D36-4F33-AFA3-C8FE5234AE9E}">
      <dsp:nvSpPr>
        <dsp:cNvPr id="0" name=""/>
        <dsp:cNvSpPr/>
      </dsp:nvSpPr>
      <dsp:spPr>
        <a:xfrm>
          <a:off x="2669356" y="2578893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অন্য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ান্য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কার্যাবলি</a:t>
          </a:r>
          <a:endParaRPr lang="en-US" sz="2800" kern="1200" dirty="0"/>
        </a:p>
      </dsp:txBody>
      <dsp:txXfrm>
        <a:off x="2918346" y="2827883"/>
        <a:ext cx="1202232" cy="120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5BC6-9910-4429-98C4-7E8C0CB3D4AD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04B3-CEB2-478B-9D1E-0AD229239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527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756FC-D299-4AE0-8788-65D27230F1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67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04B3-CEB2-478B-9D1E-0AD229239B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74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29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62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16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329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46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74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4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719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724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59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36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2E3D-818C-4D4F-8E96-D0D9DC893D7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01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401478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3" y="4190865"/>
            <a:ext cx="3757612" cy="2139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8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95400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২।মুদ্রা বাজারের অভিভাবক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264920"/>
            <a:ext cx="12192000" cy="5819987"/>
          </a:xfrm>
        </p:spPr>
      </p:pic>
    </p:spTree>
    <p:extLst>
      <p:ext uri="{BB962C8B-B14F-4D97-AF65-F5344CB8AC3E}">
        <p14:creationId xmlns="" xmlns:p14="http://schemas.microsoft.com/office/powerpoint/2010/main" val="27780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544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৩।বৈদেশিক মুদ্রা তহবিল সংরক্ষন</a:t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6" y="1833290"/>
            <a:ext cx="9558867" cy="5024710"/>
          </a:xfrm>
        </p:spPr>
      </p:pic>
    </p:spTree>
    <p:extLst>
      <p:ext uri="{BB962C8B-B14F-4D97-AF65-F5344CB8AC3E}">
        <p14:creationId xmlns="" xmlns:p14="http://schemas.microsoft.com/office/powerpoint/2010/main" val="33487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3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৪।বিনি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মাধ্যম সৃষ্টি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87" y="2737484"/>
            <a:ext cx="6064874" cy="35465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75"/>
            <a:ext cx="5623117" cy="3480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8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6226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৫।ব্যাংক ব্যবস্থার উন্নয়ন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465"/>
            <a:ext cx="12192000" cy="4879902"/>
          </a:xfrm>
        </p:spPr>
      </p:pic>
    </p:spTree>
    <p:extLst>
      <p:ext uri="{BB962C8B-B14F-4D97-AF65-F5344CB8AC3E}">
        <p14:creationId xmlns="" xmlns:p14="http://schemas.microsoft.com/office/powerpoint/2010/main" val="17572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1168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৬।কর্মসংস্থান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498"/>
            <a:ext cx="12192000" cy="4986985"/>
          </a:xfrm>
        </p:spPr>
      </p:pic>
    </p:spTree>
    <p:extLst>
      <p:ext uri="{BB962C8B-B14F-4D97-AF65-F5344CB8AC3E}">
        <p14:creationId xmlns="" xmlns:p14="http://schemas.microsoft.com/office/powerpoint/2010/main" val="15539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8308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সরকারের ব্যাংক হিসাবে কাজ</a:t>
            </a:r>
            <a:r>
              <a:rPr lang="bn-BD" sz="6000" dirty="0" smtClean="0">
                <a:solidFill>
                  <a:srgbClr val="FF0000"/>
                </a:solidFill>
              </a:rPr>
              <a:t/>
            </a:r>
            <a:br>
              <a:rPr lang="bn-BD" sz="6000" dirty="0" smtClean="0">
                <a:solidFill>
                  <a:srgbClr val="FF0000"/>
                </a:solidFill>
              </a:rPr>
            </a:br>
            <a:r>
              <a:rPr lang="bn-BD" sz="4900" dirty="0" smtClean="0">
                <a:solidFill>
                  <a:srgbClr val="FF0000"/>
                </a:solidFill>
              </a:rPr>
              <a:t>    </a:t>
            </a:r>
            <a:r>
              <a:rPr lang="bn-BD" sz="4900" dirty="0" smtClean="0"/>
              <a:t/>
            </a:r>
            <a:br>
              <a:rPr lang="bn-BD" sz="4900" dirty="0" smtClean="0"/>
            </a:br>
            <a:r>
              <a:rPr lang="bn-BD" sz="3600" dirty="0" smtClean="0"/>
              <a:t>১।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বিল সংরক্ষন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560"/>
            <a:ext cx="12192000" cy="5039684"/>
          </a:xfr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31122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36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২।লেনদেন সম্পাদন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644"/>
            <a:ext cx="12192000" cy="5544356"/>
          </a:xfrm>
        </p:spPr>
      </p:pic>
    </p:spTree>
    <p:extLst>
      <p:ext uri="{BB962C8B-B14F-4D97-AF65-F5344CB8AC3E}">
        <p14:creationId xmlns="" xmlns:p14="http://schemas.microsoft.com/office/powerpoint/2010/main" val="33975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৩।বৈদেশিক মুদ্রা ক্রয় বিক্রয়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1690688"/>
            <a:ext cx="6084888" cy="5167312"/>
          </a:xfrm>
        </p:spPr>
      </p:pic>
    </p:spTree>
    <p:extLst>
      <p:ext uri="{BB962C8B-B14F-4D97-AF65-F5344CB8AC3E}">
        <p14:creationId xmlns="" xmlns:p14="http://schemas.microsoft.com/office/powerpoint/2010/main" val="27753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698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6700" b="1" dirty="0" smtClean="0">
                <a:latin typeface="NikoshBAN" pitchFamily="2" charset="0"/>
                <a:cs typeface="NikoshBAN" pitchFamily="2" charset="0"/>
              </a:rPr>
              <a:t>সকল </a:t>
            </a:r>
            <a:r>
              <a:rPr lang="bn-BD" sz="6700" b="1" dirty="0">
                <a:latin typeface="NikoshBAN" pitchFamily="2" charset="0"/>
                <a:cs typeface="NikoshBAN" pitchFamily="2" charset="0"/>
              </a:rPr>
              <a:t>ব্যাংকের ব্যাংকার </a:t>
            </a:r>
            <a:r>
              <a:rPr lang="en-US" sz="6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7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900" b="1" dirty="0" smtClean="0">
                <a:latin typeface="NikoshBAN" pitchFamily="2" charset="0"/>
                <a:cs typeface="NikoshBAN" pitchFamily="2" charset="0"/>
              </a:rPr>
              <a:t>ব্যাংকের নতুন শাখা অনুমতিদান</a:t>
            </a:r>
            <a:endParaRPr lang="en-US" sz="4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42" y="1615440"/>
            <a:ext cx="6178158" cy="524256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88" y="1615440"/>
            <a:ext cx="5938869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37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২।বানিজ্যিক ব্যাংকের কার্য্যাবলি নিয়ন্ত্রন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300786"/>
            <a:ext cx="5366982" cy="369058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8913" y="2300785"/>
            <a:ext cx="5554640" cy="3429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35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92"/>
            <a:ext cx="121920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শিক্ষক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927" y="1676400"/>
            <a:ext cx="7992996" cy="5181599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মোরশেদ</a:t>
            </a:r>
            <a:endParaRPr lang="bn-BD" sz="44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কোকদন্ডী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গুনাগরী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solidFill>
                  <a:srgbClr val="3834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বাঁশখালী,চট্টগ্রাম</a:t>
            </a:r>
            <a:r>
              <a:rPr lang="en-US" sz="4400" dirty="0" smtClean="0">
                <a:solidFill>
                  <a:srgbClr val="3834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rgbClr val="3834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4291" y="2202873"/>
            <a:ext cx="2521527" cy="270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 descr="MURSH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2570019"/>
            <a:ext cx="1911927" cy="1911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28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5573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73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ঘ)অন্য</a:t>
            </a:r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ান্য</a:t>
            </a: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 কার্যাবলি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কৃষি উন্নয়ন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9240"/>
            <a:ext cx="12192000" cy="5318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93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0076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bn-BD" dirty="0" smtClean="0"/>
              <a:t>২।</a:t>
            </a: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শিল্পউন্নয়ন</a:t>
            </a:r>
            <a:endParaRPr lang="en-US" sz="8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768"/>
            <a:ext cx="12295031" cy="5557232"/>
          </a:xfrm>
        </p:spPr>
      </p:pic>
    </p:spTree>
    <p:extLst>
      <p:ext uri="{BB962C8B-B14F-4D97-AF65-F5344CB8AC3E}">
        <p14:creationId xmlns="" xmlns:p14="http://schemas.microsoft.com/office/powerpoint/2010/main" val="31344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8198"/>
            <a:ext cx="12192000" cy="519980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ধরনের বিনিময়ের মাধ্যম সৃস্টি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করে,তা আলোচনা করে দলে লেখ।</a:t>
            </a:r>
            <a:endParaRPr lang="en-US" sz="5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6116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0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19"/>
            <a:ext cx="12192000" cy="1325563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7030A0"/>
                </a:solidFill>
              </a:rPr>
              <a:t>         </a:t>
            </a:r>
            <a:r>
              <a:rPr lang="en-US" sz="8800" dirty="0" smtClean="0">
                <a:solidFill>
                  <a:srgbClr val="7030A0"/>
                </a:solidFill>
              </a:rPr>
              <a:t> 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0470"/>
            <a:ext cx="12192000" cy="5547530"/>
          </a:xfrm>
          <a:noFill/>
        </p:spPr>
        <p:txBody>
          <a:bodyPr/>
          <a:lstStyle/>
          <a:p>
            <a:pPr marL="0" indent="0">
              <a:buNone/>
            </a:pPr>
            <a:r>
              <a:rPr lang="bn-BD" dirty="0">
                <a:solidFill>
                  <a:schemeClr val="bg2"/>
                </a:solidFill>
              </a:rPr>
              <a:t/>
            </a:r>
            <a:br>
              <a:rPr lang="bn-BD" dirty="0">
                <a:solidFill>
                  <a:schemeClr val="bg2"/>
                </a:solidFill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 বাংলাদেশের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কেন্দ্রীয় ব্যাংক নাম কি?</a:t>
            </a:r>
            <a:br>
              <a:rPr lang="bn-BD" sz="6000" dirty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 কেন্দ্রীয় ব্যাংক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কয়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ধরনের কাজ করে থাকে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বাংলাদেশের কেন্দ্রীয় ব্যাংক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অ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বস্তিত?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71644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66"/>
                </a:solidFill>
              </a:rPr>
              <a:t>             </a:t>
            </a:r>
            <a:r>
              <a:rPr lang="bn-BD" sz="3200" dirty="0" smtClean="0">
                <a:solidFill>
                  <a:srgbClr val="FF0066"/>
                </a:solidFill>
              </a:rPr>
              <a:t>  </a:t>
            </a:r>
            <a:r>
              <a:rPr lang="en-US" sz="3200" dirty="0" smtClean="0">
                <a:solidFill>
                  <a:srgbClr val="FF0066"/>
                </a:solidFill>
              </a:rPr>
              <a:t>       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799"/>
          </a:xfrm>
          <a:noFill/>
        </p:spPr>
        <p:txBody>
          <a:bodyPr/>
          <a:lstStyle/>
          <a:p>
            <a:pPr marL="0" indent="0">
              <a:buNone/>
            </a:pPr>
            <a:endParaRPr lang="bn-BD" sz="24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bn-BD" sz="2400" b="1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আর্থ-সামাজিক উন্নয়নে কেন্দ্রীয় ব্যাংকের গুরুত্ব কতটুকু, তা লিখে নিয়ে আসবে।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5474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5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ধন্যবাদ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71549" y="2260980"/>
            <a:ext cx="6649872" cy="4343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18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95"/>
            <a:ext cx="12192000" cy="12126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115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ফিন্যান্স এণ্ড ব্যাংকিং</a:t>
            </a:r>
          </a:p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9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BD" sz="8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1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bn-BD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0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13411200" cy="9411402"/>
          </a:xfrm>
        </p:spPr>
      </p:pic>
    </p:spTree>
    <p:extLst>
      <p:ext uri="{BB962C8B-B14F-4D97-AF65-F5344CB8AC3E}">
        <p14:creationId xmlns="" xmlns:p14="http://schemas.microsoft.com/office/powerpoint/2010/main" val="31122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K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9515"/>
            <a:ext cx="5044440" cy="3503215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-1"/>
            <a:ext cx="2667000" cy="2003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914416"/>
            <a:ext cx="562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লোগো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575877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মতিঝিল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6823880" y="2279515"/>
            <a:ext cx="4708478" cy="3479259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502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61160"/>
            <a:ext cx="12192000" cy="5196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কার্যাবলী</a:t>
            </a:r>
          </a:p>
          <a:p>
            <a:pPr marL="0" indent="0">
              <a:buNone/>
            </a:pPr>
            <a:endParaRPr lang="bn-BD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0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1256467"/>
            <a:ext cx="12358255" cy="69557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১।কেন্দ্রীয় ব্যাংক এর সংজ্ঞা বলতে পারবে।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২।কেন্দ্রীয় ব্যাংক মুদ্রা বাজারের অভিভাবক তা বলতে পারবে।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৩।কেন্দ্রীয় ব্যাংক ঋন গ্রহনের শেষ আশ্রয়স্থল-ব্যাখ্যা করতে পারবে।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৪।শিল্প উন্নয়নে কেন্দ্রীয় ব্যাংকের অবদান ব্যাপক-বিশ্লেষন করতে পারবে।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610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কার্যাবলি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১।নোট-মুদ্রার প্রচলন 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2682"/>
            <a:ext cx="6263639" cy="51653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721168"/>
            <a:ext cx="5974080" cy="5136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0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212</Words>
  <Application>Microsoft Office PowerPoint</Application>
  <PresentationFormat>Custom</PresentationFormat>
  <Paragraphs>55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</vt:lpstr>
      <vt:lpstr>              শিক্ষক পরিচিতি</vt:lpstr>
      <vt:lpstr>Slide 3</vt:lpstr>
      <vt:lpstr>Slide 4</vt:lpstr>
      <vt:lpstr>Slide 5</vt:lpstr>
      <vt:lpstr>       পাঠ শিরোনাম</vt:lpstr>
      <vt:lpstr>Slide 7</vt:lpstr>
      <vt:lpstr>Slide 8</vt:lpstr>
      <vt:lpstr>                  (ক)সাধারন কার্যাবলি ১।নোট-মুদ্রার প্রচলন করা</vt:lpstr>
      <vt:lpstr>২।মুদ্রা বাজারের অভিভাবক</vt:lpstr>
      <vt:lpstr>৩।বৈদেশিক মুদ্রা তহবিল সংরক্ষন </vt:lpstr>
      <vt:lpstr>৪।বিনিময়ের মাধ্যম সৃষ্টি</vt:lpstr>
      <vt:lpstr>৫।ব্যাংক ব্যবস্থার উন্নয়ন</vt:lpstr>
      <vt:lpstr>৬।কর্মসংস্থান সৃস্টি </vt:lpstr>
      <vt:lpstr>         (খ)সরকারের ব্যাংক হিসাবে কাজ      ১।তহবিল সংরক্ষন</vt:lpstr>
      <vt:lpstr>২।লেনদেন সম্পাদন</vt:lpstr>
      <vt:lpstr>৩।বৈদেশিক মুদ্রা ক্রয় বিক্রয়</vt:lpstr>
      <vt:lpstr>(গ)সকল ব্যাংকের ব্যাংকার  ১।ব্যাংকের নতুন শাখা অনুমতিদান</vt:lpstr>
      <vt:lpstr>২।বানিজ্যিক ব্যাংকের কার্য্যাবলি নিয়ন্ত্রন</vt:lpstr>
      <vt:lpstr>(ঘ)অন্যান্য কার্যাবলি ১।কৃষি উন্নয়ন</vt:lpstr>
      <vt:lpstr> ২।শিল্পউন্নয়ন</vt:lpstr>
      <vt:lpstr>                   জোড়ায় কাজ </vt:lpstr>
      <vt:lpstr>           মুল্যায়ন</vt:lpstr>
      <vt:lpstr>                      বাড়ির কাজ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MORSHED</cp:lastModifiedBy>
  <cp:revision>220</cp:revision>
  <dcterms:created xsi:type="dcterms:W3CDTF">2015-04-26T13:02:52Z</dcterms:created>
  <dcterms:modified xsi:type="dcterms:W3CDTF">2019-11-14T14:11:31Z</dcterms:modified>
</cp:coreProperties>
</file>