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856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0041D-0766-4EA0-A9DA-A196B940996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727696-15AA-435B-B2F4-6F85770D3F30}">
      <dgm:prSet/>
      <dgm:spPr/>
      <dgm:t>
        <a:bodyPr/>
        <a:lstStyle/>
        <a:p>
          <a:pPr rtl="0"/>
          <a:r>
            <a:rPr lang="en-US" b="1" dirty="0" err="1" smtClean="0"/>
            <a:t>পূর্ব</a:t>
          </a:r>
          <a:r>
            <a:rPr lang="en-US" b="1" dirty="0" smtClean="0"/>
            <a:t> </a:t>
          </a:r>
          <a:r>
            <a:rPr lang="en-US" b="1" dirty="0" err="1" smtClean="0"/>
            <a:t>জ্ঞান</a:t>
          </a:r>
          <a:r>
            <a:rPr lang="en-US" b="1" dirty="0" smtClean="0"/>
            <a:t> </a:t>
          </a:r>
          <a:r>
            <a:rPr lang="en-US" b="1" dirty="0" err="1" smtClean="0"/>
            <a:t>যাচাই</a:t>
          </a:r>
          <a:endParaRPr lang="en-US" dirty="0"/>
        </a:p>
      </dgm:t>
    </dgm:pt>
    <dgm:pt modelId="{F9928147-283B-43CA-B431-6962918274BA}" type="parTrans" cxnId="{3CDDE307-7227-45FD-82F3-B971F080596C}">
      <dgm:prSet/>
      <dgm:spPr/>
      <dgm:t>
        <a:bodyPr/>
        <a:lstStyle/>
        <a:p>
          <a:endParaRPr lang="en-US"/>
        </a:p>
      </dgm:t>
    </dgm:pt>
    <dgm:pt modelId="{A36EBA03-6AFC-4419-B923-748C9F5C79E8}" type="sibTrans" cxnId="{3CDDE307-7227-45FD-82F3-B971F080596C}">
      <dgm:prSet/>
      <dgm:spPr/>
      <dgm:t>
        <a:bodyPr/>
        <a:lstStyle/>
        <a:p>
          <a:endParaRPr lang="en-US"/>
        </a:p>
      </dgm:t>
    </dgm:pt>
    <dgm:pt modelId="{9A98C306-F272-4714-8DFF-6F7374C2D48C}" type="pres">
      <dgm:prSet presAssocID="{C2D0041D-0766-4EA0-A9DA-A196B940996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95A098-40DF-4AD6-B161-3DAAB4598DFB}" type="pres">
      <dgm:prSet presAssocID="{C0727696-15AA-435B-B2F4-6F85770D3F30}" presName="composite" presStyleCnt="0"/>
      <dgm:spPr/>
    </dgm:pt>
    <dgm:pt modelId="{7C03D840-EC47-4AA7-B453-06CD6FD90229}" type="pres">
      <dgm:prSet presAssocID="{C0727696-15AA-435B-B2F4-6F85770D3F30}" presName="imgShp" presStyleLbl="fgImgPlace1" presStyleIdx="0" presStyleCnt="1"/>
      <dgm:spPr/>
    </dgm:pt>
    <dgm:pt modelId="{96C014A8-559B-4817-9597-0EC777F26779}" type="pres">
      <dgm:prSet presAssocID="{C0727696-15AA-435B-B2F4-6F85770D3F3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23B2EA-8395-4D94-B111-4803EC0CD9EE}" type="presOf" srcId="{C2D0041D-0766-4EA0-A9DA-A196B9409962}" destId="{9A98C306-F272-4714-8DFF-6F7374C2D48C}" srcOrd="0" destOrd="0" presId="urn:microsoft.com/office/officeart/2005/8/layout/vList3#1"/>
    <dgm:cxn modelId="{3CDDE307-7227-45FD-82F3-B971F080596C}" srcId="{C2D0041D-0766-4EA0-A9DA-A196B9409962}" destId="{C0727696-15AA-435B-B2F4-6F85770D3F30}" srcOrd="0" destOrd="0" parTransId="{F9928147-283B-43CA-B431-6962918274BA}" sibTransId="{A36EBA03-6AFC-4419-B923-748C9F5C79E8}"/>
    <dgm:cxn modelId="{DBE0B362-49F9-4226-AD18-7F097D58B14D}" type="presOf" srcId="{C0727696-15AA-435B-B2F4-6F85770D3F30}" destId="{96C014A8-559B-4817-9597-0EC777F26779}" srcOrd="0" destOrd="0" presId="urn:microsoft.com/office/officeart/2005/8/layout/vList3#1"/>
    <dgm:cxn modelId="{8E244A7C-66E8-4831-A523-0CEF32F2CF61}" type="presParOf" srcId="{9A98C306-F272-4714-8DFF-6F7374C2D48C}" destId="{3A95A098-40DF-4AD6-B161-3DAAB4598DFB}" srcOrd="0" destOrd="0" presId="urn:microsoft.com/office/officeart/2005/8/layout/vList3#1"/>
    <dgm:cxn modelId="{575B3E6A-3638-4497-86A7-83098B2C1C12}" type="presParOf" srcId="{3A95A098-40DF-4AD6-B161-3DAAB4598DFB}" destId="{7C03D840-EC47-4AA7-B453-06CD6FD90229}" srcOrd="0" destOrd="0" presId="urn:microsoft.com/office/officeart/2005/8/layout/vList3#1"/>
    <dgm:cxn modelId="{836D7997-1CC3-4721-9197-02E9164A6A10}" type="presParOf" srcId="{3A95A098-40DF-4AD6-B161-3DAAB4598DFB}" destId="{96C014A8-559B-4817-9597-0EC777F2677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449DA-E48A-48A4-AF19-CBE0BAFB0866}">
      <dsp:nvSpPr>
        <dsp:cNvPr id="0" name=""/>
        <dsp:cNvSpPr/>
      </dsp:nvSpPr>
      <dsp:spPr>
        <a:xfrm>
          <a:off x="0" y="381003"/>
          <a:ext cx="2057400" cy="213745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B52B4-10DA-42FB-9BF4-81903F27979D}">
      <dsp:nvSpPr>
        <dsp:cNvPr id="0" name=""/>
        <dsp:cNvSpPr/>
      </dsp:nvSpPr>
      <dsp:spPr>
        <a:xfrm>
          <a:off x="152399" y="181916"/>
          <a:ext cx="1752601" cy="249620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/>
        </a:p>
      </dsp:txBody>
      <dsp:txXfrm>
        <a:off x="152399" y="181916"/>
        <a:ext cx="1752601" cy="2496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014A8-559B-4817-9597-0EC777F26779}">
      <dsp:nvSpPr>
        <dsp:cNvPr id="0" name=""/>
        <dsp:cNvSpPr/>
      </dsp:nvSpPr>
      <dsp:spPr>
        <a:xfrm rot="10800000">
          <a:off x="1638680" y="0"/>
          <a:ext cx="5371338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79070" rIns="334264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err="1" smtClean="0"/>
            <a:t>পূর্ব</a:t>
          </a:r>
          <a:r>
            <a:rPr lang="en-US" sz="4700" b="1" kern="1200" dirty="0" smtClean="0"/>
            <a:t> </a:t>
          </a:r>
          <a:r>
            <a:rPr lang="en-US" sz="4700" b="1" kern="1200" dirty="0" err="1" smtClean="0"/>
            <a:t>জ্ঞান</a:t>
          </a:r>
          <a:r>
            <a:rPr lang="en-US" sz="4700" b="1" kern="1200" dirty="0" smtClean="0"/>
            <a:t> </a:t>
          </a:r>
          <a:r>
            <a:rPr lang="en-US" sz="4700" b="1" kern="1200" dirty="0" err="1" smtClean="0"/>
            <a:t>যাচাই</a:t>
          </a:r>
          <a:endParaRPr lang="en-US" sz="4700" kern="1200" dirty="0"/>
        </a:p>
      </dsp:txBody>
      <dsp:txXfrm rot="10800000">
        <a:off x="1924430" y="0"/>
        <a:ext cx="5085588" cy="1143000"/>
      </dsp:txXfrm>
    </dsp:sp>
    <dsp:sp modelId="{7C03D840-EC47-4AA7-B453-06CD6FD90229}">
      <dsp:nvSpPr>
        <dsp:cNvPr id="0" name=""/>
        <dsp:cNvSpPr/>
      </dsp:nvSpPr>
      <dsp:spPr>
        <a:xfrm>
          <a:off x="1067180" y="0"/>
          <a:ext cx="1143000" cy="11430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851-E7A4-4E51-9F08-EED01DE68FB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1C-40E4-46AD-B162-58646BAC03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B9B851-E7A4-4E51-9F08-EED01DE68FB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B3E91C-40E4-46AD-B162-58646BAC0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" y="45720"/>
            <a:ext cx="90678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371600"/>
            <a:ext cx="3352800" cy="1725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3276601"/>
            <a:ext cx="3048000" cy="114299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6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1" y="228600"/>
            <a:ext cx="3810000" cy="990600"/>
          </a:xfrm>
        </p:spPr>
        <p:txBody>
          <a:bodyPr/>
          <a:lstStyle/>
          <a:p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বাড়ির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কাজ</a:t>
            </a:r>
            <a:endParaRPr lang="en-US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1600200"/>
            <a:ext cx="6400800" cy="27432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7030A0"/>
                </a:solidFill>
              </a:rPr>
              <a:t>*</a:t>
            </a:r>
            <a:r>
              <a:rPr lang="en-US" sz="3600" i="1" dirty="0" err="1" smtClean="0">
                <a:solidFill>
                  <a:srgbClr val="7030A0"/>
                </a:solidFill>
              </a:rPr>
              <a:t>পাচটি</a:t>
            </a:r>
            <a:r>
              <a:rPr lang="en-US" sz="3600" i="1" dirty="0" smtClean="0">
                <a:solidFill>
                  <a:srgbClr val="7030A0"/>
                </a:solidFill>
              </a:rPr>
              <a:t> </a:t>
            </a:r>
            <a:r>
              <a:rPr lang="en-US" sz="3600" i="1" dirty="0" err="1" smtClean="0">
                <a:solidFill>
                  <a:srgbClr val="7030A0"/>
                </a:solidFill>
              </a:rPr>
              <a:t>দেশের</a:t>
            </a:r>
            <a:r>
              <a:rPr lang="en-US" sz="3600" i="1" dirty="0" smtClean="0">
                <a:solidFill>
                  <a:srgbClr val="7030A0"/>
                </a:solidFill>
              </a:rPr>
              <a:t> </a:t>
            </a:r>
            <a:r>
              <a:rPr lang="en-US" sz="3600" i="1" dirty="0" err="1" smtClean="0">
                <a:solidFill>
                  <a:srgbClr val="7030A0"/>
                </a:solidFill>
              </a:rPr>
              <a:t>মুদ্রার</a:t>
            </a:r>
            <a:r>
              <a:rPr lang="en-US" sz="3600" i="1" dirty="0" smtClean="0">
                <a:solidFill>
                  <a:srgbClr val="7030A0"/>
                </a:solidFill>
              </a:rPr>
              <a:t> </a:t>
            </a:r>
            <a:r>
              <a:rPr lang="en-US" sz="3600" i="1" dirty="0" err="1" smtClean="0">
                <a:solidFill>
                  <a:srgbClr val="7030A0"/>
                </a:solidFill>
              </a:rPr>
              <a:t>নাম</a:t>
            </a:r>
            <a:r>
              <a:rPr lang="en-US" sz="3600" i="1" dirty="0" smtClean="0">
                <a:solidFill>
                  <a:srgbClr val="7030A0"/>
                </a:solidFill>
              </a:rPr>
              <a:t> </a:t>
            </a:r>
            <a:r>
              <a:rPr lang="en-US" sz="3600" i="1" dirty="0" err="1" smtClean="0">
                <a:solidFill>
                  <a:srgbClr val="7030A0"/>
                </a:solidFill>
              </a:rPr>
              <a:t>লিখবে</a:t>
            </a:r>
            <a:r>
              <a:rPr lang="en-US" sz="3600" i="1" dirty="0" smtClean="0">
                <a:solidFill>
                  <a:srgbClr val="7030A0"/>
                </a:solidFill>
              </a:rPr>
              <a:t>।</a:t>
            </a:r>
          </a:p>
          <a:p>
            <a:r>
              <a:rPr lang="en-US" sz="3600" i="1" dirty="0" smtClean="0">
                <a:solidFill>
                  <a:srgbClr val="7030A0"/>
                </a:solidFill>
              </a:rPr>
              <a:t>*</a:t>
            </a:r>
            <a:r>
              <a:rPr lang="en-US" sz="3600" i="1" dirty="0" err="1" smtClean="0">
                <a:solidFill>
                  <a:srgbClr val="7030A0"/>
                </a:solidFill>
              </a:rPr>
              <a:t>বাংলাদেশের</a:t>
            </a:r>
            <a:r>
              <a:rPr lang="en-US" sz="3600" i="1" dirty="0" smtClean="0">
                <a:solidFill>
                  <a:srgbClr val="7030A0"/>
                </a:solidFill>
              </a:rPr>
              <a:t> </a:t>
            </a:r>
            <a:r>
              <a:rPr lang="en-US" sz="3600" i="1" dirty="0" err="1" smtClean="0">
                <a:solidFill>
                  <a:srgbClr val="7030A0"/>
                </a:solidFill>
              </a:rPr>
              <a:t>কেন্দ্রীয়</a:t>
            </a:r>
            <a:r>
              <a:rPr lang="en-US" sz="3600" i="1" dirty="0" smtClean="0">
                <a:solidFill>
                  <a:srgbClr val="7030A0"/>
                </a:solidFill>
              </a:rPr>
              <a:t> </a:t>
            </a:r>
            <a:r>
              <a:rPr lang="en-US" sz="3600" i="1" dirty="0" err="1" smtClean="0">
                <a:solidFill>
                  <a:srgbClr val="7030A0"/>
                </a:solidFill>
              </a:rPr>
              <a:t>ব্যাংকের</a:t>
            </a:r>
            <a:r>
              <a:rPr lang="en-US" sz="3600" i="1" dirty="0" smtClean="0">
                <a:solidFill>
                  <a:srgbClr val="7030A0"/>
                </a:solidFill>
              </a:rPr>
              <a:t> </a:t>
            </a:r>
            <a:r>
              <a:rPr lang="en-US" sz="3600" i="1" dirty="0" err="1" smtClean="0">
                <a:solidFill>
                  <a:srgbClr val="7030A0"/>
                </a:solidFill>
              </a:rPr>
              <a:t>নাম</a:t>
            </a:r>
            <a:r>
              <a:rPr lang="en-US" sz="3600" i="1" dirty="0" smtClean="0">
                <a:solidFill>
                  <a:srgbClr val="7030A0"/>
                </a:solidFill>
              </a:rPr>
              <a:t>।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4267200"/>
            <a:ext cx="35052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8741" y="304800"/>
            <a:ext cx="193853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491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1600200"/>
            <a:ext cx="7239000" cy="3657600"/>
          </a:xfrm>
        </p:spPr>
        <p:txBody>
          <a:bodyPr/>
          <a:lstStyle/>
          <a:p>
            <a:r>
              <a:rPr lang="en-US" sz="48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আজকের</a:t>
            </a:r>
            <a:r>
              <a:rPr lang="en-US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48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ক্লাসে</a:t>
            </a:r>
            <a:r>
              <a:rPr lang="en-US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অংশগ্রহন</a:t>
            </a:r>
            <a:r>
              <a:rPr lang="en-US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করার</a:t>
            </a:r>
            <a:r>
              <a:rPr lang="en-US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জন্য</a:t>
            </a:r>
            <a:r>
              <a:rPr lang="en-US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সবাইকে</a:t>
            </a:r>
            <a:r>
              <a:rPr lang="en-US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অভিনন্দন</a:t>
            </a:r>
            <a:r>
              <a:rPr lang="en-US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।</a:t>
            </a:r>
            <a:br>
              <a:rPr lang="en-US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730587"/>
            <a:ext cx="1447799" cy="5396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4267199"/>
            <a:ext cx="2895600" cy="1860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4114800"/>
            <a:ext cx="3371850" cy="20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8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নামঃ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মোহাম্মদ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মোরশেদ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সহকারি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ব্যবসায়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শিক্ষা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b="1" dirty="0" err="1" smtClean="0">
                <a:solidFill>
                  <a:schemeClr val="accent6"/>
                </a:solidFill>
              </a:rPr>
              <a:t>কোকদন্ডী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b="1" dirty="0" err="1" smtClean="0">
                <a:solidFill>
                  <a:schemeClr val="accent6"/>
                </a:solidFill>
              </a:rPr>
              <a:t>গুনাগরী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b="1" dirty="0" err="1" smtClean="0">
                <a:solidFill>
                  <a:schemeClr val="accent6"/>
                </a:solidFill>
              </a:rPr>
              <a:t>উচ্চ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b="1" dirty="0" err="1" smtClean="0">
                <a:solidFill>
                  <a:schemeClr val="accent6"/>
                </a:solidFill>
              </a:rPr>
              <a:t>বিদ্যালয়</a:t>
            </a:r>
            <a:endParaRPr lang="en-US" sz="2400" b="1" dirty="0" smtClean="0">
              <a:solidFill>
                <a:schemeClr val="accent6"/>
              </a:solidFill>
            </a:endParaRPr>
          </a:p>
          <a:p>
            <a:r>
              <a:rPr lang="en-US" sz="2400" dirty="0" err="1" smtClean="0">
                <a:solidFill>
                  <a:srgbClr val="0070C0"/>
                </a:solidFill>
              </a:rPr>
              <a:t>বাঁশখালী,চট্টগ্রাম</a:t>
            </a:r>
            <a:r>
              <a:rPr lang="en-US" sz="2400" dirty="0" smtClean="0">
                <a:solidFill>
                  <a:srgbClr val="0070C0"/>
                </a:solidFill>
              </a:rPr>
              <a:t>।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0"/>
            <a:ext cx="5608983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শিক্ষক</a:t>
            </a:r>
            <a:r>
              <a:rPr lang="en-US" sz="5400" b="1" cap="all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পরিচিতি</a:t>
            </a:r>
            <a:endParaRPr lang="en-US" sz="5400" b="1" cap="all" spc="0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886200"/>
            <a:ext cx="8686800" cy="2743200"/>
          </a:xfrm>
          <a:prstGeom prst="rect">
            <a:avLst/>
          </a:prstGeom>
        </p:spPr>
      </p:pic>
      <p:pic>
        <p:nvPicPr>
          <p:cNvPr id="9" name="Picture 8" descr="MURSH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0668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0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62000"/>
            <a:ext cx="5334000" cy="344424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আজ়কের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বিষয়ঃ</a:t>
            </a:r>
            <a:r>
              <a:rPr lang="en-US" i="1" dirty="0" err="1" smtClean="0">
                <a:solidFill>
                  <a:srgbClr val="0000FF"/>
                </a:solidFill>
              </a:rPr>
              <a:t>ব্যবসায়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উদ্যোগ</a:t>
            </a:r>
            <a:endParaRPr lang="en-US" i="1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৯ম </a:t>
            </a:r>
            <a:r>
              <a:rPr lang="en-US" sz="2400" dirty="0" err="1" smtClean="0">
                <a:solidFill>
                  <a:srgbClr val="0070C0"/>
                </a:solidFill>
              </a:rPr>
              <a:t>শ্রেনী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err="1" smtClean="0">
                <a:solidFill>
                  <a:srgbClr val="0070C0"/>
                </a:solidFill>
              </a:rPr>
              <a:t>অধ্যায়</a:t>
            </a:r>
            <a:r>
              <a:rPr lang="en-US" sz="2400" dirty="0" smtClean="0">
                <a:solidFill>
                  <a:srgbClr val="0070C0"/>
                </a:solidFill>
              </a:rPr>
              <a:t> -৮ম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বিনিময়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প্রথা</a:t>
            </a:r>
            <a:r>
              <a:rPr lang="en-US" b="1" dirty="0" smtClean="0">
                <a:solidFill>
                  <a:srgbClr val="0000FF"/>
                </a:solidFill>
              </a:rPr>
              <a:t> ও </a:t>
            </a:r>
            <a:r>
              <a:rPr lang="en-US" b="1" dirty="0" err="1" smtClean="0">
                <a:solidFill>
                  <a:srgbClr val="0000FF"/>
                </a:solidFill>
              </a:rPr>
              <a:t>মুদ্রার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প্রচলন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0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পাঠ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191000"/>
            <a:ext cx="2362200" cy="197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4191000"/>
            <a:ext cx="2743200" cy="197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4191000"/>
            <a:ext cx="2631947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228600"/>
            <a:ext cx="20002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07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010564708"/>
              </p:ext>
            </p:extLst>
          </p:nvPr>
        </p:nvGraphicFramePr>
        <p:xfrm>
          <a:off x="457200" y="274638"/>
          <a:ext cx="8077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825240"/>
            <a:ext cx="2590800" cy="2620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3810000"/>
            <a:ext cx="1752600" cy="2609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810000"/>
            <a:ext cx="2438400" cy="2609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676400"/>
            <a:ext cx="72390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75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419"/>
            <a:ext cx="6096000" cy="1143000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72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পাঠ</a:t>
            </a:r>
            <a:r>
              <a:rPr lang="en-US" sz="7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72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ঘোষনা</a:t>
            </a:r>
            <a:endParaRPr lang="en-US" sz="72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286000"/>
            <a:ext cx="7543800" cy="3657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ও</a:t>
            </a:r>
            <a:endParaRPr lang="en-US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8382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828800"/>
            <a:ext cx="4182533" cy="2352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4419600"/>
            <a:ext cx="4343400" cy="206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617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3124199" cy="17526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শিখন</a:t>
            </a:r>
            <a:r>
              <a:rPr lang="en-US" dirty="0" smtClean="0"/>
              <a:t> </a:t>
            </a:r>
            <a:r>
              <a:rPr lang="en-US" dirty="0" err="1" smtClean="0"/>
              <a:t>ফল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2590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3600" b="1" i="1" dirty="0">
                <a:solidFill>
                  <a:schemeClr val="accent6"/>
                </a:solidFill>
              </a:rPr>
              <a:t>১/ বিনিময় প্রথা সম্পর্ক জানবে।</a:t>
            </a:r>
          </a:p>
          <a:p>
            <a:r>
              <a:rPr lang="as-IN" sz="3600" b="1" i="1" dirty="0">
                <a:solidFill>
                  <a:schemeClr val="accent6"/>
                </a:solidFill>
              </a:rPr>
              <a:t>২/মুদ্রার </a:t>
            </a:r>
            <a:r>
              <a:rPr lang="as-IN" sz="3600" b="1" i="1" dirty="0" smtClean="0">
                <a:solidFill>
                  <a:schemeClr val="accent6"/>
                </a:solidFill>
              </a:rPr>
              <a:t>প্রচলন</a:t>
            </a:r>
            <a:r>
              <a:rPr lang="en-US" sz="3600" b="1" i="1" dirty="0" smtClean="0">
                <a:solidFill>
                  <a:schemeClr val="accent6"/>
                </a:solidFill>
              </a:rPr>
              <a:t> </a:t>
            </a:r>
            <a:r>
              <a:rPr lang="as-IN" sz="3600" b="1" i="1" dirty="0" smtClean="0">
                <a:solidFill>
                  <a:schemeClr val="accent6"/>
                </a:solidFill>
              </a:rPr>
              <a:t>সম্পর্ক জানবে ।</a:t>
            </a:r>
            <a:endParaRPr lang="as-IN" sz="3600" b="1" i="1" dirty="0">
              <a:solidFill>
                <a:schemeClr val="accent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52400"/>
            <a:ext cx="3000375" cy="2438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3429000"/>
            <a:ext cx="3295650" cy="3038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2" y="106680"/>
            <a:ext cx="1481332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04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86000" y="533400"/>
            <a:ext cx="42672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পাঠ</a:t>
            </a:r>
            <a:r>
              <a:rPr lang="en-US" sz="4800" b="1" dirty="0"/>
              <a:t> </a:t>
            </a:r>
            <a:r>
              <a:rPr lang="en-US" sz="4800" b="1" dirty="0" err="1"/>
              <a:t>উপস্থাপন</a:t>
            </a:r>
            <a:r>
              <a:rPr lang="en-US" sz="4800" b="1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2266122"/>
            <a:ext cx="7010400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বিনিময়</a:t>
            </a:r>
            <a:r>
              <a:rPr lang="en-US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প্রথাঃ</a:t>
            </a:r>
            <a:endParaRPr lang="en-US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প্রথমে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মানুষের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চাহিদা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ছিল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সীমিত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এবং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পরস্পরের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মধ্যে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তার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প্রয়োজনের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অতিরিক্ত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দ্রব্যাদি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বিনিময়ের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মাধ্যমে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নিজের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চাহিদা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নির্বাহ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করতো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দ্রব্যের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বিনিময়ে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দ্রব্য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এই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প্রথাটি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বিনিময়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প্রথা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(Barter System )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হিসাবে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পরিচিত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endParaRPr lang="en-US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3061" y="4535556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বিনিময়ের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মাধ্যমের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অভাবঃ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গ্রাম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থেকে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গ্রাম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গ্রাম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থেকে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শহর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থেকে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শহর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দ্রব্য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বিনিময়ের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ক্ষেত্রে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একটি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বিনিময়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মাধ্যমের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প্রয়োজনীয়তা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প্রবল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ভাবে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অনুভূত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হতে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থাকে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</a:p>
          <a:p>
            <a:r>
              <a:rPr lang="en-US" dirty="0" smtClean="0"/>
              <a:t> 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562600"/>
            <a:ext cx="17526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57" y="2362200"/>
            <a:ext cx="947944" cy="2524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2612" y="228600"/>
            <a:ext cx="1789176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8761" y="5638800"/>
            <a:ext cx="3134139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50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4724400" cy="914400"/>
          </a:xfrm>
          <a:gradFill flip="none" rotWithShape="1">
            <a:gsLst>
              <a:gs pos="41654">
                <a:schemeClr val="accent6">
                  <a:lumMod val="50000"/>
                </a:schemeClr>
              </a:gs>
              <a:gs pos="20406">
                <a:srgbClr val="FF0000"/>
              </a:gs>
              <a:gs pos="14600">
                <a:schemeClr val="accent4"/>
              </a:gs>
              <a:gs pos="10000">
                <a:schemeClr val="accent3"/>
              </a:gs>
              <a:gs pos="0">
                <a:schemeClr val="accent1">
                  <a:shade val="30000"/>
                  <a:satMod val="115000"/>
                </a:schemeClr>
              </a:gs>
              <a:gs pos="77509">
                <a:schemeClr val="accent5"/>
              </a:gs>
              <a:gs pos="68763">
                <a:schemeClr val="bg2">
                  <a:lumMod val="50000"/>
                </a:schemeClr>
              </a:gs>
              <a:gs pos="56250">
                <a:srgbClr val="985664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sunset" dir="t"/>
          </a:scene3d>
          <a:sp3d prstMaterial="dkEdge">
            <a:bevelB/>
          </a:sp3d>
        </p:spPr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en-US" sz="54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দলীয়</a:t>
            </a:r>
            <a:r>
              <a:rPr lang="en-US" sz="54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 </a:t>
            </a:r>
            <a:r>
              <a:rPr lang="en-US" sz="54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কাজ</a:t>
            </a:r>
            <a:r>
              <a:rPr lang="en-US" sz="54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়</a:t>
            </a:r>
            <a:r>
              <a:rPr lang="en-US" sz="540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/>
            </a:r>
            <a:br>
              <a:rPr lang="en-US" sz="540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endParaRPr 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139461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১/ </a:t>
            </a:r>
            <a:r>
              <a:rPr lang="en-US" sz="3200" b="1" dirty="0" err="1" smtClean="0">
                <a:solidFill>
                  <a:srgbClr val="0000FF"/>
                </a:solidFill>
              </a:rPr>
              <a:t>কিভাবে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বিণিময়</a:t>
            </a:r>
            <a:r>
              <a:rPr lang="en-US" sz="3200" b="1" dirty="0" smtClean="0">
                <a:solidFill>
                  <a:srgbClr val="0000FF"/>
                </a:solidFill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</a:rPr>
              <a:t>হত</a:t>
            </a:r>
            <a:r>
              <a:rPr lang="en-US" sz="32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২/ </a:t>
            </a:r>
            <a:r>
              <a:rPr lang="en-US" sz="3200" b="1" dirty="0" err="1" smtClean="0">
                <a:solidFill>
                  <a:srgbClr val="0000FF"/>
                </a:solidFill>
              </a:rPr>
              <a:t>কাদের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মধ্যে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বিনিময়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হত</a:t>
            </a:r>
            <a:r>
              <a:rPr lang="en-US" sz="32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৩</a:t>
            </a:r>
            <a:r>
              <a:rPr lang="en-US" sz="3200" b="1" dirty="0" smtClean="0">
                <a:solidFill>
                  <a:srgbClr val="0000FF"/>
                </a:solidFill>
              </a:rPr>
              <a:t>/ </a:t>
            </a:r>
            <a:r>
              <a:rPr lang="en-US" sz="3200" b="1" dirty="0" err="1" smtClean="0">
                <a:solidFill>
                  <a:srgbClr val="0000FF"/>
                </a:solidFill>
              </a:rPr>
              <a:t>বিনিময়ের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মাধ্যমের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কেন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প্রয়োজন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হয়</a:t>
            </a:r>
            <a:r>
              <a:rPr lang="en-US" sz="3200" b="1" dirty="0" smtClean="0">
                <a:solidFill>
                  <a:srgbClr val="0000FF"/>
                </a:solidFill>
              </a:rPr>
              <a:t>?</a:t>
            </a:r>
          </a:p>
          <a:p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4694006"/>
            <a:ext cx="2514600" cy="1706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3300" y="533400"/>
            <a:ext cx="1560493" cy="23035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5029200"/>
            <a:ext cx="2971800" cy="1493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560" y="4472961"/>
            <a:ext cx="809361" cy="2148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4800600"/>
            <a:ext cx="1371600" cy="1821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1" y="3733800"/>
            <a:ext cx="2895600" cy="13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3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16389 C -0.02135 -0.17245 -0.0441 -0.17893 -0.06667 -0.17893 C -0.17292 -0.17893 -0.25608 -0.08333 -0.25608 0.03241 C -0.25608 0.14676 -0.17292 0.24097 -0.06667 0.24097 C -0.0441 0.24097 -0.02135 0.23588 2.77778E-7 0.22755 C -0.07135 0.19722 -0.12135 0.12153 -0.12135 0.03241 C -0.12135 -0.0581 -0.07135 -0.13356 2.77778E-7 -0.16389 Z " pathEditMode="relative" rAng="0" ptsTypes="fffffff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2209800"/>
            <a:ext cx="1905000" cy="3982420"/>
          </a:xfrm>
        </p:spPr>
      </p:pic>
      <p:sp>
        <p:nvSpPr>
          <p:cNvPr id="4" name="Flowchart: Punched Tape 3"/>
          <p:cNvSpPr/>
          <p:nvPr/>
        </p:nvSpPr>
        <p:spPr>
          <a:xfrm>
            <a:off x="2971800" y="429322"/>
            <a:ext cx="3200400" cy="13716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rgbClr val="7030A0"/>
                </a:solidFill>
              </a:rPr>
              <a:t>মূল্যায়ন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854712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err="1" smtClean="0">
                <a:solidFill>
                  <a:srgbClr val="7030A0"/>
                </a:solidFill>
              </a:rPr>
              <a:t>কিভাবে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বিনিময়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হত</a:t>
            </a:r>
            <a:r>
              <a:rPr lang="en-US" sz="2400" dirty="0" smtClean="0">
                <a:solidFill>
                  <a:srgbClr val="7030A0"/>
                </a:solidFill>
              </a:rPr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err="1" smtClean="0">
                <a:solidFill>
                  <a:srgbClr val="7030A0"/>
                </a:solidFill>
              </a:rPr>
              <a:t>বর্তমান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বিনিময়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মাধ্যম</a:t>
            </a:r>
            <a:r>
              <a:rPr lang="en-US" sz="2400" dirty="0" smtClean="0">
                <a:solidFill>
                  <a:srgbClr val="7030A0"/>
                </a:solidFill>
              </a:rPr>
              <a:t>।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err="1" smtClean="0">
                <a:solidFill>
                  <a:srgbClr val="7030A0"/>
                </a:solidFill>
              </a:rPr>
              <a:t>বাংলাদেশ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বিনিময়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মাধ্যম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কি</a:t>
            </a:r>
            <a:r>
              <a:rPr lang="en-US" sz="2400" dirty="0" smtClean="0">
                <a:solidFill>
                  <a:srgbClr val="7030A0"/>
                </a:solidFill>
              </a:rPr>
              <a:t>?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7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683</TotalTime>
  <Words>189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 সবাইকে</vt:lpstr>
      <vt:lpstr>Slide 2</vt:lpstr>
      <vt:lpstr> </vt:lpstr>
      <vt:lpstr>Slide 4</vt:lpstr>
      <vt:lpstr>পাঠ ঘোষনা</vt:lpstr>
      <vt:lpstr>শিখন ফল</vt:lpstr>
      <vt:lpstr>Slide 7</vt:lpstr>
      <vt:lpstr>দলীয় কাজ় </vt:lpstr>
      <vt:lpstr>Slide 9</vt:lpstr>
      <vt:lpstr>বাড়ির কাজ</vt:lpstr>
      <vt:lpstr>আজকের  ক্লাসে অংশগ্রহন করার জন্য সবাইকে অভিনন্দন।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MORSHED</cp:lastModifiedBy>
  <cp:revision>61</cp:revision>
  <dcterms:created xsi:type="dcterms:W3CDTF">2016-12-24T10:11:15Z</dcterms:created>
  <dcterms:modified xsi:type="dcterms:W3CDTF">2019-11-14T13:58:05Z</dcterms:modified>
</cp:coreProperties>
</file>