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3" r:id="rId3"/>
    <p:sldId id="302" r:id="rId4"/>
    <p:sldId id="284" r:id="rId5"/>
    <p:sldId id="291" r:id="rId6"/>
    <p:sldId id="285" r:id="rId7"/>
    <p:sldId id="297" r:id="rId8"/>
    <p:sldId id="286" r:id="rId9"/>
    <p:sldId id="296" r:id="rId10"/>
    <p:sldId id="274" r:id="rId11"/>
    <p:sldId id="280" r:id="rId12"/>
    <p:sldId id="298" r:id="rId13"/>
    <p:sldId id="299" r:id="rId14"/>
    <p:sldId id="301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5715"/>
            <a:ext cx="9144000" cy="3352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6528728"/>
            <a:ext cx="9144000" cy="334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7800" y="381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250" y="45720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ক্যাপাসিটর</a:t>
            </a:r>
            <a:r>
              <a:rPr lang="en-US" sz="2400" dirty="0" smtClean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 smtClean="0"/>
              <a:t>প্যারালাল</a:t>
            </a:r>
            <a:r>
              <a:rPr lang="en-US" sz="2800" dirty="0" smtClean="0"/>
              <a:t> </a:t>
            </a:r>
            <a:r>
              <a:rPr lang="en-US" sz="3200" dirty="0" err="1">
                <a:cs typeface="NikoshBAN" pitchFamily="2" charset="0"/>
              </a:rPr>
              <a:t>গ্রুপিং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2400" dirty="0" smtClean="0"/>
              <a:t>…</a:t>
            </a:r>
            <a:r>
              <a:rPr lang="en-US" sz="2400" dirty="0" smtClean="0">
                <a:cs typeface="SutonnyMJ" pitchFamily="2" charset="0"/>
              </a:rPr>
              <a:t>….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6250" y="5715000"/>
            <a:ext cx="7372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প্যারালাল</a:t>
            </a:r>
            <a:r>
              <a:rPr lang="en-US" sz="1600" dirty="0"/>
              <a:t> </a:t>
            </a:r>
            <a:r>
              <a:rPr lang="en-US" sz="1600" dirty="0" err="1"/>
              <a:t>সার্কিটে</a:t>
            </a:r>
            <a:r>
              <a:rPr lang="en-US" sz="1600" dirty="0"/>
              <a:t> </a:t>
            </a:r>
            <a:r>
              <a:rPr lang="en-US" sz="1600" dirty="0" err="1"/>
              <a:t>মোট</a:t>
            </a:r>
            <a:r>
              <a:rPr lang="en-US" sz="1600" dirty="0"/>
              <a:t> </a:t>
            </a:r>
            <a:r>
              <a:rPr lang="en-US" sz="1600" dirty="0" err="1"/>
              <a:t>ক্যাপাসিট্যান্স</a:t>
            </a:r>
            <a:r>
              <a:rPr lang="en-US" sz="1600" dirty="0"/>
              <a:t> </a:t>
            </a:r>
            <a:r>
              <a:rPr lang="en-US" sz="1600" dirty="0" err="1"/>
              <a:t>নির্ণয়ের</a:t>
            </a:r>
            <a:r>
              <a:rPr lang="en-US" sz="1600" dirty="0"/>
              <a:t> </a:t>
            </a:r>
            <a:r>
              <a:rPr lang="en-US" sz="1600" dirty="0" err="1" smtClean="0"/>
              <a:t>সূত্র</a:t>
            </a:r>
            <a:r>
              <a:rPr lang="en-US" sz="1600" dirty="0" smtClean="0"/>
              <a:t> </a:t>
            </a:r>
            <a:r>
              <a:rPr lang="en-US" sz="1600" dirty="0" err="1" smtClean="0"/>
              <a:t>হলোঃ</a:t>
            </a:r>
            <a:r>
              <a:rPr lang="en-US" sz="1600" dirty="0" smtClean="0"/>
              <a:t>  C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=C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+C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+C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+ …………..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6250" y="5334000"/>
            <a:ext cx="5838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প্যারালাল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সার্কিটে</a:t>
            </a:r>
            <a:r>
              <a:rPr lang="en-US" sz="1600" dirty="0" smtClean="0"/>
              <a:t> </a:t>
            </a:r>
            <a:r>
              <a:rPr lang="en-US" sz="1600" dirty="0" err="1" smtClean="0"/>
              <a:t>মোট</a:t>
            </a:r>
            <a:r>
              <a:rPr lang="en-US" sz="1600" dirty="0" smtClean="0"/>
              <a:t> </a:t>
            </a:r>
            <a:r>
              <a:rPr lang="en-US" sz="1600" dirty="0" err="1" smtClean="0"/>
              <a:t>ক্যাপাসিট্যান্স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নির্ণয়ের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সূত্রঃ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828798"/>
            <a:ext cx="4032489" cy="20361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78484" y="1337217"/>
            <a:ext cx="3736916" cy="4147010"/>
            <a:chOff x="5178484" y="1337217"/>
            <a:chExt cx="3736916" cy="41470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750"/>
            <a:stretch/>
          </p:blipFill>
          <p:spPr>
            <a:xfrm>
              <a:off x="5178484" y="1337217"/>
              <a:ext cx="3587632" cy="414701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96200" y="2009775"/>
              <a:ext cx="1219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0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55529"/>
            <a:ext cx="8229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 smtClean="0"/>
              <a:t>ক্যাপাসিটর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সিরিজ</a:t>
            </a:r>
            <a:r>
              <a:rPr lang="en-US" sz="2400" dirty="0" smtClean="0"/>
              <a:t> ও </a:t>
            </a:r>
            <a:r>
              <a:rPr lang="en-US" sz="2400" dirty="0" err="1"/>
              <a:t>প্যারালাল</a:t>
            </a:r>
            <a:r>
              <a:rPr lang="en-US" sz="2800" dirty="0"/>
              <a:t> </a:t>
            </a:r>
            <a:r>
              <a:rPr lang="en-US" sz="3200" dirty="0" err="1">
                <a:cs typeface="NikoshBAN" pitchFamily="2" charset="0"/>
              </a:rPr>
              <a:t>গ্রুপিং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2400" dirty="0" smtClean="0"/>
              <a:t>…</a:t>
            </a:r>
            <a:r>
              <a:rPr lang="en-US" sz="2400" dirty="0" smtClean="0">
                <a:cs typeface="SutonnyMJ" pitchFamily="2" charset="0"/>
              </a:rPr>
              <a:t>….</a:t>
            </a:r>
            <a:endParaRPr lang="en-US" sz="2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1819275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সিরিজ</a:t>
            </a:r>
            <a:r>
              <a:rPr lang="en-US" dirty="0" smtClean="0"/>
              <a:t> ও </a:t>
            </a:r>
            <a:r>
              <a:rPr lang="en-US" dirty="0" err="1" smtClean="0"/>
              <a:t>প্যারালাল</a:t>
            </a:r>
            <a:r>
              <a:rPr lang="en-US" dirty="0" smtClean="0"/>
              <a:t> </a:t>
            </a:r>
            <a:r>
              <a:rPr lang="en-US" dirty="0" err="1" smtClean="0"/>
              <a:t>সার্কিটের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 …………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3876675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আইকনে</a:t>
            </a:r>
            <a:r>
              <a:rPr lang="en-US" dirty="0" smtClean="0"/>
              <a:t> </a:t>
            </a:r>
            <a:r>
              <a:rPr lang="en-US" dirty="0" err="1" smtClean="0"/>
              <a:t>ডাবল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68834"/>
              </p:ext>
            </p:extLst>
          </p:nvPr>
        </p:nvGraphicFramePr>
        <p:xfrm>
          <a:off x="3048000" y="2362200"/>
          <a:ext cx="1447800" cy="122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2362200"/>
                        <a:ext cx="1447800" cy="122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8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55529"/>
            <a:ext cx="8229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 smtClean="0"/>
              <a:t>ক্যাপাসিটর</a:t>
            </a:r>
            <a:r>
              <a:rPr lang="en-US" sz="2400" dirty="0" smtClean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 smtClean="0"/>
              <a:t>মিশ্র</a:t>
            </a:r>
            <a:r>
              <a:rPr lang="en-US" sz="2800" dirty="0" smtClean="0"/>
              <a:t> </a:t>
            </a:r>
            <a:r>
              <a:rPr lang="en-US" sz="3200" dirty="0" err="1">
                <a:cs typeface="NikoshBAN" pitchFamily="2" charset="0"/>
              </a:rPr>
              <a:t>গ্রুপিং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2400" dirty="0"/>
              <a:t>…</a:t>
            </a:r>
            <a:r>
              <a:rPr lang="en-US" sz="2400" dirty="0">
                <a:cs typeface="SutonnyMJ" pitchFamily="2" charset="0"/>
              </a:rPr>
              <a:t>….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724025"/>
            <a:ext cx="3933714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31" y="1724025"/>
            <a:ext cx="4554244" cy="2924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105400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বহু</a:t>
            </a:r>
            <a:r>
              <a:rPr lang="en-US" dirty="0" smtClean="0"/>
              <a:t> </a:t>
            </a:r>
            <a:r>
              <a:rPr lang="en-US" dirty="0" err="1" smtClean="0"/>
              <a:t>সংখ্যক</a:t>
            </a:r>
            <a:r>
              <a:rPr lang="en-US" dirty="0" smtClean="0"/>
              <a:t> </a:t>
            </a:r>
            <a:r>
              <a:rPr lang="en-US" dirty="0" err="1" smtClean="0"/>
              <a:t>ক্যাপাসিটরের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সংখ্যক</a:t>
            </a:r>
            <a:r>
              <a:rPr lang="en-US" dirty="0" smtClean="0"/>
              <a:t> </a:t>
            </a:r>
            <a:r>
              <a:rPr lang="en-US" dirty="0" err="1" smtClean="0"/>
              <a:t>সিরিজে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বাকিগুলো</a:t>
            </a:r>
            <a:r>
              <a:rPr lang="en-US" dirty="0" smtClean="0"/>
              <a:t> </a:t>
            </a:r>
            <a:r>
              <a:rPr lang="en-US" dirty="0" err="1" smtClean="0"/>
              <a:t>প্যারালালে</a:t>
            </a:r>
            <a:r>
              <a:rPr lang="en-US" dirty="0" smtClean="0"/>
              <a:t> </a:t>
            </a:r>
            <a:r>
              <a:rPr lang="en-US" dirty="0" err="1" smtClean="0"/>
              <a:t>যুক্ত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তবে</a:t>
            </a:r>
            <a:r>
              <a:rPr lang="en-US" dirty="0" smtClean="0"/>
              <a:t>,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সিরিজ</a:t>
            </a:r>
            <a:r>
              <a:rPr lang="en-US" dirty="0" smtClean="0"/>
              <a:t> </a:t>
            </a:r>
            <a:r>
              <a:rPr lang="en-US" dirty="0" err="1" smtClean="0"/>
              <a:t>প্যারালাল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/>
              <a:t> </a:t>
            </a:r>
            <a:r>
              <a:rPr lang="en-US" dirty="0" err="1" smtClean="0"/>
              <a:t>মিশ্র</a:t>
            </a:r>
            <a:r>
              <a:rPr lang="en-US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09600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ক্যাপাসিটরের</a:t>
            </a:r>
            <a:r>
              <a:rPr lang="en-US" sz="2400" dirty="0"/>
              <a:t> </a:t>
            </a:r>
            <a:r>
              <a:rPr lang="en-US" sz="2400" dirty="0" err="1"/>
              <a:t>সিরিজ</a:t>
            </a:r>
            <a:r>
              <a:rPr lang="en-US" sz="2400" dirty="0"/>
              <a:t> ও </a:t>
            </a:r>
            <a:r>
              <a:rPr lang="en-US" sz="2400" dirty="0" err="1"/>
              <a:t>প্যারালাল</a:t>
            </a:r>
            <a:r>
              <a:rPr lang="en-US" sz="2400" dirty="0"/>
              <a:t> </a:t>
            </a:r>
            <a:r>
              <a:rPr lang="en-US" sz="2400" dirty="0" err="1"/>
              <a:t>সার্কিটের</a:t>
            </a:r>
            <a:r>
              <a:rPr lang="en-US" sz="2400" dirty="0"/>
              <a:t> </a:t>
            </a:r>
            <a:r>
              <a:rPr lang="en-US" sz="2400" dirty="0" err="1" smtClean="0"/>
              <a:t>সূত্রের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প্রয়োগ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2666667" cy="38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3657600" cy="3084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555108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সিরিজ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15075" y="537176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প্যারালাল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 smtClean="0"/>
              <a:t>ক্যাপাসিটরের</a:t>
            </a:r>
            <a:r>
              <a:rPr lang="en-US" sz="2400" dirty="0" smtClean="0"/>
              <a:t> </a:t>
            </a:r>
            <a:r>
              <a:rPr lang="en-US" sz="2800" dirty="0" err="1">
                <a:cs typeface="NikoshBAN" pitchFamily="2" charset="0"/>
              </a:rPr>
              <a:t>গ্রুপিং</a:t>
            </a:r>
            <a:r>
              <a:rPr lang="en-US" sz="2800" dirty="0">
                <a:cs typeface="NikoshBAN" pitchFamily="2" charset="0"/>
              </a:rPr>
              <a:t> </a:t>
            </a:r>
            <a:r>
              <a:rPr lang="en-US" sz="2800" dirty="0" err="1">
                <a:cs typeface="NikoshBAN" pitchFamily="2" charset="0"/>
              </a:rPr>
              <a:t>এর</a:t>
            </a:r>
            <a:r>
              <a:rPr lang="en-US" sz="2800" dirty="0">
                <a:cs typeface="NikoshBAN" pitchFamily="2" charset="0"/>
              </a:rPr>
              <a:t> </a:t>
            </a:r>
            <a:r>
              <a:rPr lang="en-US" sz="2800" dirty="0" err="1" smtClean="0"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cs typeface="NikoshBAN" pitchFamily="2" charset="0"/>
              </a:rPr>
              <a:t>…..</a:t>
            </a:r>
            <a:endParaRPr lang="en-US" sz="28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114800"/>
            <a:ext cx="8458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err="1" smtClean="0"/>
              <a:t>ক্যাপাসিটরের</a:t>
            </a:r>
            <a:r>
              <a:rPr lang="en-US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প্রয়োজনীয়তাঃ</a:t>
            </a:r>
            <a:r>
              <a:rPr lang="en-US" sz="2400" dirty="0" smtClean="0">
                <a:cs typeface="NikoshBAN" pitchFamily="2" charset="0"/>
              </a:rPr>
              <a:t> </a:t>
            </a:r>
          </a:p>
          <a:p>
            <a:pPr algn="just"/>
            <a:endParaRPr lang="en-US" sz="2000" dirty="0" smtClean="0"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cs typeface="NikoshBAN" pitchFamily="2" charset="0"/>
              </a:rPr>
              <a:t>ক্যাপাসিটর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যখন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নির্দিষ্ট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মানের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হয়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তখন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তার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ক্যাপাসিট্যান্স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বাড়নো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কমানো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যায়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না</a:t>
            </a:r>
            <a:r>
              <a:rPr lang="en-US" sz="2400" dirty="0" smtClean="0">
                <a:cs typeface="NikoshBAN" pitchFamily="2" charset="0"/>
              </a:rPr>
              <a:t>। </a:t>
            </a:r>
            <a:r>
              <a:rPr lang="en-US" sz="2400" dirty="0" err="1" smtClean="0">
                <a:cs typeface="NikoshBAN" pitchFamily="2" charset="0"/>
              </a:rPr>
              <a:t>প্রয়োজন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হলে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সাহায্যে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মান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বাড়ানো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কমানো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যায়</a:t>
            </a:r>
            <a:r>
              <a:rPr lang="en-US" sz="2400" dirty="0">
                <a:cs typeface="NikoshBAN" pitchFamily="2" charset="0"/>
              </a:rPr>
              <a:t>।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সাহায্যে</a:t>
            </a:r>
            <a:r>
              <a:rPr lang="en-US" sz="2400" dirty="0">
                <a:cs typeface="NikoshBAN" pitchFamily="2" charset="0"/>
              </a:rPr>
              <a:t>  </a:t>
            </a:r>
            <a:r>
              <a:rPr lang="en-US" sz="2400" dirty="0" err="1" smtClean="0">
                <a:cs typeface="NikoshBAN" pitchFamily="2" charset="0"/>
              </a:rPr>
              <a:t>ক্যাপাসিটরের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ভোল্টেজ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রেটিংও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পরিবর্তন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যায়</a:t>
            </a:r>
            <a:r>
              <a:rPr lang="en-US" sz="2400" dirty="0" smtClean="0">
                <a:cs typeface="NikoshBAN" pitchFamily="2" charset="0"/>
              </a:rPr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1424958"/>
            <a:ext cx="3705729" cy="2308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96" y="1605742"/>
            <a:ext cx="3700004" cy="21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551835"/>
            <a:ext cx="769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ক্যাপাসিটর</a:t>
            </a:r>
            <a:r>
              <a:rPr lang="en-US" dirty="0" smtClean="0"/>
              <a:t> </a:t>
            </a:r>
            <a:r>
              <a:rPr lang="en-US" dirty="0"/>
              <a:t>ও </a:t>
            </a:r>
            <a:r>
              <a:rPr lang="en-US" dirty="0" err="1" smtClean="0"/>
              <a:t>ক্যাপাসিট্যান্স</a:t>
            </a:r>
            <a:r>
              <a:rPr lang="en-US" dirty="0" smtClean="0"/>
              <a:t> </a:t>
            </a:r>
            <a:r>
              <a:rPr lang="en-US" dirty="0" err="1"/>
              <a:t>কী</a:t>
            </a:r>
            <a:r>
              <a:rPr lang="en-US" dirty="0"/>
              <a:t> 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ক্যাপাসিটর</a:t>
            </a:r>
            <a:r>
              <a:rPr lang="en-US" dirty="0" smtClean="0"/>
              <a:t> </a:t>
            </a:r>
            <a:r>
              <a:rPr lang="en-US" dirty="0" err="1"/>
              <a:t>এর</a:t>
            </a:r>
            <a:r>
              <a:rPr lang="en-US" sz="2000" dirty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000" dirty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ক্যাপাসিটরের</a:t>
            </a:r>
            <a:r>
              <a:rPr lang="en-US" dirty="0" smtClean="0"/>
              <a:t> </a:t>
            </a:r>
            <a:r>
              <a:rPr lang="en-US" dirty="0" err="1"/>
              <a:t>সিরিজ</a:t>
            </a:r>
            <a:r>
              <a:rPr lang="en-US" dirty="0"/>
              <a:t>, </a:t>
            </a:r>
            <a:r>
              <a:rPr lang="en-US" dirty="0" err="1"/>
              <a:t>প্যারালাল</a:t>
            </a:r>
            <a:r>
              <a:rPr lang="en-US" dirty="0"/>
              <a:t> ও </a:t>
            </a:r>
            <a:r>
              <a:rPr lang="en-US" dirty="0" err="1"/>
              <a:t>মিশ্র</a:t>
            </a:r>
            <a:r>
              <a:rPr lang="en-US" dirty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মোট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ক্যাপাসিট্যান্স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নির্ণয়</a:t>
            </a:r>
            <a:r>
              <a:rPr lang="en-US" dirty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সূত্র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ক্যাপাসিটরের</a:t>
            </a:r>
            <a:r>
              <a:rPr lang="en-US" dirty="0" smtClean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প্রয়োজনীয়তা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বর্ণনা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</a:t>
            </a:r>
            <a:r>
              <a:rPr lang="en-US" sz="2400" dirty="0" smtClean="0"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মূল্যায়নঃ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7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3400" y="2438400"/>
            <a:ext cx="81534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err="1" smtClean="0"/>
              <a:t>ক্যাপাসিটরের</a:t>
            </a:r>
            <a:r>
              <a:rPr lang="en-US" sz="1800" dirty="0" smtClean="0"/>
              <a:t> </a:t>
            </a:r>
            <a:r>
              <a:rPr lang="en-US" sz="1800" dirty="0" err="1"/>
              <a:t>সিরিজ</a:t>
            </a:r>
            <a:r>
              <a:rPr lang="en-US" sz="1800" dirty="0"/>
              <a:t>, </a:t>
            </a:r>
            <a:r>
              <a:rPr lang="en-US" sz="1800" dirty="0" err="1"/>
              <a:t>প্যারালাল</a:t>
            </a:r>
            <a:r>
              <a:rPr lang="en-US" sz="1800" dirty="0"/>
              <a:t> ও </a:t>
            </a:r>
            <a:r>
              <a:rPr lang="en-US" sz="1800" dirty="0" err="1"/>
              <a:t>মিশ্র</a:t>
            </a:r>
            <a:r>
              <a:rPr lang="en-US" sz="1800" dirty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মোট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ক্যাপাসিট্যান্স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নির্ণয়</a:t>
            </a:r>
            <a:r>
              <a:rPr lang="en-US" sz="1800" dirty="0"/>
              <a:t> </a:t>
            </a:r>
            <a:r>
              <a:rPr lang="en-US" sz="1800" dirty="0" err="1" smtClean="0"/>
              <a:t>কর</a:t>
            </a:r>
            <a:r>
              <a:rPr lang="en-US" sz="1800" dirty="0" smtClean="0"/>
              <a:t>।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কজঃ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1981200"/>
            <a:ext cx="685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467638"/>
            <a:ext cx="87630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63038"/>
            <a:ext cx="4229622" cy="4637762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cs typeface="NikoshBAN" pitchFamily="2" charset="0"/>
              </a:rPr>
              <a:t>হরেন্দ্র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বিশ্বাস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জুনিয়র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ইন্সট্রাক্টর</a:t>
            </a:r>
            <a:r>
              <a:rPr lang="en-US" sz="2000" dirty="0" smtClean="0">
                <a:cs typeface="NikoshBAN" pitchFamily="2" charset="0"/>
              </a:rPr>
              <a:t>(</a:t>
            </a:r>
            <a:r>
              <a:rPr lang="en-US" sz="2000" dirty="0" err="1" smtClean="0">
                <a:cs typeface="NikoshBAN" pitchFamily="2" charset="0"/>
              </a:rPr>
              <a:t>রেডিও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এন্ড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টিভি</a:t>
            </a:r>
            <a:r>
              <a:rPr lang="en-US" sz="2000" dirty="0" smtClean="0">
                <a:cs typeface="NikoshBAN" pitchFamily="2" charset="0"/>
              </a:rPr>
              <a:t>)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নরসিংদী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টেকনিক্যাল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স্কুল</a:t>
            </a:r>
            <a:r>
              <a:rPr lang="en-US" sz="2000" dirty="0" smtClean="0">
                <a:cs typeface="NikoshBAN" pitchFamily="2" charset="0"/>
              </a:rPr>
              <a:t> ও </a:t>
            </a:r>
            <a:r>
              <a:rPr lang="en-US" sz="2000" dirty="0" err="1" smtClean="0">
                <a:cs typeface="NikoshBAN" pitchFamily="2" charset="0"/>
              </a:rPr>
              <a:t>কলেজ</a:t>
            </a:r>
            <a:endParaRPr lang="en-US" sz="2000" dirty="0" smtClean="0">
              <a:cs typeface="NikoshBAN" pitchFamily="2" charset="0"/>
            </a:endParaRPr>
          </a:p>
          <a:p>
            <a:r>
              <a:rPr lang="en-US" sz="1400" dirty="0" err="1" smtClean="0">
                <a:solidFill>
                  <a:srgbClr val="0070C0"/>
                </a:solidFill>
                <a:cs typeface="NikoshBAN" pitchFamily="2" charset="0"/>
              </a:rPr>
              <a:t>Email:harendrabiswas@gmail.com</a:t>
            </a:r>
            <a:endParaRPr lang="en-US" sz="1400" dirty="0">
              <a:solidFill>
                <a:srgbClr val="0070C0"/>
              </a:solidFill>
              <a:cs typeface="NikoshBAN" pitchFamily="2" charset="0"/>
            </a:endParaRPr>
          </a:p>
        </p:txBody>
      </p:sp>
      <p:pic>
        <p:nvPicPr>
          <p:cNvPr id="13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62125"/>
            <a:ext cx="4495800" cy="4657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3509"/>
            <a:ext cx="838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……….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7739"/>
            <a:ext cx="3256926" cy="2623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r="2778" b="31991"/>
          <a:stretch/>
        </p:blipFill>
        <p:spPr>
          <a:xfrm>
            <a:off x="180975" y="3886200"/>
            <a:ext cx="4514850" cy="231148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53000" y="1143000"/>
            <a:ext cx="3962400" cy="4495800"/>
            <a:chOff x="4953000" y="1143000"/>
            <a:chExt cx="3962400" cy="4495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8800"/>
            <a:stretch/>
          </p:blipFill>
          <p:spPr>
            <a:xfrm>
              <a:off x="4953000" y="1143000"/>
              <a:ext cx="3886200" cy="44958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696200" y="1752600"/>
              <a:ext cx="1219200" cy="281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9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1" y="914400"/>
            <a:ext cx="4005089" cy="1671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87394"/>
            <a:ext cx="4624406" cy="2334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67892"/>
            <a:ext cx="2634827" cy="239242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514600" y="1371600"/>
            <a:ext cx="152400" cy="434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14600" y="4076700"/>
            <a:ext cx="4343400" cy="1638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2209800"/>
            <a:ext cx="3048000" cy="3505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5867400"/>
            <a:ext cx="5943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NikoshBAN" pitchFamily="2" charset="0"/>
              </a:rPr>
              <a:t>ক্যাপাসিটরের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সিরিজ</a:t>
            </a:r>
            <a:r>
              <a:rPr lang="en-US" sz="2400" dirty="0">
                <a:cs typeface="NikoshBAN" pitchFamily="2" charset="0"/>
              </a:rPr>
              <a:t>, </a:t>
            </a:r>
            <a:r>
              <a:rPr lang="en-US" sz="2400" dirty="0" err="1">
                <a:cs typeface="NikoshBAN" pitchFamily="2" charset="0"/>
              </a:rPr>
              <a:t>প্যারালাল</a:t>
            </a:r>
            <a:r>
              <a:rPr lang="en-US" sz="2400" dirty="0">
                <a:cs typeface="NikoshBAN" pitchFamily="2" charset="0"/>
              </a:rPr>
              <a:t> ও </a:t>
            </a:r>
            <a:r>
              <a:rPr lang="en-US" sz="2400" dirty="0" err="1">
                <a:cs typeface="NikoshBAN" pitchFamily="2" charset="0"/>
              </a:rPr>
              <a:t>মিশ্র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প্রয়োগ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2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61767"/>
            <a:ext cx="89916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জেনারেল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ইলেকট্রনিক্স-২(১ম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পত্র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নবম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শ্রেণি</a:t>
            </a:r>
            <a:endParaRPr lang="en-US" sz="3200" baseline="-25000" dirty="0" smtClean="0">
              <a:solidFill>
                <a:srgbClr val="C00000"/>
              </a:solidFill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পঞ্চম</a:t>
            </a:r>
            <a:endParaRPr lang="bn-BD" sz="2800" baseline="-25000" dirty="0" smtClean="0">
              <a:solidFill>
                <a:srgbClr val="0070C0"/>
              </a:solidFill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ক্যাপাসিটরের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সিরিজ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প্যারালাল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মিশ্র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গ্রুপিং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)</a:t>
            </a:r>
          </a:p>
          <a:p>
            <a:pPr algn="ctr"/>
            <a:endParaRPr lang="en-US" sz="28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914400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73152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ক্যাপাসিটর</a:t>
            </a:r>
            <a:r>
              <a:rPr lang="en-US" dirty="0" smtClean="0"/>
              <a:t> ও </a:t>
            </a:r>
            <a:r>
              <a:rPr lang="en-US" dirty="0" err="1" smtClean="0"/>
              <a:t>ক্যাপাসিট্যান্স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ক্যাপাসিটর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sz="2000" dirty="0" smtClean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000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ক্যাপাসিটরের</a:t>
            </a:r>
            <a:r>
              <a:rPr lang="en-US" dirty="0" smtClean="0"/>
              <a:t> </a:t>
            </a:r>
            <a:r>
              <a:rPr lang="en-US" dirty="0" err="1" smtClean="0"/>
              <a:t>সিরিজ</a:t>
            </a:r>
            <a:r>
              <a:rPr lang="en-US" dirty="0" smtClean="0"/>
              <a:t>, </a:t>
            </a:r>
            <a:r>
              <a:rPr lang="en-US" dirty="0" err="1" smtClean="0"/>
              <a:t>প্যারালাল</a:t>
            </a:r>
            <a:r>
              <a:rPr lang="en-US" dirty="0" smtClean="0"/>
              <a:t> ও </a:t>
            </a:r>
            <a:r>
              <a:rPr lang="en-US" dirty="0" err="1" smtClean="0"/>
              <a:t>মিশ্র</a:t>
            </a:r>
            <a:r>
              <a:rPr lang="en-US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মোট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ক্যাপাসিট্যান্স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ক্যাপাসিটরের</a:t>
            </a:r>
            <a:r>
              <a:rPr lang="en-US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প্রয়োজনীয়তা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বর্ণনা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করতে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পারবে</a:t>
            </a:r>
            <a:r>
              <a:rPr lang="en-US" sz="2400" dirty="0" smtClean="0">
                <a:cs typeface="NikoshBAN" pitchFamily="2" charset="0"/>
              </a:rPr>
              <a:t>।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96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2068" y="609600"/>
            <a:ext cx="8236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ক্যাপাসিটর</a:t>
            </a:r>
            <a:r>
              <a:rPr lang="en-US" sz="2000" dirty="0" smtClean="0"/>
              <a:t> </a:t>
            </a:r>
            <a:r>
              <a:rPr lang="en-US" sz="2000" dirty="0"/>
              <a:t>ও </a:t>
            </a:r>
            <a:r>
              <a:rPr lang="en-US" sz="2000" dirty="0" err="1" smtClean="0"/>
              <a:t>ক্যাপাসিট্যান্স</a:t>
            </a:r>
            <a:r>
              <a:rPr lang="en-US" sz="2000" dirty="0" smtClean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4" y="1549597"/>
            <a:ext cx="3074476" cy="23366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867" y="4533900"/>
            <a:ext cx="8229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>
                <a:cs typeface="SutonnyMJ" pitchFamily="2" charset="0"/>
              </a:rPr>
              <a:t>দুইটি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সমান্তরাল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পরিবাহীকে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পরস্পর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কোনো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অপরিবাহী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পদার্থ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দ্বারা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পৃথক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করা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হলে</a:t>
            </a:r>
            <a:r>
              <a:rPr lang="en-US" sz="1600" dirty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তাকে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ক্যাপাসিটর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বলে</a:t>
            </a:r>
            <a:r>
              <a:rPr lang="en-US" sz="1600" dirty="0" smtClean="0">
                <a:cs typeface="SutonnyMJ" pitchFamily="2" charset="0"/>
              </a:rPr>
              <a:t>।</a:t>
            </a:r>
            <a:endParaRPr lang="as-IN" sz="1600" dirty="0"/>
          </a:p>
          <a:p>
            <a:r>
              <a:rPr lang="en-US" sz="1600" dirty="0" smtClean="0"/>
              <a:t>                                                                             </a:t>
            </a:r>
            <a:endParaRPr lang="as-IN" sz="16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as-IN" sz="1600" dirty="0" smtClean="0"/>
              <a:t>ক্যাপাসিটরের </a:t>
            </a:r>
            <a:r>
              <a:rPr lang="as-IN" sz="1600" dirty="0"/>
              <a:t>প্লেটগুলোর মধ্যে </a:t>
            </a:r>
            <a:r>
              <a:rPr lang="as-IN" sz="1600" dirty="0" smtClean="0"/>
              <a:t>কোন</a:t>
            </a:r>
            <a:r>
              <a:rPr lang="en-US" sz="1600" dirty="0" smtClean="0"/>
              <a:t> </a:t>
            </a:r>
            <a:r>
              <a:rPr lang="as-IN" sz="1600" dirty="0" smtClean="0"/>
              <a:t>বিভব </a:t>
            </a:r>
            <a:r>
              <a:rPr lang="as-IN" sz="1600" dirty="0"/>
              <a:t>পার্থক্য থাকলে প্লেটগুলো বৈদ্যুতিক শক্তি</a:t>
            </a:r>
            <a:br>
              <a:rPr lang="as-IN" sz="1600" dirty="0"/>
            </a:br>
            <a:r>
              <a:rPr lang="as-IN" sz="1600" dirty="0"/>
              <a:t>সঞ্চয় করে রাখে (অর্থাৎ চার্জ ধরে রাখে</a:t>
            </a:r>
            <a:r>
              <a:rPr lang="as-IN" sz="1600" dirty="0" smtClean="0"/>
              <a:t>)।</a:t>
            </a:r>
            <a:r>
              <a:rPr lang="en-US" sz="1600" dirty="0" smtClean="0"/>
              <a:t> </a:t>
            </a:r>
            <a:r>
              <a:rPr lang="as-IN" sz="1600" dirty="0" smtClean="0"/>
              <a:t>ক্যাপাসিটরের </a:t>
            </a:r>
            <a:r>
              <a:rPr lang="as-IN" sz="1600" dirty="0"/>
              <a:t>এই ধর্ম বা বৈশিষ্ট্যকে ক্যাপাসিট্যান্স</a:t>
            </a:r>
            <a:br>
              <a:rPr lang="as-IN" sz="1600" dirty="0"/>
            </a:br>
            <a:r>
              <a:rPr lang="as-IN" sz="1600" dirty="0"/>
              <a:t>(</a:t>
            </a:r>
            <a:r>
              <a:rPr lang="en-US" sz="1600" dirty="0"/>
              <a:t>Capacitance) </a:t>
            </a:r>
            <a:r>
              <a:rPr lang="as-IN" sz="1600" dirty="0"/>
              <a:t>বলে। ক্যাপাসিট্যান্স এর প্রতীক </a:t>
            </a:r>
            <a:r>
              <a:rPr lang="en-US" sz="1600" dirty="0" smtClean="0"/>
              <a:t>C </a:t>
            </a:r>
            <a:r>
              <a:rPr lang="as-IN" sz="1600" dirty="0" smtClean="0"/>
              <a:t>এবং </a:t>
            </a:r>
            <a:r>
              <a:rPr lang="as-IN" sz="1600" dirty="0"/>
              <a:t>এর একক </a:t>
            </a:r>
            <a:r>
              <a:rPr lang="en-US" sz="1600" dirty="0"/>
              <a:t>F (Farad)</a:t>
            </a:r>
            <a:endParaRPr lang="as-IN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2"/>
          <a:stretch/>
        </p:blipFill>
        <p:spPr>
          <a:xfrm>
            <a:off x="3581400" y="1794391"/>
            <a:ext cx="2502691" cy="227647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038350" y="3076575"/>
            <a:ext cx="12573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81135" y="2619375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00085" y="3886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ক্যাপাসিটর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10" y="1794391"/>
            <a:ext cx="2471289" cy="22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245" y="617429"/>
            <a:ext cx="80009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 smtClean="0"/>
              <a:t>ক্যাপাসিটরের</a:t>
            </a:r>
            <a:r>
              <a:rPr lang="en-US" sz="2800" dirty="0" smtClean="0"/>
              <a:t> </a:t>
            </a:r>
            <a:r>
              <a:rPr lang="en-US" sz="3200" dirty="0" err="1" smtClean="0">
                <a:cs typeface="NikoshBAN" pitchFamily="2" charset="0"/>
              </a:rPr>
              <a:t>গ্রুপিং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কী</a:t>
            </a:r>
            <a:r>
              <a:rPr lang="en-US" sz="3200" dirty="0" smtClean="0">
                <a:cs typeface="NikoshBAN" pitchFamily="2" charset="0"/>
              </a:rPr>
              <a:t> ? </a:t>
            </a:r>
            <a:r>
              <a:rPr lang="en-US" sz="3200" dirty="0" err="1" smtClean="0">
                <a:cs typeface="NikoshBAN" pitchFamily="2" charset="0"/>
              </a:rPr>
              <a:t>কত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প্রকার</a:t>
            </a:r>
            <a:r>
              <a:rPr lang="en-US" sz="3200" dirty="0" smtClean="0">
                <a:cs typeface="NikoshBAN" pitchFamily="2" charset="0"/>
              </a:rPr>
              <a:t> ও </a:t>
            </a:r>
            <a:r>
              <a:rPr lang="en-US" sz="3200" dirty="0" err="1" smtClean="0">
                <a:cs typeface="NikoshBAN" pitchFamily="2" charset="0"/>
              </a:rPr>
              <a:t>কি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কি</a:t>
            </a:r>
            <a:r>
              <a:rPr lang="en-US" sz="3200" dirty="0" smtClean="0">
                <a:cs typeface="NikoshBAN" pitchFamily="2" charset="0"/>
              </a:rPr>
              <a:t> ?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3" y="2848718"/>
            <a:ext cx="1827818" cy="1659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18" y="2848718"/>
            <a:ext cx="2883607" cy="18079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0" y="2766697"/>
            <a:ext cx="2998786" cy="162876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1447800" y="3276600"/>
            <a:ext cx="304800" cy="1905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19600" y="3962400"/>
            <a:ext cx="838200" cy="1281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429499" y="3505200"/>
            <a:ext cx="114301" cy="1693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4850" y="52441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cs typeface="SutonnyMJ" pitchFamily="2" charset="0"/>
              </a:rPr>
              <a:t>সিরিজ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dirty="0" err="1">
                <a:cs typeface="NikoshBAN" pitchFamily="2" charset="0"/>
              </a:rPr>
              <a:t>গ্রুপিং</a:t>
            </a:r>
            <a:r>
              <a:rPr lang="en-US" sz="1600" dirty="0" smtClean="0">
                <a:cs typeface="SutonnyMJ" pitchFamily="2" charset="0"/>
              </a:rPr>
              <a:t> </a:t>
            </a:r>
            <a:endParaRPr lang="en-US" sz="1600" dirty="0"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7100" y="527807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cs typeface="SutonnyMJ" pitchFamily="2" charset="0"/>
              </a:rPr>
              <a:t>প্যারালাল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2000" dirty="0" err="1">
                <a:cs typeface="NikoshBAN" pitchFamily="2" charset="0"/>
              </a:rPr>
              <a:t>গ্রুপিং</a:t>
            </a:r>
            <a:r>
              <a:rPr lang="en-US" sz="1600" dirty="0" smtClean="0">
                <a:cs typeface="SutonnyMJ" pitchFamily="2" charset="0"/>
              </a:rPr>
              <a:t> </a:t>
            </a:r>
            <a:endParaRPr lang="en-US" sz="1600" dirty="0"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5383231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cs typeface="SutonnyMJ" pitchFamily="2" charset="0"/>
              </a:rPr>
              <a:t>সিরিজ-প্যারালাল</a:t>
            </a:r>
            <a:r>
              <a:rPr lang="en-US" sz="1400" dirty="0" smtClean="0">
                <a:cs typeface="SutonnyMJ" pitchFamily="2" charset="0"/>
              </a:rPr>
              <a:t> </a:t>
            </a:r>
            <a:r>
              <a:rPr lang="en-US" sz="1400" dirty="0" err="1" smtClean="0">
                <a:cs typeface="SutonnyMJ" pitchFamily="2" charset="0"/>
              </a:rPr>
              <a:t>বা</a:t>
            </a:r>
            <a:r>
              <a:rPr lang="en-US" sz="1400" dirty="0" smtClean="0">
                <a:cs typeface="SutonnyMJ" pitchFamily="2" charset="0"/>
              </a:rPr>
              <a:t> </a:t>
            </a:r>
            <a:r>
              <a:rPr lang="en-US" sz="1400" dirty="0" err="1" smtClean="0">
                <a:cs typeface="SutonnyMJ" pitchFamily="2" charset="0"/>
              </a:rPr>
              <a:t>মিশ্র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2000" dirty="0" err="1">
                <a:cs typeface="NikoshBAN" pitchFamily="2" charset="0"/>
              </a:rPr>
              <a:t>গ্রুপিং</a:t>
            </a:r>
            <a:endParaRPr lang="en-US" sz="1600" dirty="0"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175260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cs typeface="SutonnyMJ" pitchFamily="2" charset="0"/>
              </a:rPr>
              <a:t>কোনো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বর্তনীতে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একাধিক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ক্যাপাসিটরকে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যুক্ত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করার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পদ্ধতির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নাম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ক্যাপাসিটর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বলে</a:t>
            </a:r>
            <a:r>
              <a:rPr lang="en-US" dirty="0" smtClean="0">
                <a:cs typeface="SutonnyMJ" pitchFamily="2" charset="0"/>
              </a:rPr>
              <a:t>। </a:t>
            </a:r>
            <a:r>
              <a:rPr lang="en-US" dirty="0" err="1" smtClean="0">
                <a:cs typeface="SutonnyMJ" pitchFamily="2" charset="0"/>
              </a:rPr>
              <a:t>ক্যাপাসিটর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তিন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প্রকার</a:t>
            </a:r>
            <a:r>
              <a:rPr lang="en-US" dirty="0" smtClean="0">
                <a:cs typeface="SutonnyMJ" pitchFamily="2" charset="0"/>
              </a:rPr>
              <a:t>। </a:t>
            </a:r>
            <a:r>
              <a:rPr lang="en-US" dirty="0" err="1" smtClean="0">
                <a:cs typeface="SutonnyMJ" pitchFamily="2" charset="0"/>
              </a:rPr>
              <a:t>যথাঃ</a:t>
            </a:r>
            <a:endParaRPr lang="en-US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1" y="533400"/>
            <a:ext cx="838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 smtClean="0"/>
              <a:t>ক্যাপাসিটর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সিরিজ</a:t>
            </a:r>
            <a:r>
              <a:rPr lang="en-US" sz="2800" dirty="0" smtClean="0"/>
              <a:t> </a:t>
            </a:r>
            <a:r>
              <a:rPr lang="en-US" sz="3200" dirty="0" err="1">
                <a:cs typeface="NikoshBAN" pitchFamily="2" charset="0"/>
              </a:rPr>
              <a:t>গ্রুপিং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4648200"/>
            <a:ext cx="453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সিরিজ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সার্কিটে</a:t>
            </a:r>
            <a:r>
              <a:rPr lang="en-US" sz="1600" dirty="0" smtClean="0"/>
              <a:t> </a:t>
            </a:r>
            <a:r>
              <a:rPr lang="en-US" sz="1600" dirty="0" err="1" smtClean="0"/>
              <a:t>মোট</a:t>
            </a:r>
            <a:r>
              <a:rPr lang="en-US" sz="1600" dirty="0" smtClean="0"/>
              <a:t> </a:t>
            </a:r>
            <a:r>
              <a:rPr lang="en-US" sz="1600" dirty="0" err="1" smtClean="0"/>
              <a:t>ক্যাপাসিট্যান্স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নির্ণয়ের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সূত্রঃ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1" y="5181600"/>
                <a:ext cx="8077200" cy="73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সিরিজ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সার্কিটে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সংযুক্ত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ক্যাপাসিটরের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মোট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ক্যাপাসিট্যান্স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নির্ণয়ের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সূত্রঃ</a:t>
                </a:r>
                <a:r>
                  <a:rPr lang="en-US" sz="1600" dirty="0" smtClean="0"/>
                  <a:t> 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𝐶𝑡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box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+ ………….</m:t>
                    </m:r>
                  </m:oMath>
                </a14:m>
                <a:r>
                  <a:rPr lang="en-US" dirty="0" smtClean="0"/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𝐶𝑛</m:t>
                        </m:r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5181600"/>
                <a:ext cx="8077200" cy="731482"/>
              </a:xfrm>
              <a:prstGeom prst="rect">
                <a:avLst/>
              </a:prstGeom>
              <a:blipFill rotWithShape="1">
                <a:blip r:embed="rId2"/>
                <a:stretch>
                  <a:fillRect l="-453" t="-416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029276" cy="1681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6"/>
          <a:stretch/>
        </p:blipFill>
        <p:spPr>
          <a:xfrm>
            <a:off x="4343400" y="1295401"/>
            <a:ext cx="4686068" cy="22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380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Harendra Biswas</cp:lastModifiedBy>
  <cp:revision>526</cp:revision>
  <dcterms:created xsi:type="dcterms:W3CDTF">2006-08-16T00:00:00Z</dcterms:created>
  <dcterms:modified xsi:type="dcterms:W3CDTF">2019-11-11T16:29:08Z</dcterms:modified>
</cp:coreProperties>
</file>