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5.jpg" ContentType="image/png"/>
  <Override PartName="/ppt/media/image1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83" r:id="rId3"/>
    <p:sldId id="302" r:id="rId4"/>
    <p:sldId id="284" r:id="rId5"/>
    <p:sldId id="291" r:id="rId6"/>
    <p:sldId id="285" r:id="rId7"/>
    <p:sldId id="297" r:id="rId8"/>
    <p:sldId id="303" r:id="rId9"/>
    <p:sldId id="286" r:id="rId10"/>
    <p:sldId id="296" r:id="rId11"/>
    <p:sldId id="274" r:id="rId12"/>
    <p:sldId id="298" r:id="rId13"/>
    <p:sldId id="299" r:id="rId14"/>
    <p:sldId id="301" r:id="rId15"/>
    <p:sldId id="288" r:id="rId16"/>
    <p:sldId id="289" r:id="rId17"/>
    <p:sldId id="29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3" autoAdjust="0"/>
  </p:normalViewPr>
  <p:slideViewPr>
    <p:cSldViewPr>
      <p:cViewPr>
        <p:scale>
          <a:sx n="100" d="100"/>
          <a:sy n="100" d="100"/>
        </p:scale>
        <p:origin x="-516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94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5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5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2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2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5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7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7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0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0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0" y="-5715"/>
            <a:ext cx="9144000" cy="3352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0" y="6528728"/>
            <a:ext cx="9144000" cy="33469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1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47800" y="3810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flower_112-72959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752600"/>
            <a:ext cx="5638800" cy="4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8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1" y="533400"/>
            <a:ext cx="838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err="1" smtClean="0"/>
              <a:t>ইন্ডাক্টর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সিরিজ</a:t>
            </a:r>
            <a:r>
              <a:rPr lang="en-US" sz="2800" dirty="0" smtClean="0"/>
              <a:t> </a:t>
            </a:r>
            <a:r>
              <a:rPr lang="en-US" sz="3200" dirty="0" err="1">
                <a:cs typeface="NikoshBAN" pitchFamily="2" charset="0"/>
              </a:rPr>
              <a:t>গ্রুপিং</a:t>
            </a:r>
            <a:r>
              <a:rPr lang="en-US" sz="3200" dirty="0">
                <a:cs typeface="NikoshBAN" pitchFamily="2" charset="0"/>
              </a:rPr>
              <a:t> 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4232701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sz="1600" dirty="0" err="1" smtClean="0"/>
              <a:t>যখন</a:t>
            </a:r>
            <a:r>
              <a:rPr lang="en-US" sz="1600" dirty="0" smtClean="0"/>
              <a:t> </a:t>
            </a:r>
            <a:r>
              <a:rPr lang="en-US" sz="1600" dirty="0" err="1" smtClean="0"/>
              <a:t>কয়েকটি</a:t>
            </a:r>
            <a:r>
              <a:rPr lang="en-US" sz="1600" dirty="0" smtClean="0"/>
              <a:t> </a:t>
            </a:r>
            <a:r>
              <a:rPr lang="en-US" sz="1600" dirty="0" err="1" smtClean="0"/>
              <a:t>ইন্ডাক্টর</a:t>
            </a:r>
            <a:r>
              <a:rPr lang="en-US" sz="1600" dirty="0" smtClean="0"/>
              <a:t> </a:t>
            </a:r>
            <a:r>
              <a:rPr lang="en-US" sz="1600" dirty="0" err="1" smtClean="0"/>
              <a:t>এমনভাবে</a:t>
            </a:r>
            <a:r>
              <a:rPr lang="en-US" sz="1600" dirty="0" smtClean="0"/>
              <a:t> </a:t>
            </a:r>
            <a:r>
              <a:rPr lang="en-US" sz="1600" dirty="0" err="1" smtClean="0"/>
              <a:t>সংযোগ</a:t>
            </a:r>
            <a:r>
              <a:rPr lang="en-US" sz="1600" dirty="0" smtClean="0"/>
              <a:t> </a:t>
            </a:r>
            <a:r>
              <a:rPr lang="en-US" sz="1600" dirty="0" err="1" smtClean="0"/>
              <a:t>থাকে</a:t>
            </a:r>
            <a:r>
              <a:rPr lang="en-US" sz="1600" dirty="0" smtClean="0"/>
              <a:t> </a:t>
            </a:r>
            <a:r>
              <a:rPr lang="en-US" sz="1600" dirty="0" err="1" smtClean="0"/>
              <a:t>যে</a:t>
            </a:r>
            <a:r>
              <a:rPr lang="en-US" sz="1600" dirty="0" smtClean="0"/>
              <a:t>, </a:t>
            </a:r>
            <a:r>
              <a:rPr lang="en-US" sz="1600" dirty="0" err="1" smtClean="0"/>
              <a:t>প্রথম</a:t>
            </a:r>
            <a:r>
              <a:rPr lang="en-US" sz="1600" dirty="0" smtClean="0"/>
              <a:t> </a:t>
            </a:r>
            <a:r>
              <a:rPr lang="en-US" sz="1600" dirty="0" err="1" smtClean="0"/>
              <a:t>ইন্ডাক্টরের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শেষ</a:t>
            </a:r>
            <a:r>
              <a:rPr lang="en-US" sz="1600" dirty="0" smtClean="0"/>
              <a:t> </a:t>
            </a:r>
            <a:r>
              <a:rPr lang="en-US" sz="1600" dirty="0" err="1" smtClean="0"/>
              <a:t>প্রান্ত</a:t>
            </a:r>
            <a:r>
              <a:rPr lang="en-US" sz="1600" dirty="0" smtClean="0"/>
              <a:t> </a:t>
            </a:r>
            <a:r>
              <a:rPr lang="en-US" sz="1600" dirty="0" err="1" smtClean="0"/>
              <a:t>দ্বিতীয়</a:t>
            </a:r>
            <a:r>
              <a:rPr lang="en-US" sz="1600" dirty="0"/>
              <a:t> </a:t>
            </a:r>
            <a:r>
              <a:rPr lang="en-US" sz="1600" dirty="0" err="1" smtClean="0"/>
              <a:t>ইন্ডাক্টরের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প্রথম</a:t>
            </a:r>
            <a:r>
              <a:rPr lang="en-US" sz="1600" dirty="0" smtClean="0"/>
              <a:t> </a:t>
            </a:r>
            <a:r>
              <a:rPr lang="en-US" sz="1600" dirty="0" err="1" smtClean="0"/>
              <a:t>প্রান্তের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সাথে</a:t>
            </a:r>
            <a:r>
              <a:rPr lang="en-US" sz="1600" dirty="0" smtClean="0"/>
              <a:t> </a:t>
            </a:r>
            <a:r>
              <a:rPr lang="en-US" sz="1600" dirty="0" err="1" smtClean="0"/>
              <a:t>এবং</a:t>
            </a:r>
            <a:r>
              <a:rPr lang="en-US" sz="1600" dirty="0" smtClean="0"/>
              <a:t> </a:t>
            </a:r>
            <a:r>
              <a:rPr lang="en-US" sz="1600" dirty="0" err="1" smtClean="0"/>
              <a:t>দ্বিতীয়</a:t>
            </a:r>
            <a:r>
              <a:rPr lang="en-US" sz="1600" dirty="0" smtClean="0"/>
              <a:t> </a:t>
            </a:r>
            <a:r>
              <a:rPr lang="en-US" sz="1600" dirty="0" err="1" smtClean="0"/>
              <a:t>ইন্ডাক্টরের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শেষ</a:t>
            </a:r>
            <a:r>
              <a:rPr lang="en-US" sz="1600" dirty="0" smtClean="0"/>
              <a:t> </a:t>
            </a:r>
            <a:r>
              <a:rPr lang="en-US" sz="1600" dirty="0" err="1" smtClean="0"/>
              <a:t>প্রান্ত</a:t>
            </a:r>
            <a:r>
              <a:rPr lang="en-US" sz="1600" dirty="0" smtClean="0"/>
              <a:t> </a:t>
            </a:r>
            <a:r>
              <a:rPr lang="en-US" sz="1600" dirty="0" err="1" smtClean="0"/>
              <a:t>তৃতীয়</a:t>
            </a:r>
            <a:r>
              <a:rPr lang="en-US" sz="1600" dirty="0" smtClean="0"/>
              <a:t> </a:t>
            </a:r>
            <a:r>
              <a:rPr lang="en-US" sz="1600" dirty="0" err="1" smtClean="0"/>
              <a:t>ইন্ডাক্টরের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প্রথম</a:t>
            </a:r>
            <a:r>
              <a:rPr lang="en-US" sz="1600" dirty="0" smtClean="0"/>
              <a:t> </a:t>
            </a:r>
            <a:r>
              <a:rPr lang="en-US" sz="1600" dirty="0" err="1" smtClean="0"/>
              <a:t>প্রান্তের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সাথে</a:t>
            </a:r>
            <a:r>
              <a:rPr lang="en-US" sz="1600" dirty="0" smtClean="0"/>
              <a:t> </a:t>
            </a:r>
            <a:r>
              <a:rPr lang="en-US" sz="1600" dirty="0" err="1" smtClean="0"/>
              <a:t>সংযুক্ত</a:t>
            </a:r>
            <a:r>
              <a:rPr lang="en-US" sz="1600" dirty="0" smtClean="0"/>
              <a:t> </a:t>
            </a:r>
            <a:r>
              <a:rPr lang="en-US" sz="1600" dirty="0" err="1" smtClean="0"/>
              <a:t>থাকে</a:t>
            </a:r>
            <a:r>
              <a:rPr lang="en-US" sz="1600" dirty="0" smtClean="0"/>
              <a:t> </a:t>
            </a:r>
            <a:r>
              <a:rPr lang="en-US" sz="1600" dirty="0" err="1" smtClean="0"/>
              <a:t>এবং</a:t>
            </a:r>
            <a:r>
              <a:rPr lang="en-US" sz="1600" dirty="0" smtClean="0"/>
              <a:t> </a:t>
            </a:r>
            <a:r>
              <a:rPr lang="en-US" sz="1600" dirty="0" err="1" smtClean="0"/>
              <a:t>এভাবে</a:t>
            </a:r>
            <a:r>
              <a:rPr lang="en-US" sz="1600" dirty="0" smtClean="0"/>
              <a:t> </a:t>
            </a:r>
            <a:r>
              <a:rPr lang="en-US" sz="1600" dirty="0" err="1" smtClean="0"/>
              <a:t>চলতে</a:t>
            </a:r>
            <a:r>
              <a:rPr lang="en-US" sz="1600" dirty="0" smtClean="0"/>
              <a:t> </a:t>
            </a:r>
            <a:r>
              <a:rPr lang="en-US" sz="1600" dirty="0" err="1" smtClean="0"/>
              <a:t>থাকে</a:t>
            </a:r>
            <a:r>
              <a:rPr lang="en-US" sz="1600" dirty="0" smtClean="0"/>
              <a:t>, </a:t>
            </a:r>
            <a:r>
              <a:rPr lang="en-US" sz="1600" dirty="0" err="1" smtClean="0"/>
              <a:t>তাহলে</a:t>
            </a:r>
            <a:r>
              <a:rPr lang="en-US" sz="1600" dirty="0" smtClean="0"/>
              <a:t> এ </a:t>
            </a:r>
            <a:r>
              <a:rPr lang="en-US" sz="1600" dirty="0" err="1" smtClean="0"/>
              <a:t>প্রকার</a:t>
            </a:r>
            <a:r>
              <a:rPr lang="en-US" sz="1600" dirty="0" smtClean="0"/>
              <a:t> </a:t>
            </a:r>
            <a:r>
              <a:rPr lang="en-US" sz="2000" dirty="0" err="1">
                <a:cs typeface="NikoshBAN" pitchFamily="2" charset="0"/>
              </a:rPr>
              <a:t>গ্রুপিং</a:t>
            </a:r>
            <a:r>
              <a:rPr lang="en-US" sz="1600" dirty="0" smtClean="0"/>
              <a:t> </a:t>
            </a:r>
            <a:r>
              <a:rPr lang="en-US" sz="1600" dirty="0" err="1" smtClean="0"/>
              <a:t>কে</a:t>
            </a:r>
            <a:r>
              <a:rPr lang="en-US" sz="1600" dirty="0" smtClean="0"/>
              <a:t> </a:t>
            </a:r>
            <a:r>
              <a:rPr lang="en-US" sz="1600" dirty="0" err="1" smtClean="0"/>
              <a:t>বলা</a:t>
            </a:r>
            <a:r>
              <a:rPr lang="en-US" sz="1600" dirty="0" smtClean="0"/>
              <a:t> </a:t>
            </a:r>
            <a:r>
              <a:rPr lang="en-US" sz="1600" dirty="0" err="1" smtClean="0"/>
              <a:t>হয়</a:t>
            </a:r>
            <a:r>
              <a:rPr lang="en-US" sz="1600" dirty="0" smtClean="0"/>
              <a:t> </a:t>
            </a:r>
            <a:r>
              <a:rPr lang="en-US" sz="1600" dirty="0" err="1" smtClean="0"/>
              <a:t>ইন্ডাক্টরের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সিরিজ</a:t>
            </a:r>
            <a:r>
              <a:rPr lang="en-US" sz="1600" dirty="0" smtClean="0"/>
              <a:t> </a:t>
            </a:r>
            <a:r>
              <a:rPr lang="en-US" sz="2000" dirty="0" err="1" smtClean="0">
                <a:cs typeface="NikoshBAN" pitchFamily="2" charset="0"/>
              </a:rPr>
              <a:t>গ্রুপিং</a:t>
            </a:r>
            <a:r>
              <a:rPr lang="en-US" sz="2000" dirty="0" smtClean="0">
                <a:cs typeface="NikoshBAN" pitchFamily="2" charset="0"/>
              </a:rPr>
              <a:t>।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1" y="5626387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/>
              <a:t> </a:t>
            </a:r>
            <a:r>
              <a:rPr lang="en-US" sz="1600" dirty="0" err="1" smtClean="0"/>
              <a:t>সিরিজ</a:t>
            </a:r>
            <a:r>
              <a:rPr lang="en-US" sz="1600" dirty="0" smtClean="0"/>
              <a:t> </a:t>
            </a:r>
            <a:r>
              <a:rPr lang="en-US" sz="1600" dirty="0" err="1" smtClean="0"/>
              <a:t>সার্কিটে</a:t>
            </a:r>
            <a:r>
              <a:rPr lang="en-US" sz="1600" dirty="0" smtClean="0"/>
              <a:t> </a:t>
            </a:r>
            <a:r>
              <a:rPr lang="en-US" sz="1600" dirty="0" err="1" smtClean="0"/>
              <a:t>সংযুক্ত</a:t>
            </a:r>
            <a:r>
              <a:rPr lang="en-US" sz="1600" dirty="0" smtClean="0"/>
              <a:t> </a:t>
            </a:r>
            <a:r>
              <a:rPr lang="en-US" sz="1600" dirty="0"/>
              <a:t> </a:t>
            </a:r>
            <a:r>
              <a:rPr lang="en-US" sz="1600" dirty="0" err="1" smtClean="0"/>
              <a:t>ইন্ডাক্টরের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মোট</a:t>
            </a:r>
            <a:r>
              <a:rPr lang="en-US" sz="1600" dirty="0" smtClean="0"/>
              <a:t> </a:t>
            </a:r>
            <a:r>
              <a:rPr lang="en-US" sz="1600" dirty="0" err="1" smtClean="0"/>
              <a:t>ইন্ডাক্ট্যান্স</a:t>
            </a:r>
            <a:r>
              <a:rPr lang="en-US" sz="1600" dirty="0" smtClean="0"/>
              <a:t> </a:t>
            </a:r>
            <a:r>
              <a:rPr lang="en-US" sz="1600" dirty="0" err="1" smtClean="0"/>
              <a:t>নির্ণয়ের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সূত্রঃ</a:t>
            </a:r>
            <a:r>
              <a:rPr lang="en-US" sz="1600" dirty="0" smtClean="0"/>
              <a:t>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                             L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=L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+L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+L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+ ……….+ L</a:t>
            </a:r>
            <a:r>
              <a:rPr lang="en-US" sz="1600" baseline="-25000" dirty="0" smtClean="0"/>
              <a:t>n</a:t>
            </a:r>
            <a:endParaRPr lang="en-US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57947"/>
            <a:ext cx="4029276" cy="19208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075" y="1524000"/>
            <a:ext cx="3215575" cy="27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6250" y="457200"/>
            <a:ext cx="80772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err="1" smtClean="0"/>
              <a:t>ইন্ডাক্টর</a:t>
            </a:r>
            <a:r>
              <a:rPr lang="en-US" sz="2400" dirty="0" smtClean="0"/>
              <a:t> </a:t>
            </a:r>
            <a:r>
              <a:rPr lang="en-US" sz="2400" dirty="0" err="1"/>
              <a:t>এর</a:t>
            </a:r>
            <a:r>
              <a:rPr lang="en-US" sz="2400" dirty="0"/>
              <a:t> </a:t>
            </a:r>
            <a:r>
              <a:rPr lang="en-US" sz="2400" dirty="0" err="1" smtClean="0"/>
              <a:t>প্যারালাল</a:t>
            </a:r>
            <a:r>
              <a:rPr lang="en-US" sz="2800" dirty="0" smtClean="0"/>
              <a:t> </a:t>
            </a:r>
            <a:r>
              <a:rPr lang="en-US" sz="3200" dirty="0" err="1">
                <a:cs typeface="NikoshBAN" pitchFamily="2" charset="0"/>
              </a:rPr>
              <a:t>গ্রুপিং</a:t>
            </a:r>
            <a:r>
              <a:rPr lang="en-US" sz="3200" dirty="0">
                <a:cs typeface="NikoshBAN" pitchFamily="2" charset="0"/>
              </a:rPr>
              <a:t> </a:t>
            </a:r>
            <a:r>
              <a:rPr lang="en-US" sz="2400" dirty="0" smtClean="0"/>
              <a:t>…</a:t>
            </a:r>
            <a:r>
              <a:rPr lang="en-US" sz="2400" dirty="0" smtClean="0">
                <a:cs typeface="SutonnyMJ" pitchFamily="2" charset="0"/>
              </a:rPr>
              <a:t>….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6250" y="5715000"/>
                <a:ext cx="7372350" cy="441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/>
                  <a:t>প্যারালাল</a:t>
                </a:r>
                <a:r>
                  <a:rPr lang="en-US" sz="1600" dirty="0"/>
                  <a:t> </a:t>
                </a:r>
                <a:r>
                  <a:rPr lang="en-US" sz="1600" dirty="0" err="1"/>
                  <a:t>সার্কিটে</a:t>
                </a:r>
                <a:r>
                  <a:rPr lang="en-US" sz="1600" dirty="0"/>
                  <a:t> </a:t>
                </a:r>
                <a:r>
                  <a:rPr lang="en-US" sz="1600" dirty="0" err="1"/>
                  <a:t>মোট</a:t>
                </a:r>
                <a:r>
                  <a:rPr lang="en-US" sz="1600" dirty="0"/>
                  <a:t> </a:t>
                </a:r>
                <a:r>
                  <a:rPr lang="en-US" sz="1600" dirty="0" err="1" smtClean="0"/>
                  <a:t>ইন্ডাক্ট্যান্স</a:t>
                </a:r>
                <a:r>
                  <a:rPr lang="en-US" sz="1600" dirty="0" smtClean="0"/>
                  <a:t> </a:t>
                </a:r>
                <a:r>
                  <a:rPr lang="en-US" sz="1600" dirty="0" err="1"/>
                  <a:t>নির্ণয়ের</a:t>
                </a:r>
                <a:r>
                  <a:rPr lang="en-US" sz="1600" dirty="0"/>
                  <a:t> </a:t>
                </a:r>
                <a:r>
                  <a:rPr lang="en-US" sz="1600" dirty="0" err="1" smtClean="0"/>
                  <a:t>সূত্র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হলোঃ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𝐿𝑡</m:t>
                        </m:r>
                      </m:den>
                    </m:f>
                    <m:r>
                      <a:rPr lang="en-US" sz="16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𝐿</m:t>
                        </m:r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16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𝐿</m:t>
                        </m:r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16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𝐿</m:t>
                        </m:r>
                        <m:r>
                          <a:rPr lang="en-US" sz="16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600" i="1">
                        <a:latin typeface="Cambria Math"/>
                      </a:rPr>
                      <m:t>+</m:t>
                    </m:r>
                  </m:oMath>
                </a14:m>
                <a:r>
                  <a:rPr lang="en-US" sz="1600" dirty="0"/>
                  <a:t>…..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5715000"/>
                <a:ext cx="7372350" cy="441339"/>
              </a:xfrm>
              <a:prstGeom prst="rect">
                <a:avLst/>
              </a:prstGeom>
              <a:blipFill rotWithShape="1">
                <a:blip r:embed="rId2"/>
                <a:stretch>
                  <a:fillRect l="-413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19074" y="4648200"/>
            <a:ext cx="8696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sz="1600" dirty="0" err="1"/>
              <a:t>যখন</a:t>
            </a:r>
            <a:r>
              <a:rPr lang="en-US" sz="1600" dirty="0"/>
              <a:t> </a:t>
            </a:r>
            <a:r>
              <a:rPr lang="en-US" sz="1600" dirty="0" err="1"/>
              <a:t>কয়েকটি</a:t>
            </a:r>
            <a:r>
              <a:rPr lang="en-US" sz="1600" dirty="0"/>
              <a:t> </a:t>
            </a:r>
            <a:r>
              <a:rPr lang="en-US" sz="1600" dirty="0" err="1"/>
              <a:t>ইন্ডাক্টর</a:t>
            </a:r>
            <a:r>
              <a:rPr lang="en-US" sz="1600" dirty="0"/>
              <a:t> </a:t>
            </a:r>
            <a:r>
              <a:rPr lang="en-US" sz="1600" dirty="0" err="1"/>
              <a:t>এমনভাবে</a:t>
            </a:r>
            <a:r>
              <a:rPr lang="en-US" sz="1600" dirty="0"/>
              <a:t> </a:t>
            </a:r>
            <a:r>
              <a:rPr lang="en-US" sz="1600" dirty="0" err="1"/>
              <a:t>সংযোগ</a:t>
            </a:r>
            <a:r>
              <a:rPr lang="en-US" sz="1600" dirty="0"/>
              <a:t> </a:t>
            </a:r>
            <a:r>
              <a:rPr lang="en-US" sz="1600" dirty="0" err="1"/>
              <a:t>থাকে</a:t>
            </a:r>
            <a:r>
              <a:rPr lang="en-US" sz="1600" dirty="0"/>
              <a:t> </a:t>
            </a:r>
            <a:r>
              <a:rPr lang="en-US" sz="1600" dirty="0" err="1"/>
              <a:t>যে</a:t>
            </a:r>
            <a:r>
              <a:rPr lang="en-US" sz="1600" dirty="0"/>
              <a:t>, </a:t>
            </a:r>
            <a:r>
              <a:rPr lang="en-US" sz="1600" dirty="0" err="1" smtClean="0"/>
              <a:t>সবগুলোর</a:t>
            </a:r>
            <a:r>
              <a:rPr lang="en-US" sz="1600" dirty="0" smtClean="0"/>
              <a:t> </a:t>
            </a:r>
            <a:r>
              <a:rPr lang="en-US" sz="1600" dirty="0" err="1" smtClean="0"/>
              <a:t>একপ্রান্ত</a:t>
            </a:r>
            <a:r>
              <a:rPr lang="en-US" sz="1600" dirty="0" smtClean="0"/>
              <a:t> </a:t>
            </a:r>
            <a:r>
              <a:rPr lang="en-US" sz="1600" dirty="0" err="1" smtClean="0"/>
              <a:t>একটি</a:t>
            </a:r>
            <a:r>
              <a:rPr lang="en-US" sz="1600" dirty="0" smtClean="0"/>
              <a:t> </a:t>
            </a:r>
            <a:r>
              <a:rPr lang="en-US" sz="1600" dirty="0" err="1" smtClean="0"/>
              <a:t>কমন</a:t>
            </a:r>
            <a:r>
              <a:rPr lang="en-US" sz="1600" dirty="0" smtClean="0"/>
              <a:t> </a:t>
            </a:r>
            <a:r>
              <a:rPr lang="en-US" sz="1600" dirty="0" err="1" smtClean="0"/>
              <a:t>পয়েন্টে</a:t>
            </a:r>
            <a:r>
              <a:rPr lang="en-US" sz="1600" dirty="0" smtClean="0"/>
              <a:t> </a:t>
            </a:r>
            <a:r>
              <a:rPr lang="en-US" sz="1600" dirty="0" err="1" smtClean="0"/>
              <a:t>এবং</a:t>
            </a:r>
            <a:r>
              <a:rPr lang="en-US" sz="1600" dirty="0" smtClean="0"/>
              <a:t> </a:t>
            </a:r>
            <a:r>
              <a:rPr lang="en-US" sz="1600" dirty="0" err="1" smtClean="0"/>
              <a:t>সবগুলোর</a:t>
            </a:r>
            <a:r>
              <a:rPr lang="en-US" sz="1600" dirty="0" smtClean="0"/>
              <a:t> </a:t>
            </a:r>
            <a:r>
              <a:rPr lang="en-US" sz="1600" dirty="0" err="1" smtClean="0"/>
              <a:t>অপরপ্রান্তসমূহ</a:t>
            </a:r>
            <a:r>
              <a:rPr lang="en-US" sz="1600" dirty="0" smtClean="0"/>
              <a:t> </a:t>
            </a:r>
            <a:r>
              <a:rPr lang="en-US" sz="1600" dirty="0" err="1" smtClean="0"/>
              <a:t>অন্য</a:t>
            </a:r>
            <a:r>
              <a:rPr lang="en-US" sz="1600" dirty="0" smtClean="0"/>
              <a:t> </a:t>
            </a:r>
            <a:r>
              <a:rPr lang="en-US" sz="1600" dirty="0" err="1" smtClean="0"/>
              <a:t>একটি</a:t>
            </a:r>
            <a:r>
              <a:rPr lang="en-US" sz="1600" dirty="0" smtClean="0"/>
              <a:t> </a:t>
            </a:r>
            <a:r>
              <a:rPr lang="en-US" sz="1600" dirty="0" err="1" smtClean="0"/>
              <a:t>কমন</a:t>
            </a:r>
            <a:r>
              <a:rPr lang="en-US" sz="1600" dirty="0" smtClean="0"/>
              <a:t> </a:t>
            </a:r>
            <a:r>
              <a:rPr lang="en-US" sz="1600" dirty="0" err="1" smtClean="0"/>
              <a:t>পয়েন্টে</a:t>
            </a:r>
            <a:r>
              <a:rPr lang="en-US" sz="1600" dirty="0"/>
              <a:t> </a:t>
            </a:r>
            <a:r>
              <a:rPr lang="en-US" sz="1600" dirty="0" err="1" smtClean="0"/>
              <a:t>সংযুক্ত</a:t>
            </a:r>
            <a:r>
              <a:rPr lang="en-US" sz="1600" dirty="0" smtClean="0"/>
              <a:t> </a:t>
            </a:r>
            <a:r>
              <a:rPr lang="en-US" sz="1600" dirty="0" err="1" smtClean="0"/>
              <a:t>থাকে</a:t>
            </a:r>
            <a:r>
              <a:rPr lang="en-US" sz="1600" dirty="0" smtClean="0"/>
              <a:t>, </a:t>
            </a:r>
            <a:r>
              <a:rPr lang="en-US" sz="1600" dirty="0" err="1" smtClean="0"/>
              <a:t>তাহলে</a:t>
            </a:r>
            <a:r>
              <a:rPr lang="en-US" sz="1600" dirty="0" smtClean="0"/>
              <a:t> </a:t>
            </a:r>
            <a:r>
              <a:rPr lang="en-US" sz="1600" dirty="0"/>
              <a:t>এ </a:t>
            </a:r>
            <a:r>
              <a:rPr lang="en-US" sz="1600" dirty="0" err="1"/>
              <a:t>প্রকার</a:t>
            </a:r>
            <a:r>
              <a:rPr lang="en-US" sz="1600" dirty="0"/>
              <a:t> </a:t>
            </a:r>
            <a:r>
              <a:rPr lang="en-US" sz="2000" dirty="0" err="1">
                <a:cs typeface="NikoshBAN" pitchFamily="2" charset="0"/>
              </a:rPr>
              <a:t>গ্রুপিং</a:t>
            </a:r>
            <a:r>
              <a:rPr lang="en-US" sz="1600" dirty="0"/>
              <a:t> </a:t>
            </a:r>
            <a:r>
              <a:rPr lang="en-US" sz="1600" dirty="0" err="1"/>
              <a:t>কে</a:t>
            </a:r>
            <a:r>
              <a:rPr lang="en-US" sz="1600" dirty="0"/>
              <a:t> </a:t>
            </a:r>
            <a:r>
              <a:rPr lang="en-US" sz="1600" dirty="0" err="1"/>
              <a:t>বলা</a:t>
            </a:r>
            <a:r>
              <a:rPr lang="en-US" sz="1600" dirty="0"/>
              <a:t> </a:t>
            </a:r>
            <a:r>
              <a:rPr lang="en-US" sz="1600" dirty="0" err="1"/>
              <a:t>হয়</a:t>
            </a:r>
            <a:r>
              <a:rPr lang="en-US" sz="1600" dirty="0"/>
              <a:t> </a:t>
            </a:r>
            <a:r>
              <a:rPr lang="en-US" sz="1600" dirty="0" err="1"/>
              <a:t>ইন্ডাক্টরের</a:t>
            </a:r>
            <a:r>
              <a:rPr lang="en-US" sz="1600" dirty="0"/>
              <a:t> </a:t>
            </a:r>
            <a:r>
              <a:rPr lang="en-US" sz="1600" dirty="0" err="1" smtClean="0"/>
              <a:t>প্যারালাল</a:t>
            </a:r>
            <a:r>
              <a:rPr lang="en-US" sz="1600" dirty="0" smtClean="0"/>
              <a:t> </a:t>
            </a:r>
            <a:r>
              <a:rPr lang="en-US" sz="2000" dirty="0" err="1">
                <a:cs typeface="NikoshBAN" pitchFamily="2" charset="0"/>
              </a:rPr>
              <a:t>গ্রুপিং</a:t>
            </a:r>
            <a:r>
              <a:rPr lang="en-US" sz="2000" dirty="0">
                <a:cs typeface="NikoshBAN" pitchFamily="2" charset="0"/>
              </a:rPr>
              <a:t>।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828798"/>
            <a:ext cx="3788231" cy="27432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6"/>
          <a:stretch/>
        </p:blipFill>
        <p:spPr>
          <a:xfrm>
            <a:off x="5105400" y="1143001"/>
            <a:ext cx="358763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7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55529"/>
            <a:ext cx="82296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err="1" smtClean="0"/>
              <a:t>ইন্ডাক্টর</a:t>
            </a:r>
            <a:r>
              <a:rPr lang="en-US" sz="2400" dirty="0" smtClean="0"/>
              <a:t> </a:t>
            </a:r>
            <a:r>
              <a:rPr lang="en-US" sz="2400" dirty="0" err="1"/>
              <a:t>এর</a:t>
            </a:r>
            <a:r>
              <a:rPr lang="en-US" sz="2400" dirty="0"/>
              <a:t> </a:t>
            </a:r>
            <a:r>
              <a:rPr lang="en-US" sz="2400" dirty="0" err="1" smtClean="0"/>
              <a:t>মিশ্র</a:t>
            </a:r>
            <a:r>
              <a:rPr lang="en-US" sz="2800" dirty="0" smtClean="0"/>
              <a:t> </a:t>
            </a:r>
            <a:r>
              <a:rPr lang="en-US" sz="3200" dirty="0" err="1">
                <a:cs typeface="NikoshBAN" pitchFamily="2" charset="0"/>
              </a:rPr>
              <a:t>গ্রুপিং</a:t>
            </a:r>
            <a:r>
              <a:rPr lang="en-US" sz="3200" dirty="0">
                <a:cs typeface="NikoshBAN" pitchFamily="2" charset="0"/>
              </a:rPr>
              <a:t> </a:t>
            </a:r>
            <a:r>
              <a:rPr lang="en-US" sz="2400" dirty="0"/>
              <a:t>…</a:t>
            </a:r>
            <a:r>
              <a:rPr lang="en-US" sz="2400" dirty="0">
                <a:cs typeface="SutonnyMJ" pitchFamily="2" charset="0"/>
              </a:rPr>
              <a:t>….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5"/>
          <a:stretch/>
        </p:blipFill>
        <p:spPr>
          <a:xfrm>
            <a:off x="356480" y="2152649"/>
            <a:ext cx="3760914" cy="2266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531" y="1727458"/>
            <a:ext cx="4554244" cy="29173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5105400"/>
            <a:ext cx="853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dirty="0" err="1" smtClean="0"/>
              <a:t>যদি</a:t>
            </a:r>
            <a:r>
              <a:rPr lang="en-US" dirty="0" smtClean="0"/>
              <a:t> </a:t>
            </a:r>
            <a:r>
              <a:rPr lang="en-US" dirty="0" err="1" smtClean="0"/>
              <a:t>বহু</a:t>
            </a:r>
            <a:r>
              <a:rPr lang="en-US" dirty="0" smtClean="0"/>
              <a:t> </a:t>
            </a:r>
            <a:r>
              <a:rPr lang="en-US" dirty="0" err="1" smtClean="0"/>
              <a:t>সংখ্যক</a:t>
            </a:r>
            <a:r>
              <a:rPr lang="en-US" dirty="0" smtClean="0"/>
              <a:t> </a:t>
            </a:r>
            <a:r>
              <a:rPr lang="en-US" dirty="0" err="1" smtClean="0"/>
              <a:t>ইন্ডাক্টর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কিছু</a:t>
            </a:r>
            <a:r>
              <a:rPr lang="en-US" dirty="0" smtClean="0"/>
              <a:t> </a:t>
            </a:r>
            <a:r>
              <a:rPr lang="en-US" dirty="0" err="1" smtClean="0"/>
              <a:t>সংখ্যক</a:t>
            </a:r>
            <a:r>
              <a:rPr lang="en-US" dirty="0" smtClean="0"/>
              <a:t> </a:t>
            </a:r>
            <a:r>
              <a:rPr lang="en-US" dirty="0" err="1" smtClean="0"/>
              <a:t>সিরিজে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অন্যগুলো</a:t>
            </a:r>
            <a:r>
              <a:rPr lang="en-US" dirty="0" smtClean="0"/>
              <a:t> </a:t>
            </a:r>
            <a:r>
              <a:rPr lang="en-US" dirty="0" err="1" smtClean="0"/>
              <a:t>প্যারালালে</a:t>
            </a:r>
            <a:r>
              <a:rPr lang="en-US" dirty="0" smtClean="0"/>
              <a:t> </a:t>
            </a:r>
            <a:r>
              <a:rPr lang="en-US" dirty="0" err="1" smtClean="0"/>
              <a:t>যুক্ত</a:t>
            </a:r>
            <a:r>
              <a:rPr lang="en-US" dirty="0" smtClean="0"/>
              <a:t> </a:t>
            </a:r>
            <a:r>
              <a:rPr lang="en-US" dirty="0" err="1" smtClean="0"/>
              <a:t>থাকে</a:t>
            </a:r>
            <a:r>
              <a:rPr lang="en-US" dirty="0" smtClean="0"/>
              <a:t> </a:t>
            </a:r>
            <a:r>
              <a:rPr lang="en-US" dirty="0" err="1" smtClean="0"/>
              <a:t>তবে</a:t>
            </a:r>
            <a:r>
              <a:rPr lang="en-US" dirty="0" smtClean="0"/>
              <a:t>,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সিরিজ</a:t>
            </a:r>
            <a:r>
              <a:rPr lang="en-US" dirty="0" smtClean="0"/>
              <a:t> </a:t>
            </a:r>
            <a:r>
              <a:rPr lang="en-US" dirty="0" err="1" smtClean="0"/>
              <a:t>প্যারালাল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/>
              <a:t> </a:t>
            </a:r>
            <a:r>
              <a:rPr lang="en-US" dirty="0" err="1" smtClean="0"/>
              <a:t>মিশ্র</a:t>
            </a:r>
            <a:r>
              <a:rPr lang="en-US" dirty="0" smtClean="0"/>
              <a:t> </a:t>
            </a:r>
            <a:r>
              <a:rPr lang="en-US" sz="2400" dirty="0" err="1" smtClean="0">
                <a:cs typeface="NikoshBAN" pitchFamily="2" charset="0"/>
              </a:rPr>
              <a:t>গ্রুপিং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79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09600"/>
            <a:ext cx="83058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ইন্ডাক্টরের</a:t>
            </a:r>
            <a:r>
              <a:rPr lang="en-US" sz="2400" dirty="0" smtClean="0"/>
              <a:t> </a:t>
            </a:r>
            <a:r>
              <a:rPr lang="en-US" sz="2400" dirty="0" err="1"/>
              <a:t>সিরিজ</a:t>
            </a:r>
            <a:r>
              <a:rPr lang="en-US" sz="2400" dirty="0"/>
              <a:t> ও </a:t>
            </a:r>
            <a:r>
              <a:rPr lang="en-US" sz="2400" dirty="0" err="1"/>
              <a:t>প্যারালাল</a:t>
            </a:r>
            <a:r>
              <a:rPr lang="en-US" sz="2400" dirty="0"/>
              <a:t> </a:t>
            </a:r>
            <a:r>
              <a:rPr lang="en-US" sz="2400" dirty="0" err="1"/>
              <a:t>সার্কিটের</a:t>
            </a:r>
            <a:r>
              <a:rPr lang="en-US" sz="2400" dirty="0"/>
              <a:t> </a:t>
            </a:r>
            <a:r>
              <a:rPr lang="en-US" sz="2400" dirty="0" err="1" smtClean="0"/>
              <a:t>সূত্রের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প্রয়োগ</a:t>
            </a:r>
            <a:r>
              <a:rPr lang="en-US" sz="2400" dirty="0" smtClean="0"/>
              <a:t>…..</a:t>
            </a:r>
            <a:endParaRPr lang="en-US" sz="2400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image34.png"/>
          <p:cNvPicPr/>
          <p:nvPr/>
        </p:nvPicPr>
        <p:blipFill rotWithShape="1">
          <a:blip r:embed="rId2" cstate="print"/>
          <a:srcRect t="19786" b="56672"/>
          <a:stretch/>
        </p:blipFill>
        <p:spPr>
          <a:xfrm>
            <a:off x="990600" y="1295400"/>
            <a:ext cx="6781800" cy="1905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3429000"/>
                <a:ext cx="7467600" cy="2002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উদাহরণঃ </a:t>
                </a:r>
                <a:r>
                  <a:rPr lang="en-US" sz="1600" dirty="0" err="1" smtClean="0"/>
                  <a:t>তিনটি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ইন্ডাক্টর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প্যারালালে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সংযোগ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করা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হলো</a:t>
                </a:r>
                <a:r>
                  <a:rPr lang="en-US" sz="1600" dirty="0" smtClean="0"/>
                  <a:t>, </a:t>
                </a:r>
                <a:r>
                  <a:rPr lang="en-US" sz="1600" dirty="0" err="1" smtClean="0"/>
                  <a:t>ইন্ডাক্টরগুলোর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মান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যথাক্রমে</a:t>
                </a:r>
                <a:r>
                  <a:rPr lang="en-US" sz="1600" dirty="0" smtClean="0"/>
                  <a:t> L</a:t>
                </a:r>
                <a:r>
                  <a:rPr lang="en-US" sz="1600" baseline="-25000" dirty="0" smtClean="0"/>
                  <a:t>1</a:t>
                </a:r>
                <a:r>
                  <a:rPr lang="en-US" sz="1600" dirty="0" smtClean="0"/>
                  <a:t>(15H, 50mA), L2(30H,m 50mA</a:t>
                </a:r>
                <a:r>
                  <a:rPr lang="en-US" sz="1600" baseline="-25000" dirty="0" smtClean="0"/>
                  <a:t>এবং</a:t>
                </a:r>
                <a:r>
                  <a:rPr lang="en-US" sz="1600" dirty="0" smtClean="0"/>
                  <a:t> L</a:t>
                </a:r>
                <a:r>
                  <a:rPr lang="en-US" sz="1600" baseline="-25000" dirty="0" smtClean="0"/>
                  <a:t>3</a:t>
                </a:r>
                <a:r>
                  <a:rPr lang="en-US" dirty="0" smtClean="0"/>
                  <a:t>(45H, 100mA)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হলে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মোট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ইন্ডাক্ট্যান্স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নির্ণয়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কর</a:t>
                </a:r>
                <a:r>
                  <a:rPr lang="en-US" sz="1600" dirty="0" smtClean="0"/>
                  <a:t>।</a:t>
                </a:r>
              </a:p>
              <a:p>
                <a:endParaRPr lang="en-US" sz="1600" dirty="0"/>
              </a:p>
              <a:p>
                <a:r>
                  <a:rPr lang="en-US" sz="1600" dirty="0" err="1" smtClean="0"/>
                  <a:t>দেওয়া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আছে</a:t>
                </a:r>
                <a:r>
                  <a:rPr lang="en-US" sz="1600" dirty="0" smtClean="0"/>
                  <a:t>,		L</a:t>
                </a:r>
                <a:r>
                  <a:rPr lang="en-US" sz="1600" baseline="-25000" dirty="0" smtClean="0"/>
                  <a:t>1`</a:t>
                </a:r>
                <a:r>
                  <a:rPr lang="en-US" sz="1600" dirty="0" smtClean="0"/>
                  <a:t>=(15H 50ma)</a:t>
                </a:r>
              </a:p>
              <a:p>
                <a:r>
                  <a:rPr lang="en-US" sz="1600" dirty="0"/>
                  <a:t>	</a:t>
                </a:r>
                <a:r>
                  <a:rPr lang="en-US" sz="1600" dirty="0" smtClean="0"/>
                  <a:t>		 L</a:t>
                </a:r>
                <a:r>
                  <a:rPr lang="en-US" sz="1600" baseline="-25000" dirty="0" smtClean="0"/>
                  <a:t>2</a:t>
                </a:r>
                <a:r>
                  <a:rPr lang="en-US" sz="1600" dirty="0" smtClean="0"/>
                  <a:t>=(30H, 50A)</a:t>
                </a:r>
              </a:p>
              <a:p>
                <a:r>
                  <a:rPr lang="en-US" sz="1600" dirty="0"/>
                  <a:t>	</a:t>
                </a:r>
                <a:r>
                  <a:rPr lang="en-US" sz="1600" dirty="0" smtClean="0"/>
                  <a:t>		 L</a:t>
                </a:r>
                <a:r>
                  <a:rPr lang="en-US" sz="1600" baseline="-25000" dirty="0" smtClean="0"/>
                  <a:t>n=</a:t>
                </a:r>
                <a:r>
                  <a:rPr lang="en-US" sz="1600" dirty="0" smtClean="0"/>
                  <a:t> (45H, 100mA)</a:t>
                </a:r>
              </a:p>
              <a:p>
                <a:r>
                  <a:rPr lang="en-US" sz="1600" dirty="0" err="1" smtClean="0"/>
                  <a:t>আমরা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জানি</a:t>
                </a:r>
                <a:r>
                  <a:rPr lang="en-US" sz="1600" dirty="0" smtClean="0"/>
                  <a:t>, </a:t>
                </a:r>
                <a:r>
                  <a:rPr lang="en-US" sz="1600" dirty="0" err="1" smtClean="0"/>
                  <a:t>মোট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ইন্ডাট্যান্স</a:t>
                </a:r>
                <a:r>
                  <a:rPr lang="en-US" sz="1600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𝐿𝑇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429000"/>
                <a:ext cx="7467600" cy="2002408"/>
              </a:xfrm>
              <a:prstGeom prst="rect">
                <a:avLst/>
              </a:prstGeom>
              <a:blipFill rotWithShape="1">
                <a:blip r:embed="rId3"/>
                <a:stretch>
                  <a:fillRect l="-490" t="-1524" b="-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550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err="1" smtClean="0"/>
              <a:t>ইন্ডাকটরের</a:t>
            </a:r>
            <a:r>
              <a:rPr lang="en-US" sz="2400" dirty="0" smtClean="0"/>
              <a:t> </a:t>
            </a:r>
            <a:r>
              <a:rPr lang="en-US" sz="2800" dirty="0" err="1">
                <a:cs typeface="NikoshBAN" pitchFamily="2" charset="0"/>
              </a:rPr>
              <a:t>গ্রুপিং</a:t>
            </a:r>
            <a:r>
              <a:rPr lang="en-US" sz="2800" dirty="0">
                <a:cs typeface="NikoshBAN" pitchFamily="2" charset="0"/>
              </a:rPr>
              <a:t> </a:t>
            </a:r>
            <a:r>
              <a:rPr lang="en-US" sz="2800" dirty="0" err="1">
                <a:cs typeface="NikoshBAN" pitchFamily="2" charset="0"/>
              </a:rPr>
              <a:t>এর</a:t>
            </a:r>
            <a:r>
              <a:rPr lang="en-US" sz="2800" dirty="0">
                <a:cs typeface="NikoshBAN" pitchFamily="2" charset="0"/>
              </a:rPr>
              <a:t> </a:t>
            </a:r>
            <a:r>
              <a:rPr lang="en-US" sz="2800" dirty="0" err="1" smtClean="0">
                <a:cs typeface="NikoshBAN" pitchFamily="2" charset="0"/>
              </a:rPr>
              <a:t>প্রয়োজনীয়তা</a:t>
            </a:r>
            <a:r>
              <a:rPr lang="en-US" sz="2800" dirty="0" smtClean="0">
                <a:cs typeface="NikoshBAN" pitchFamily="2" charset="0"/>
              </a:rPr>
              <a:t>…..</a:t>
            </a:r>
            <a:endParaRPr lang="en-US" sz="2800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4114800"/>
            <a:ext cx="8458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dirty="0" err="1" smtClean="0"/>
              <a:t>ইন্ডাক্টরের</a:t>
            </a:r>
            <a:r>
              <a:rPr lang="en-US" dirty="0" smtClean="0"/>
              <a:t> </a:t>
            </a:r>
            <a:r>
              <a:rPr lang="en-US" sz="2400" dirty="0" err="1" smtClean="0">
                <a:cs typeface="NikoshBAN" pitchFamily="2" charset="0"/>
              </a:rPr>
              <a:t>গ্রুপিং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এর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প্রয়োজনীয়তাঃ</a:t>
            </a:r>
            <a:r>
              <a:rPr lang="en-US" sz="2400" dirty="0" smtClean="0">
                <a:cs typeface="NikoshBAN" pitchFamily="2" charset="0"/>
              </a:rPr>
              <a:t> </a:t>
            </a:r>
          </a:p>
          <a:p>
            <a:pPr algn="just"/>
            <a:endParaRPr lang="en-US" sz="2000" dirty="0" smtClean="0">
              <a:cs typeface="NikoshBAN" pitchFamily="2" charset="0"/>
            </a:endParaRPr>
          </a:p>
          <a:p>
            <a:pPr algn="just"/>
            <a:r>
              <a:rPr lang="en-US" sz="2400" dirty="0" err="1" smtClean="0">
                <a:cs typeface="NikoshBAN" pitchFamily="2" charset="0"/>
              </a:rPr>
              <a:t>ইন্ডাক্টর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যখন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নির্দিষ্ট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মানের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হয়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তখন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তার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ইন্ডাক্ট্যান্স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বাড়নো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বা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কমানো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যায়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না</a:t>
            </a:r>
            <a:r>
              <a:rPr lang="en-US" sz="2400" dirty="0" smtClean="0">
                <a:cs typeface="NikoshBAN" pitchFamily="2" charset="0"/>
              </a:rPr>
              <a:t>। </a:t>
            </a:r>
            <a:r>
              <a:rPr lang="en-US" sz="2400" dirty="0" err="1" smtClean="0">
                <a:cs typeface="NikoshBAN" pitchFamily="2" charset="0"/>
              </a:rPr>
              <a:t>প্রয়োজন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হলে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গ্রুপিং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এর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সাহায্যে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এর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মান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বাড়ানো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বা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কমানো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যায়</a:t>
            </a:r>
            <a:r>
              <a:rPr lang="en-US" sz="2400" dirty="0">
                <a:cs typeface="NikoshBAN" pitchFamily="2" charset="0"/>
              </a:rPr>
              <a:t>। </a:t>
            </a:r>
            <a:r>
              <a:rPr lang="en-US" sz="2400" dirty="0" err="1">
                <a:cs typeface="NikoshBAN" pitchFamily="2" charset="0"/>
              </a:rPr>
              <a:t>গ্রুপিং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এর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সাহায্যে</a:t>
            </a:r>
            <a:r>
              <a:rPr lang="en-US" sz="2400" dirty="0">
                <a:cs typeface="NikoshBAN" pitchFamily="2" charset="0"/>
              </a:rPr>
              <a:t>  </a:t>
            </a:r>
            <a:r>
              <a:rPr lang="en-US" sz="2400" dirty="0" err="1" smtClean="0">
                <a:cs typeface="NikoshBAN" pitchFamily="2" charset="0"/>
              </a:rPr>
              <a:t>ইন্ডাকটরের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কারেন্ট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রেটিংও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পরিবর্তন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করা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যায়</a:t>
            </a:r>
            <a:r>
              <a:rPr lang="en-US" sz="2400" dirty="0" smtClean="0">
                <a:cs typeface="NikoshBAN" pitchFamily="2" charset="0"/>
              </a:rPr>
              <a:t>।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/>
          <a:stretch/>
        </p:blipFill>
        <p:spPr>
          <a:xfrm>
            <a:off x="228600" y="1524000"/>
            <a:ext cx="3644570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386012"/>
            <a:ext cx="3679004" cy="235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9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2551835"/>
            <a:ext cx="7696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ইন্ডাক্টর</a:t>
            </a:r>
            <a:r>
              <a:rPr lang="en-US" dirty="0" smtClean="0"/>
              <a:t> </a:t>
            </a:r>
            <a:r>
              <a:rPr lang="en-US" dirty="0"/>
              <a:t>ও </a:t>
            </a:r>
            <a:r>
              <a:rPr lang="en-US" dirty="0" err="1" smtClean="0"/>
              <a:t>ইন্ডাক্ট্যান্স</a:t>
            </a:r>
            <a:r>
              <a:rPr lang="en-US" dirty="0" smtClean="0"/>
              <a:t> </a:t>
            </a:r>
            <a:r>
              <a:rPr lang="en-US" dirty="0" err="1"/>
              <a:t>কী</a:t>
            </a:r>
            <a:r>
              <a:rPr lang="en-US" dirty="0"/>
              <a:t> 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ইন্ডাক্টর</a:t>
            </a:r>
            <a:r>
              <a:rPr lang="en-US" dirty="0" smtClean="0"/>
              <a:t> </a:t>
            </a:r>
            <a:r>
              <a:rPr lang="en-US" dirty="0" err="1"/>
              <a:t>এর</a:t>
            </a:r>
            <a:r>
              <a:rPr lang="en-US" sz="2000" dirty="0"/>
              <a:t> </a:t>
            </a:r>
            <a:r>
              <a:rPr lang="en-US" sz="2400" dirty="0" err="1">
                <a:cs typeface="NikoshBAN" pitchFamily="2" charset="0"/>
              </a:rPr>
              <a:t>গ্রুপিং</a:t>
            </a:r>
            <a:r>
              <a:rPr lang="en-US" sz="2000" dirty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?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ইন্ডাক্টরের</a:t>
            </a:r>
            <a:r>
              <a:rPr lang="en-US" dirty="0" smtClean="0"/>
              <a:t> </a:t>
            </a:r>
            <a:r>
              <a:rPr lang="en-US" dirty="0" err="1"/>
              <a:t>সিরিজ</a:t>
            </a:r>
            <a:r>
              <a:rPr lang="en-US" dirty="0"/>
              <a:t>, </a:t>
            </a:r>
            <a:r>
              <a:rPr lang="en-US" dirty="0" err="1"/>
              <a:t>প্যারালাল</a:t>
            </a:r>
            <a:r>
              <a:rPr lang="en-US" dirty="0"/>
              <a:t> ও </a:t>
            </a:r>
            <a:r>
              <a:rPr lang="en-US" dirty="0" err="1"/>
              <a:t>মিশ্র</a:t>
            </a:r>
            <a:r>
              <a:rPr lang="en-US" dirty="0"/>
              <a:t> </a:t>
            </a:r>
            <a:r>
              <a:rPr lang="en-US" sz="2400" dirty="0" err="1" smtClean="0">
                <a:cs typeface="NikoshBAN" pitchFamily="2" charset="0"/>
              </a:rPr>
              <a:t>গ্রুপিং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এর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মোট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ক্যাপাসিট্যান্স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নির্ণয়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সূত্র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r>
              <a:rPr lang="en-US" dirty="0" smtClean="0"/>
              <a:t>।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ইন্ডাক্টরের</a:t>
            </a:r>
            <a:r>
              <a:rPr lang="en-US" dirty="0" smtClean="0"/>
              <a:t> </a:t>
            </a:r>
            <a:r>
              <a:rPr lang="en-US" sz="2400" dirty="0" err="1">
                <a:cs typeface="NikoshBAN" pitchFamily="2" charset="0"/>
              </a:rPr>
              <a:t>গ্রুপিং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এর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প্রয়োজনীয়তা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বর্ণনা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কর</a:t>
            </a:r>
            <a:r>
              <a:rPr lang="en-US" sz="2400" dirty="0" smtClean="0">
                <a:cs typeface="NikoshBAN" pitchFamily="2" charset="0"/>
              </a:rPr>
              <a:t>।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099810"/>
            <a:ext cx="8077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মূল্যায়নঃ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770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533400" y="2438400"/>
            <a:ext cx="8153400" cy="1066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 err="1" smtClean="0"/>
              <a:t>ইন্ডাক্টরের</a:t>
            </a:r>
            <a:r>
              <a:rPr lang="en-US" sz="1800" dirty="0" smtClean="0"/>
              <a:t> </a:t>
            </a:r>
            <a:r>
              <a:rPr lang="en-US" sz="1800" dirty="0" err="1"/>
              <a:t>সিরিজ</a:t>
            </a:r>
            <a:r>
              <a:rPr lang="en-US" sz="1800" dirty="0"/>
              <a:t>, </a:t>
            </a:r>
            <a:r>
              <a:rPr lang="en-US" sz="1800" dirty="0" err="1"/>
              <a:t>প্যারালাল</a:t>
            </a:r>
            <a:r>
              <a:rPr lang="en-US" sz="1800" dirty="0"/>
              <a:t> ও </a:t>
            </a:r>
            <a:r>
              <a:rPr lang="en-US" sz="1800" dirty="0" err="1"/>
              <a:t>মিশ্র</a:t>
            </a:r>
            <a:r>
              <a:rPr lang="en-US" sz="1800" dirty="0"/>
              <a:t> </a:t>
            </a:r>
            <a:r>
              <a:rPr lang="en-US" sz="2400" dirty="0" err="1">
                <a:cs typeface="NikoshBAN" pitchFamily="2" charset="0"/>
              </a:rPr>
              <a:t>গ্রুপিং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এর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মোট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ইন্ডাক্ট্যান্স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নির্ণয়</a:t>
            </a:r>
            <a:r>
              <a:rPr lang="en-US" sz="1800" dirty="0"/>
              <a:t> </a:t>
            </a:r>
            <a:r>
              <a:rPr lang="en-US" sz="1800" dirty="0" err="1" smtClean="0"/>
              <a:t>কর</a:t>
            </a:r>
            <a:r>
              <a:rPr lang="en-US" sz="1800" dirty="0" smtClean="0"/>
              <a:t>।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099810"/>
            <a:ext cx="8077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বাড়ির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কজঃ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273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1981200"/>
            <a:ext cx="6858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88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cap="all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97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467638"/>
            <a:ext cx="8763000" cy="1143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63038"/>
            <a:ext cx="4229622" cy="4637762"/>
          </a:xfrm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err="1" smtClean="0">
                <a:cs typeface="NikoshBAN" pitchFamily="2" charset="0"/>
              </a:rPr>
              <a:t>হরেন্দ্র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বিশ্বাস</a:t>
            </a:r>
            <a:endParaRPr lang="bn-BD" sz="2000" dirty="0" smtClean="0">
              <a:cs typeface="NikoshBAN" pitchFamily="2" charset="0"/>
            </a:endParaRPr>
          </a:p>
          <a:p>
            <a:r>
              <a:rPr lang="en-US" sz="2000" dirty="0" err="1" smtClean="0">
                <a:cs typeface="NikoshBAN" pitchFamily="2" charset="0"/>
              </a:rPr>
              <a:t>জুনিয়র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ইন্সট্রাক্টর</a:t>
            </a:r>
            <a:r>
              <a:rPr lang="en-US" sz="2000" dirty="0" smtClean="0">
                <a:cs typeface="NikoshBAN" pitchFamily="2" charset="0"/>
              </a:rPr>
              <a:t>(</a:t>
            </a:r>
            <a:r>
              <a:rPr lang="en-US" sz="2000" dirty="0" err="1" smtClean="0">
                <a:cs typeface="NikoshBAN" pitchFamily="2" charset="0"/>
              </a:rPr>
              <a:t>রেডিও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এন্ড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টিভি</a:t>
            </a:r>
            <a:r>
              <a:rPr lang="en-US" sz="2000" dirty="0" smtClean="0">
                <a:cs typeface="NikoshBAN" pitchFamily="2" charset="0"/>
              </a:rPr>
              <a:t>)</a:t>
            </a:r>
            <a:endParaRPr lang="bn-BD" sz="2000" dirty="0" smtClean="0">
              <a:cs typeface="NikoshBAN" pitchFamily="2" charset="0"/>
            </a:endParaRPr>
          </a:p>
          <a:p>
            <a:r>
              <a:rPr lang="en-US" sz="2000" dirty="0" err="1" smtClean="0">
                <a:cs typeface="NikoshBAN" pitchFamily="2" charset="0"/>
              </a:rPr>
              <a:t>নরসিংদী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টেকনিক্যাল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স্কুল</a:t>
            </a:r>
            <a:r>
              <a:rPr lang="en-US" sz="2000" dirty="0" smtClean="0">
                <a:cs typeface="NikoshBAN" pitchFamily="2" charset="0"/>
              </a:rPr>
              <a:t> ও </a:t>
            </a:r>
            <a:r>
              <a:rPr lang="en-US" sz="2000" dirty="0" err="1" smtClean="0">
                <a:cs typeface="NikoshBAN" pitchFamily="2" charset="0"/>
              </a:rPr>
              <a:t>কলেজ</a:t>
            </a:r>
            <a:endParaRPr lang="en-US" sz="2000" dirty="0" smtClean="0">
              <a:cs typeface="NikoshBAN" pitchFamily="2" charset="0"/>
            </a:endParaRPr>
          </a:p>
          <a:p>
            <a:r>
              <a:rPr lang="en-US" sz="1400" dirty="0" err="1" smtClean="0">
                <a:solidFill>
                  <a:srgbClr val="0070C0"/>
                </a:solidFill>
                <a:cs typeface="NikoshBAN" pitchFamily="2" charset="0"/>
              </a:rPr>
              <a:t>Email:harendrabiswas@gmail.com</a:t>
            </a:r>
            <a:endParaRPr lang="en-US" sz="1400" dirty="0">
              <a:solidFill>
                <a:srgbClr val="0070C0"/>
              </a:solidFill>
              <a:cs typeface="NikoshBAN" pitchFamily="2" charset="0"/>
            </a:endParaRPr>
          </a:p>
        </p:txBody>
      </p:sp>
      <p:pic>
        <p:nvPicPr>
          <p:cNvPr id="13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762125"/>
            <a:ext cx="4495800" cy="46577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3528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8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53509"/>
            <a:ext cx="8382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ছবিগুলো</a:t>
            </a:r>
            <a:r>
              <a:rPr lang="en-US" dirty="0" smtClean="0"/>
              <a:t> </a:t>
            </a:r>
            <a:r>
              <a:rPr lang="en-US" dirty="0" err="1" smtClean="0"/>
              <a:t>লক্ষ্য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……….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 t="3557" r="6691" b="11819"/>
          <a:stretch/>
        </p:blipFill>
        <p:spPr>
          <a:xfrm>
            <a:off x="390525" y="1085850"/>
            <a:ext cx="4105276" cy="21379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05200"/>
            <a:ext cx="3276600" cy="28132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19200"/>
            <a:ext cx="3886200" cy="400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7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87394"/>
            <a:ext cx="2826709" cy="2727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768344"/>
            <a:ext cx="4388573" cy="24804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584" y="3657600"/>
            <a:ext cx="3984172" cy="16002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2514600" y="1371600"/>
            <a:ext cx="152400" cy="434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514600" y="4076700"/>
            <a:ext cx="3733800" cy="1638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14600" y="2209800"/>
            <a:ext cx="3352800" cy="35052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14400" y="5867400"/>
            <a:ext cx="59436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cs typeface="NikoshBAN" pitchFamily="2" charset="0"/>
              </a:rPr>
              <a:t>ইন্ডাক্টরের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সিরিজ</a:t>
            </a:r>
            <a:r>
              <a:rPr lang="en-US" sz="2400" dirty="0">
                <a:cs typeface="NikoshBAN" pitchFamily="2" charset="0"/>
              </a:rPr>
              <a:t>, </a:t>
            </a:r>
            <a:r>
              <a:rPr lang="en-US" sz="2400" dirty="0" err="1">
                <a:cs typeface="NikoshBAN" pitchFamily="2" charset="0"/>
              </a:rPr>
              <a:t>প্যারালাল</a:t>
            </a:r>
            <a:r>
              <a:rPr lang="en-US" sz="2400" dirty="0">
                <a:cs typeface="NikoshBAN" pitchFamily="2" charset="0"/>
              </a:rPr>
              <a:t> ও </a:t>
            </a:r>
            <a:r>
              <a:rPr lang="en-US" sz="2400" dirty="0" err="1">
                <a:cs typeface="NikoshBAN" pitchFamily="2" charset="0"/>
              </a:rPr>
              <a:t>মিশ্র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গ্রুপিং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এর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প্রয়োগ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520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461767"/>
            <a:ext cx="8991600" cy="60016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4400" baseline="-25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aseline="-25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aseline="-25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aseline="-25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cs typeface="NikoshBAN" pitchFamily="2" charset="0"/>
              </a:rPr>
              <a:t>জেনারেল</a:t>
            </a:r>
            <a:r>
              <a:rPr lang="en-US" sz="3200" dirty="0" smtClean="0">
                <a:solidFill>
                  <a:srgbClr val="C00000"/>
                </a:solidFill>
                <a:cs typeface="NikoshBAN" pitchFamily="2" charset="0"/>
              </a:rPr>
              <a:t> ইলেকট্রনিক্স-২(১ম </a:t>
            </a:r>
            <a:r>
              <a:rPr lang="en-US" sz="3200" dirty="0" err="1" smtClean="0">
                <a:solidFill>
                  <a:srgbClr val="C00000"/>
                </a:solidFill>
                <a:cs typeface="NikoshBAN" pitchFamily="2" charset="0"/>
              </a:rPr>
              <a:t>পত্র</a:t>
            </a:r>
            <a:r>
              <a:rPr lang="en-US" sz="3200" dirty="0" smtClean="0">
                <a:solidFill>
                  <a:srgbClr val="C00000"/>
                </a:solidFill>
                <a:cs typeface="NikoshBAN" pitchFamily="2" charset="0"/>
              </a:rPr>
              <a:t>)</a:t>
            </a: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cs typeface="NikoshBAN" pitchFamily="2" charset="0"/>
              </a:rPr>
              <a:t>নবম</a:t>
            </a:r>
            <a:r>
              <a:rPr lang="en-US" sz="3200" dirty="0" smtClean="0">
                <a:solidFill>
                  <a:srgbClr val="C00000"/>
                </a:solidFill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cs typeface="NikoshBAN" pitchFamily="2" charset="0"/>
              </a:rPr>
              <a:t>শ্রেণি</a:t>
            </a:r>
            <a:endParaRPr lang="en-US" sz="3200" baseline="-25000" dirty="0" smtClean="0">
              <a:solidFill>
                <a:srgbClr val="C00000"/>
              </a:solidFill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অধ্যায়ঃ</a:t>
            </a:r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ষষ্ঠ</a:t>
            </a:r>
            <a:endParaRPr lang="bn-BD" sz="2800" baseline="-25000" dirty="0" smtClean="0">
              <a:solidFill>
                <a:srgbClr val="0070C0"/>
              </a:solidFill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(</a:t>
            </a:r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ইন্ডাক্টরের</a:t>
            </a:r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সিরিজ</a:t>
            </a:r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প্যারালাল</a:t>
            </a:r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মিশ্র</a:t>
            </a:r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গ্রুপিং</a:t>
            </a:r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প্রয়োগ</a:t>
            </a:r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)</a:t>
            </a:r>
          </a:p>
          <a:p>
            <a:pPr algn="ctr"/>
            <a:endParaRPr lang="en-US" sz="2800" baseline="-25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aseline="-25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0" baseline="-250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8000" baseline="-250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79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914400"/>
            <a:ext cx="75438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পাঠশেষে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শিক্ষার্থীরা</a:t>
            </a:r>
            <a:r>
              <a:rPr lang="en-US" sz="2400" dirty="0" smtClean="0"/>
              <a:t>…..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981200"/>
            <a:ext cx="731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ইন্ডাক্টর</a:t>
            </a:r>
            <a:r>
              <a:rPr lang="en-US" dirty="0" smtClean="0"/>
              <a:t> ও </a:t>
            </a:r>
            <a:r>
              <a:rPr lang="en-US" dirty="0" err="1" smtClean="0"/>
              <a:t>ইন্ডাক্ট্যান্স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ইন্ডাক্টর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sz="2000" dirty="0" smtClean="0"/>
              <a:t> </a:t>
            </a:r>
            <a:r>
              <a:rPr lang="en-US" sz="2400" dirty="0" err="1" smtClean="0">
                <a:cs typeface="NikoshBAN" pitchFamily="2" charset="0"/>
              </a:rPr>
              <a:t>গ্রুপিং</a:t>
            </a:r>
            <a:r>
              <a:rPr lang="en-US" sz="2000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ইন্ডাক্টরের</a:t>
            </a:r>
            <a:r>
              <a:rPr lang="en-US" dirty="0" smtClean="0"/>
              <a:t> </a:t>
            </a:r>
            <a:r>
              <a:rPr lang="en-US" dirty="0" err="1" smtClean="0"/>
              <a:t>সিরিজ</a:t>
            </a:r>
            <a:r>
              <a:rPr lang="en-US" dirty="0" smtClean="0"/>
              <a:t>, </a:t>
            </a:r>
            <a:r>
              <a:rPr lang="en-US" dirty="0" err="1" smtClean="0"/>
              <a:t>প্যারালাল</a:t>
            </a:r>
            <a:r>
              <a:rPr lang="en-US" dirty="0" smtClean="0"/>
              <a:t> ও </a:t>
            </a:r>
            <a:r>
              <a:rPr lang="en-US" dirty="0" err="1" smtClean="0"/>
              <a:t>মিশ্র</a:t>
            </a:r>
            <a:r>
              <a:rPr lang="en-US" dirty="0" smtClean="0"/>
              <a:t> </a:t>
            </a:r>
            <a:r>
              <a:rPr lang="en-US" sz="2400" dirty="0" err="1" smtClean="0">
                <a:cs typeface="NikoshBAN" pitchFamily="2" charset="0"/>
              </a:rPr>
              <a:t>গ্রুপিং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এর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মোট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ইন্ডাক্ট্যান্স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নির্ণয়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ইন্ডাক্টরের</a:t>
            </a:r>
            <a:r>
              <a:rPr lang="en-US" dirty="0" smtClean="0"/>
              <a:t> </a:t>
            </a:r>
            <a:r>
              <a:rPr lang="en-US" sz="2400" dirty="0" err="1" smtClean="0">
                <a:cs typeface="NikoshBAN" pitchFamily="2" charset="0"/>
              </a:rPr>
              <a:t>গ্রুপিং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এর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প্রয়োজনীয়তা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বর্ণনা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করতে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পারবে</a:t>
            </a:r>
            <a:r>
              <a:rPr lang="en-US" sz="2400" dirty="0" smtClean="0">
                <a:cs typeface="NikoshBAN" pitchFamily="2" charset="0"/>
              </a:rPr>
              <a:t>।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7968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2068" y="609600"/>
            <a:ext cx="823655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dirty="0" err="1" smtClean="0"/>
              <a:t>ইন্ডাক্টর</a:t>
            </a:r>
            <a:r>
              <a:rPr lang="en-US" sz="2000" dirty="0" smtClean="0"/>
              <a:t> ও </a:t>
            </a:r>
            <a:r>
              <a:rPr lang="en-US" sz="2000" dirty="0" err="1" smtClean="0"/>
              <a:t>ইন্ডাক্ট্যান্স</a:t>
            </a:r>
            <a:r>
              <a:rPr lang="en-US" sz="2000" dirty="0" smtClean="0"/>
              <a:t> </a:t>
            </a:r>
            <a:r>
              <a:rPr lang="en-US" sz="2000" dirty="0" err="1" smtClean="0"/>
              <a:t>কী</a:t>
            </a:r>
            <a:r>
              <a:rPr lang="en-US" sz="2000" dirty="0" smtClean="0"/>
              <a:t> ?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654372"/>
            <a:ext cx="2155628" cy="21556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5105400"/>
            <a:ext cx="82297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as-IN" sz="1600" dirty="0"/>
              <a:t>যে ডিভাইস বা কম্পোনেন্ট কারেন্ট এবং ফ্লাক্স প্রবাহের যে কোন পরিবর্তনকে বাধা প্রবান করে, তাকে ইন্ডাকটর বলে।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as-IN" sz="1600" dirty="0">
              <a:latin typeface="SutonnyMJ" pitchFamily="2" charset="0"/>
            </a:endParaRPr>
          </a:p>
          <a:p>
            <a:r>
              <a:rPr lang="en-US" sz="1600" dirty="0" smtClean="0"/>
              <a:t>                                                                             </a:t>
            </a:r>
            <a:endParaRPr lang="as-IN" sz="16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1600" dirty="0" err="1" smtClean="0"/>
              <a:t>ইন্ডাক্টরের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যে</a:t>
            </a:r>
            <a:r>
              <a:rPr lang="as-IN" sz="1600" dirty="0" smtClean="0"/>
              <a:t> </a:t>
            </a:r>
            <a:r>
              <a:rPr lang="as-IN" sz="1600" dirty="0"/>
              <a:t>ধর্ম বা </a:t>
            </a:r>
            <a:r>
              <a:rPr lang="as-IN" sz="1600" dirty="0" smtClean="0"/>
              <a:t>বৈশিষ্ট্য</a:t>
            </a:r>
            <a:r>
              <a:rPr lang="en-US" sz="1600" dirty="0" smtClean="0"/>
              <a:t> </a:t>
            </a:r>
            <a:r>
              <a:rPr lang="en-US" sz="1600" dirty="0" err="1" smtClean="0"/>
              <a:t>এর</a:t>
            </a:r>
            <a:r>
              <a:rPr lang="en-US" sz="1600" dirty="0" smtClean="0"/>
              <a:t> </a:t>
            </a:r>
            <a:r>
              <a:rPr lang="en-US" sz="1600" dirty="0" err="1" smtClean="0"/>
              <a:t>কারনে</a:t>
            </a:r>
            <a:r>
              <a:rPr lang="en-US" sz="1600" dirty="0" smtClean="0"/>
              <a:t> </a:t>
            </a:r>
            <a:r>
              <a:rPr lang="en-US" sz="1600" dirty="0" err="1" smtClean="0"/>
              <a:t>কারেন্ট</a:t>
            </a:r>
            <a:r>
              <a:rPr lang="en-US" sz="1600" dirty="0" smtClean="0"/>
              <a:t> </a:t>
            </a:r>
            <a:r>
              <a:rPr lang="en-US" sz="1600" dirty="0" err="1" smtClean="0"/>
              <a:t>বা</a:t>
            </a:r>
            <a:r>
              <a:rPr lang="en-US" sz="1600" dirty="0" smtClean="0"/>
              <a:t> </a:t>
            </a:r>
            <a:r>
              <a:rPr lang="en-US" sz="1600" dirty="0" err="1" smtClean="0"/>
              <a:t>ফ্লাক্স</a:t>
            </a:r>
            <a:r>
              <a:rPr lang="en-US" sz="1600" dirty="0" smtClean="0"/>
              <a:t> </a:t>
            </a:r>
            <a:r>
              <a:rPr lang="en-US" sz="1600" dirty="0" err="1" smtClean="0"/>
              <a:t>প্রবাহের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যে</a:t>
            </a:r>
            <a:r>
              <a:rPr lang="en-US" sz="1600" dirty="0" smtClean="0"/>
              <a:t> </a:t>
            </a:r>
            <a:r>
              <a:rPr lang="en-US" sz="1600" dirty="0" err="1" smtClean="0"/>
              <a:t>কোন</a:t>
            </a:r>
            <a:r>
              <a:rPr lang="en-US" sz="1600" dirty="0" smtClean="0"/>
              <a:t> </a:t>
            </a:r>
            <a:r>
              <a:rPr lang="en-US" sz="1600" dirty="0" err="1" smtClean="0"/>
              <a:t>পরিবর্তনকে</a:t>
            </a:r>
            <a:r>
              <a:rPr lang="en-US" sz="1600" dirty="0" smtClean="0"/>
              <a:t> </a:t>
            </a:r>
            <a:r>
              <a:rPr lang="en-US" sz="1600" dirty="0" err="1" smtClean="0"/>
              <a:t>বাধা</a:t>
            </a:r>
            <a:r>
              <a:rPr lang="en-US" sz="1600" dirty="0" smtClean="0"/>
              <a:t> </a:t>
            </a:r>
            <a:r>
              <a:rPr lang="en-US" sz="1600" dirty="0" err="1" smtClean="0"/>
              <a:t>প্রধান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করে</a:t>
            </a:r>
            <a:r>
              <a:rPr lang="en-US" sz="1600" dirty="0" smtClean="0"/>
              <a:t>, </a:t>
            </a:r>
            <a:r>
              <a:rPr lang="en-US" sz="1600" dirty="0" err="1" smtClean="0"/>
              <a:t>তাকে</a:t>
            </a:r>
            <a:r>
              <a:rPr lang="en-US" sz="1600" dirty="0"/>
              <a:t> </a:t>
            </a:r>
            <a:r>
              <a:rPr lang="en-US" sz="1600" dirty="0" err="1" smtClean="0"/>
              <a:t>ইন্ডাক্ট্যান্স</a:t>
            </a:r>
            <a:r>
              <a:rPr lang="en-US" sz="1600" dirty="0"/>
              <a:t> </a:t>
            </a:r>
            <a:r>
              <a:rPr lang="as-IN" sz="1600" dirty="0" smtClean="0"/>
              <a:t>বলে।</a:t>
            </a:r>
            <a:r>
              <a:rPr lang="en-US" sz="1600" dirty="0" smtClean="0"/>
              <a:t> </a:t>
            </a:r>
            <a:r>
              <a:rPr lang="en-US" sz="1600" dirty="0" err="1" smtClean="0"/>
              <a:t>ইন্ডাক্টরের</a:t>
            </a:r>
            <a:r>
              <a:rPr lang="as-IN" sz="1600" dirty="0" smtClean="0"/>
              <a:t> </a:t>
            </a:r>
            <a:r>
              <a:rPr lang="as-IN" sz="1600" dirty="0"/>
              <a:t>এর প্রতীক </a:t>
            </a:r>
            <a:r>
              <a:rPr lang="en-US" sz="1600" dirty="0"/>
              <a:t>L</a:t>
            </a:r>
            <a:r>
              <a:rPr lang="en-US" sz="1600" dirty="0" smtClean="0"/>
              <a:t> </a:t>
            </a:r>
            <a:r>
              <a:rPr lang="as-IN" sz="1600" dirty="0" smtClean="0"/>
              <a:t>এবং </a:t>
            </a:r>
            <a:r>
              <a:rPr lang="as-IN" sz="1600" dirty="0"/>
              <a:t>এর একক </a:t>
            </a:r>
            <a:r>
              <a:rPr lang="en-US" sz="1600" dirty="0"/>
              <a:t>H</a:t>
            </a:r>
            <a:r>
              <a:rPr lang="en-US" sz="1600" dirty="0" smtClean="0"/>
              <a:t> (Henry)</a:t>
            </a:r>
            <a:endParaRPr lang="as-IN" sz="1600" dirty="0">
              <a:latin typeface="SutonnyMJ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10" y="1877776"/>
            <a:ext cx="2710089" cy="2226144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1393628" y="3048000"/>
            <a:ext cx="892372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286000" y="2819400"/>
            <a:ext cx="14478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41278" y="40386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ইন্ডাক্টর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899376"/>
            <a:ext cx="3482420" cy="200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8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199" y="655529"/>
            <a:ext cx="822960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err="1"/>
              <a:t>ইন্ডাক্টর</a:t>
            </a:r>
            <a:r>
              <a:rPr lang="en-US" sz="2400" dirty="0"/>
              <a:t> ও </a:t>
            </a:r>
            <a:r>
              <a:rPr lang="en-US" sz="2400" dirty="0" err="1"/>
              <a:t>ইন্ডাক্ট্যান্স</a:t>
            </a:r>
            <a:r>
              <a:rPr lang="en-US" sz="2400" dirty="0"/>
              <a:t> 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9700" y="1644134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এসো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ভিডিও</a:t>
            </a:r>
            <a:r>
              <a:rPr lang="en-US" dirty="0" smtClean="0"/>
              <a:t> </a:t>
            </a:r>
            <a:r>
              <a:rPr lang="en-US" dirty="0" err="1" smtClean="0"/>
              <a:t>দেখি</a:t>
            </a:r>
            <a:r>
              <a:rPr lang="en-US" dirty="0" smtClean="0"/>
              <a:t> …………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71600" y="3857625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ভিডিও</a:t>
            </a:r>
            <a:r>
              <a:rPr lang="en-US" dirty="0" smtClean="0"/>
              <a:t> </a:t>
            </a:r>
            <a:r>
              <a:rPr lang="en-US" dirty="0" err="1" smtClean="0"/>
              <a:t>দেখতে</a:t>
            </a:r>
            <a:r>
              <a:rPr lang="en-US" dirty="0" smtClean="0"/>
              <a:t> </a:t>
            </a:r>
            <a:r>
              <a:rPr lang="en-US" dirty="0" err="1" smtClean="0"/>
              <a:t>উপরের</a:t>
            </a:r>
            <a:r>
              <a:rPr lang="en-US" dirty="0" smtClean="0"/>
              <a:t> </a:t>
            </a:r>
            <a:r>
              <a:rPr lang="en-US" dirty="0" err="1" smtClean="0"/>
              <a:t>আইকনে</a:t>
            </a:r>
            <a:r>
              <a:rPr lang="en-US" dirty="0" smtClean="0"/>
              <a:t> </a:t>
            </a:r>
            <a:r>
              <a:rPr lang="en-US" dirty="0" err="1" smtClean="0"/>
              <a:t>ডাবল</a:t>
            </a:r>
            <a:r>
              <a:rPr lang="en-US" dirty="0" smtClean="0"/>
              <a:t> </a:t>
            </a:r>
            <a:r>
              <a:rPr lang="en-US" dirty="0" err="1" smtClean="0"/>
              <a:t>ক্লিক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endParaRPr lang="en-US" dirty="0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515801"/>
              </p:ext>
            </p:extLst>
          </p:nvPr>
        </p:nvGraphicFramePr>
        <p:xfrm>
          <a:off x="3276600" y="2362200"/>
          <a:ext cx="1600200" cy="1350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6600" y="2362200"/>
                        <a:ext cx="1600200" cy="1350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574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245" y="617429"/>
            <a:ext cx="800099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800" dirty="0" smtClean="0"/>
              <a:t> </a:t>
            </a:r>
            <a:r>
              <a:rPr lang="en-US" sz="2400" dirty="0" err="1" smtClean="0"/>
              <a:t>ইন্ডাক্টরের</a:t>
            </a:r>
            <a:r>
              <a:rPr lang="en-US" sz="2800" dirty="0" smtClean="0"/>
              <a:t> </a:t>
            </a:r>
            <a:r>
              <a:rPr lang="en-US" sz="3200" dirty="0" err="1" smtClean="0">
                <a:cs typeface="NikoshBAN" pitchFamily="2" charset="0"/>
              </a:rPr>
              <a:t>গ্রুপিং</a:t>
            </a:r>
            <a:r>
              <a:rPr lang="en-US" sz="3200" dirty="0" smtClean="0">
                <a:cs typeface="NikoshBAN" pitchFamily="2" charset="0"/>
              </a:rPr>
              <a:t> </a:t>
            </a:r>
            <a:r>
              <a:rPr lang="en-US" sz="3200" dirty="0" err="1" smtClean="0">
                <a:cs typeface="NikoshBAN" pitchFamily="2" charset="0"/>
              </a:rPr>
              <a:t>কী</a:t>
            </a:r>
            <a:r>
              <a:rPr lang="en-US" sz="3200" dirty="0" smtClean="0">
                <a:cs typeface="NikoshBAN" pitchFamily="2" charset="0"/>
              </a:rPr>
              <a:t> ? </a:t>
            </a:r>
            <a:r>
              <a:rPr lang="en-US" sz="3200" dirty="0" err="1" smtClean="0">
                <a:cs typeface="NikoshBAN" pitchFamily="2" charset="0"/>
              </a:rPr>
              <a:t>কত</a:t>
            </a:r>
            <a:r>
              <a:rPr lang="en-US" sz="3200" dirty="0" smtClean="0">
                <a:cs typeface="NikoshBAN" pitchFamily="2" charset="0"/>
              </a:rPr>
              <a:t> </a:t>
            </a:r>
            <a:r>
              <a:rPr lang="en-US" sz="3200" dirty="0" err="1" smtClean="0">
                <a:cs typeface="NikoshBAN" pitchFamily="2" charset="0"/>
              </a:rPr>
              <a:t>প্রকার</a:t>
            </a:r>
            <a:r>
              <a:rPr lang="en-US" sz="3200" dirty="0" smtClean="0">
                <a:cs typeface="NikoshBAN" pitchFamily="2" charset="0"/>
              </a:rPr>
              <a:t> ও </a:t>
            </a:r>
            <a:r>
              <a:rPr lang="en-US" sz="3200" dirty="0" err="1" smtClean="0">
                <a:cs typeface="NikoshBAN" pitchFamily="2" charset="0"/>
              </a:rPr>
              <a:t>কি</a:t>
            </a:r>
            <a:r>
              <a:rPr lang="en-US" sz="3200" dirty="0" smtClean="0">
                <a:cs typeface="NikoshBAN" pitchFamily="2" charset="0"/>
              </a:rPr>
              <a:t> </a:t>
            </a:r>
            <a:r>
              <a:rPr lang="en-US" sz="3200" dirty="0" err="1" smtClean="0">
                <a:cs typeface="NikoshBAN" pitchFamily="2" charset="0"/>
              </a:rPr>
              <a:t>কি</a:t>
            </a:r>
            <a:r>
              <a:rPr lang="en-US" sz="3200" dirty="0" smtClean="0">
                <a:cs typeface="NikoshBAN" pitchFamily="2" charset="0"/>
              </a:rPr>
              <a:t> ?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5" y="3282794"/>
            <a:ext cx="2785058" cy="13204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937768"/>
            <a:ext cx="2808940" cy="19390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677543"/>
            <a:ext cx="3505200" cy="1925711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1447800" y="3678547"/>
            <a:ext cx="304800" cy="15030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419600" y="3962400"/>
            <a:ext cx="838200" cy="12817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429499" y="3505200"/>
            <a:ext cx="114301" cy="16933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4850" y="52441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cs typeface="SutonnyMJ" pitchFamily="2" charset="0"/>
              </a:rPr>
              <a:t>সিরিজ</a:t>
            </a:r>
            <a:r>
              <a:rPr lang="en-US" sz="1600" dirty="0" smtClean="0">
                <a:cs typeface="SutonnyMJ" pitchFamily="2" charset="0"/>
              </a:rPr>
              <a:t> </a:t>
            </a:r>
            <a:r>
              <a:rPr lang="en-US" dirty="0" err="1">
                <a:cs typeface="NikoshBAN" pitchFamily="2" charset="0"/>
              </a:rPr>
              <a:t>গ্রুপিং</a:t>
            </a:r>
            <a:r>
              <a:rPr lang="en-US" sz="1600" dirty="0" smtClean="0">
                <a:cs typeface="SutonnyMJ" pitchFamily="2" charset="0"/>
              </a:rPr>
              <a:t> </a:t>
            </a:r>
            <a:endParaRPr lang="en-US" sz="1600" dirty="0">
              <a:cs typeface="SutonnyMJ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67100" y="527807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cs typeface="SutonnyMJ" pitchFamily="2" charset="0"/>
              </a:rPr>
              <a:t>প্যারালাল</a:t>
            </a:r>
            <a:r>
              <a:rPr lang="en-US" sz="1600" dirty="0" smtClean="0">
                <a:cs typeface="SutonnyMJ" pitchFamily="2" charset="0"/>
              </a:rPr>
              <a:t> </a:t>
            </a:r>
            <a:r>
              <a:rPr lang="en-US" sz="2000" dirty="0" err="1">
                <a:cs typeface="NikoshBAN" pitchFamily="2" charset="0"/>
              </a:rPr>
              <a:t>গ্রুপিং</a:t>
            </a:r>
            <a:r>
              <a:rPr lang="en-US" sz="1600" dirty="0" smtClean="0">
                <a:cs typeface="SutonnyMJ" pitchFamily="2" charset="0"/>
              </a:rPr>
              <a:t> </a:t>
            </a:r>
            <a:endParaRPr lang="en-US" sz="1600" dirty="0">
              <a:cs typeface="SutonnyMJ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72200" y="5383231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cs typeface="SutonnyMJ" pitchFamily="2" charset="0"/>
              </a:rPr>
              <a:t>সিরিজ-প্যারালাল</a:t>
            </a:r>
            <a:r>
              <a:rPr lang="en-US" sz="1400" dirty="0" smtClean="0">
                <a:cs typeface="SutonnyMJ" pitchFamily="2" charset="0"/>
              </a:rPr>
              <a:t> </a:t>
            </a:r>
            <a:r>
              <a:rPr lang="en-US" sz="1400" dirty="0" err="1" smtClean="0">
                <a:cs typeface="SutonnyMJ" pitchFamily="2" charset="0"/>
              </a:rPr>
              <a:t>বা</a:t>
            </a:r>
            <a:r>
              <a:rPr lang="en-US" sz="1400" dirty="0" smtClean="0">
                <a:cs typeface="SutonnyMJ" pitchFamily="2" charset="0"/>
              </a:rPr>
              <a:t> </a:t>
            </a:r>
            <a:r>
              <a:rPr lang="en-US" sz="1400" dirty="0" err="1" smtClean="0">
                <a:cs typeface="SutonnyMJ" pitchFamily="2" charset="0"/>
              </a:rPr>
              <a:t>মিশ্র</a:t>
            </a:r>
            <a:r>
              <a:rPr lang="en-US" sz="1600" dirty="0" smtClean="0">
                <a:cs typeface="SutonnyMJ" pitchFamily="2" charset="0"/>
              </a:rPr>
              <a:t> </a:t>
            </a:r>
            <a:r>
              <a:rPr lang="en-US" sz="2000" dirty="0" err="1">
                <a:cs typeface="NikoshBAN" pitchFamily="2" charset="0"/>
              </a:rPr>
              <a:t>গ্রুপিং</a:t>
            </a:r>
            <a:endParaRPr lang="en-US" sz="1600" dirty="0">
              <a:cs typeface="SutonnyMJ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5800" y="1752600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 dirty="0" err="1" smtClean="0">
                <a:cs typeface="SutonnyMJ" pitchFamily="2" charset="0"/>
              </a:rPr>
              <a:t>প্রয়োজনবোধে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একাধিক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ইন্ডাক্টরকে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একটি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বৈদ্যুতিক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সার্কিটে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সংযোগ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করার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কাজকে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বলা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হয়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ইন্ডাক্টর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গ্রুপিং</a:t>
            </a:r>
            <a:r>
              <a:rPr lang="en-US" dirty="0" smtClean="0">
                <a:cs typeface="SutonnyMJ" pitchFamily="2" charset="0"/>
              </a:rPr>
              <a:t>। </a:t>
            </a:r>
            <a:r>
              <a:rPr lang="en-US" dirty="0" err="1" smtClean="0">
                <a:cs typeface="SutonnyMJ" pitchFamily="2" charset="0"/>
              </a:rPr>
              <a:t>ইন্ডাক্টর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গ্রুপিং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তিন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প্রকার</a:t>
            </a:r>
            <a:r>
              <a:rPr lang="en-US" dirty="0" smtClean="0">
                <a:cs typeface="SutonnyMJ" pitchFamily="2" charset="0"/>
              </a:rPr>
              <a:t>। </a:t>
            </a:r>
            <a:r>
              <a:rPr lang="en-US" dirty="0" err="1" smtClean="0">
                <a:cs typeface="SutonnyMJ" pitchFamily="2" charset="0"/>
              </a:rPr>
              <a:t>যথাঃ</a:t>
            </a:r>
            <a:endParaRPr lang="en-US" dirty="0"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40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  <p:bldP spid="2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1869</TotalTime>
  <Words>498</Words>
  <Application>Microsoft Office PowerPoint</Application>
  <PresentationFormat>On-screen Show (4:3)</PresentationFormat>
  <Paragraphs>64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PowerPoint Presentation</vt:lpstr>
      <vt:lpstr>পরিচিতিঃ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Harendra Biswas</cp:lastModifiedBy>
  <cp:revision>571</cp:revision>
  <dcterms:created xsi:type="dcterms:W3CDTF">2006-08-16T00:00:00Z</dcterms:created>
  <dcterms:modified xsi:type="dcterms:W3CDTF">2019-11-15T15:53:05Z</dcterms:modified>
</cp:coreProperties>
</file>