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4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5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1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7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2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5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2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5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0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350050-476B-4808-BACF-11428EBEBF8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7D9353-7F3A-49A9-8A33-31162E0A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CA0E44C-7813-4BE7-8AF7-1E53B2B8577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22A2E-7A39-483B-B2C6-7BF9CB109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590843"/>
            <a:ext cx="8778240" cy="607724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C6403-CDDB-47BF-8C01-AA32C95267D9}"/>
              </a:ext>
            </a:extLst>
          </p:cNvPr>
          <p:cNvSpPr/>
          <p:nvPr/>
        </p:nvSpPr>
        <p:spPr>
          <a:xfrm>
            <a:off x="4719711" y="900333"/>
            <a:ext cx="4382086" cy="3123028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1881"/>
              </a:avLst>
            </a:prstTxWarp>
            <a:spAutoFit/>
          </a:bodyPr>
          <a:lstStyle/>
          <a:p>
            <a:r>
              <a:rPr lang="bn-BD" sz="13800" dirty="0">
                <a:ln w="3810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7388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681586-1629-4EB3-BF87-1E5D419342AF}"/>
              </a:ext>
            </a:extLst>
          </p:cNvPr>
          <p:cNvSpPr txBox="1"/>
          <p:nvPr/>
        </p:nvSpPr>
        <p:spPr>
          <a:xfrm>
            <a:off x="3033556" y="264521"/>
            <a:ext cx="3991288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খরা সহিষ্ণু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D0FDC-1CAE-415C-9671-B37B75F6C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10886" r="12572"/>
          <a:stretch/>
        </p:blipFill>
        <p:spPr>
          <a:xfrm>
            <a:off x="782135" y="1104846"/>
            <a:ext cx="2616591" cy="2705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BCB5B09-5C39-46B4-8E15-F0D4E7EFCC08}"/>
              </a:ext>
            </a:extLst>
          </p:cNvPr>
          <p:cNvSpPr/>
          <p:nvPr/>
        </p:nvSpPr>
        <p:spPr>
          <a:xfrm>
            <a:off x="3461571" y="1762193"/>
            <a:ext cx="1441938" cy="1163887"/>
          </a:xfrm>
          <a:prstGeom prst="rightArrow">
            <a:avLst/>
          </a:prstGeom>
          <a:solidFill>
            <a:srgbClr val="58A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E131A-5891-43C6-8532-DD8DA47591CE}"/>
              </a:ext>
            </a:extLst>
          </p:cNvPr>
          <p:cNvSpPr/>
          <p:nvPr/>
        </p:nvSpPr>
        <p:spPr>
          <a:xfrm>
            <a:off x="4903509" y="1376432"/>
            <a:ext cx="4697691" cy="181588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১১৫ সেমি।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জীবনকাল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১০৫-১১০ 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ফলনহেক্টরপ্রতি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খরা কবলিত অবস্থায় ৩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৫-৪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 টন খরা না হলে ৪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F3EFF-BD6F-4AB5-B76A-66D0DCFDD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8777" r="11217" b="9200"/>
          <a:stretch/>
        </p:blipFill>
        <p:spPr>
          <a:xfrm>
            <a:off x="782135" y="4011282"/>
            <a:ext cx="2616590" cy="268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688D3B-7845-4521-9D7F-261D8B5BB5E4}"/>
              </a:ext>
            </a:extLst>
          </p:cNvPr>
          <p:cNvSpPr/>
          <p:nvPr/>
        </p:nvSpPr>
        <p:spPr>
          <a:xfrm>
            <a:off x="4903508" y="4286617"/>
            <a:ext cx="4697691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উচ্চতা – ১১০ থেকে ১১৫ দিন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জীবনকাল – ১০০ থেকে ১০৫ দিন।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ফলন – খরা কবলিত হলে ৩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 – ৩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 খরা কবলিত না হলে ৪ – ৪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  টন।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7AFE30A0-2031-4423-94FC-F44C00EB39CB}"/>
              </a:ext>
            </a:extLst>
          </p:cNvPr>
          <p:cNvSpPr/>
          <p:nvPr/>
        </p:nvSpPr>
        <p:spPr>
          <a:xfrm>
            <a:off x="3430148" y="4389120"/>
            <a:ext cx="1441938" cy="1163887"/>
          </a:xfrm>
          <a:prstGeom prst="rightArrow">
            <a:avLst/>
          </a:prstGeom>
          <a:solidFill>
            <a:srgbClr val="58A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8A8F311-7F6D-45E5-86FC-534D0A5A604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F8957E-B678-4287-9452-C55E61CAC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8" y="1210849"/>
            <a:ext cx="2551718" cy="1976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23FE1-089E-49A7-912B-630837339C93}"/>
              </a:ext>
            </a:extLst>
          </p:cNvPr>
          <p:cNvSpPr txBox="1"/>
          <p:nvPr/>
        </p:nvSpPr>
        <p:spPr>
          <a:xfrm>
            <a:off x="1151624" y="3302890"/>
            <a:ext cx="15470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বারি গম ২০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0357D13-2C5E-4630-B3B0-F56985CAF349}"/>
              </a:ext>
            </a:extLst>
          </p:cNvPr>
          <p:cNvSpPr/>
          <p:nvPr/>
        </p:nvSpPr>
        <p:spPr>
          <a:xfrm>
            <a:off x="3511908" y="1626275"/>
            <a:ext cx="1239770" cy="10372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3C36F-6AF5-4F14-8099-73863A099565}"/>
              </a:ext>
            </a:extLst>
          </p:cNvPr>
          <p:cNvSpPr/>
          <p:nvPr/>
        </p:nvSpPr>
        <p:spPr>
          <a:xfrm>
            <a:off x="4916822" y="1452393"/>
            <a:ext cx="45720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সরু, মধ্যম খাড়া।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– ১০২-১০৮ 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৩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.5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টন।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D45A8-9C17-4F07-B6E4-FA09AC795357}"/>
              </a:ext>
            </a:extLst>
          </p:cNvPr>
          <p:cNvSpPr txBox="1"/>
          <p:nvPr/>
        </p:nvSpPr>
        <p:spPr>
          <a:xfrm>
            <a:off x="3165560" y="449084"/>
            <a:ext cx="35025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সহিষ্ণু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80667-DF9B-40B8-AA03-108899FDE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8" y="4057082"/>
            <a:ext cx="2516282" cy="1910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44FC9-78FB-4438-ACBE-FA7691BBC755}"/>
              </a:ext>
            </a:extLst>
          </p:cNvPr>
          <p:cNvSpPr txBox="1"/>
          <p:nvPr/>
        </p:nvSpPr>
        <p:spPr>
          <a:xfrm>
            <a:off x="1151624" y="6104351"/>
            <a:ext cx="15470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বারি গম 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3">
            <a:extLst>
              <a:ext uri="{FF2B5EF4-FFF2-40B4-BE49-F238E27FC236}">
                <a16:creationId xmlns:a16="http://schemas.microsoft.com/office/drawing/2014/main" id="{75605001-0A03-421C-B23B-3E6E27A15FD0}"/>
              </a:ext>
            </a:extLst>
          </p:cNvPr>
          <p:cNvSpPr/>
          <p:nvPr/>
        </p:nvSpPr>
        <p:spPr>
          <a:xfrm>
            <a:off x="3511908" y="4367131"/>
            <a:ext cx="1239770" cy="10372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3B54-F074-485E-8FA5-AF2D34F4ECBB}"/>
              </a:ext>
            </a:extLst>
          </p:cNvPr>
          <p:cNvSpPr/>
          <p:nvPr/>
        </p:nvSpPr>
        <p:spPr>
          <a:xfrm>
            <a:off x="4837122" y="4193248"/>
            <a:ext cx="45720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বাঁকানো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– ১০২-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৪.৩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C968785-BA61-455D-91A6-EE309EAF6B5B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95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0C1A8-A185-41CC-95C7-03354AD27F77}"/>
              </a:ext>
            </a:extLst>
          </p:cNvPr>
          <p:cNvSpPr txBox="1"/>
          <p:nvPr/>
        </p:nvSpPr>
        <p:spPr>
          <a:xfrm>
            <a:off x="3404381" y="647115"/>
            <a:ext cx="35028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D17393-8B7A-4D45-9BDC-0ACAAFF7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5886"/>
              </p:ext>
            </p:extLst>
          </p:nvPr>
        </p:nvGraphicFramePr>
        <p:xfrm>
          <a:off x="576774" y="1428838"/>
          <a:ext cx="890485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021">
                  <a:extLst>
                    <a:ext uri="{9D8B030D-6E8A-4147-A177-3AD203B41FA5}">
                      <a16:colId xmlns:a16="http://schemas.microsoft.com/office/drawing/2014/main" val="4008086840"/>
                    </a:ext>
                  </a:extLst>
                </a:gridCol>
                <a:gridCol w="2960915">
                  <a:extLst>
                    <a:ext uri="{9D8B030D-6E8A-4147-A177-3AD203B41FA5}">
                      <a16:colId xmlns:a16="http://schemas.microsoft.com/office/drawing/2014/main" val="3673533508"/>
                    </a:ext>
                  </a:extLst>
                </a:gridCol>
                <a:gridCol w="2960915">
                  <a:extLst>
                    <a:ext uri="{9D8B030D-6E8A-4147-A177-3AD203B41FA5}">
                      <a16:colId xmlns:a16="http://schemas.microsoft.com/office/drawing/2014/main" val="2366006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মধ্যম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9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28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6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6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08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0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29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59790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15B67AF0-F438-45F3-8332-35244802185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88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C74A90-1B53-4E32-BFD2-BB93D463255F}"/>
              </a:ext>
            </a:extLst>
          </p:cNvPr>
          <p:cNvSpPr txBox="1"/>
          <p:nvPr/>
        </p:nvSpPr>
        <p:spPr>
          <a:xfrm>
            <a:off x="3277772" y="450167"/>
            <a:ext cx="35028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D2ED8-BF0E-41B2-9BE3-EB8F6F3C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58" y="1403357"/>
            <a:ext cx="3183948" cy="2233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D3574-B15F-46FD-837F-915697274B7B}"/>
              </a:ext>
            </a:extLst>
          </p:cNvPr>
          <p:cNvSpPr txBox="1"/>
          <p:nvPr/>
        </p:nvSpPr>
        <p:spPr>
          <a:xfrm>
            <a:off x="1780562" y="3169757"/>
            <a:ext cx="135306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45BF9-4432-4386-838D-20164B6A2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65" y="4043713"/>
            <a:ext cx="3164166" cy="22977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7A5F1-A759-4C85-8986-3AA5ADF8D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66" y="1355069"/>
            <a:ext cx="3164166" cy="23700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912B7-3B2A-4793-8B3F-6DCB099F2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58" y="3971353"/>
            <a:ext cx="3164166" cy="23700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D8E41D-2032-4809-BC82-FF5271DB12A1}"/>
              </a:ext>
            </a:extLst>
          </p:cNvPr>
          <p:cNvSpPr txBox="1"/>
          <p:nvPr/>
        </p:nvSpPr>
        <p:spPr>
          <a:xfrm>
            <a:off x="6780628" y="3263759"/>
            <a:ext cx="183117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66C35-8F2C-4267-A94E-87457EF5A237}"/>
              </a:ext>
            </a:extLst>
          </p:cNvPr>
          <p:cNvSpPr txBox="1"/>
          <p:nvPr/>
        </p:nvSpPr>
        <p:spPr>
          <a:xfrm>
            <a:off x="1780562" y="5778885"/>
            <a:ext cx="135306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E04A-2779-4C33-8FC1-7A5BA6463B73}"/>
              </a:ext>
            </a:extLst>
          </p:cNvPr>
          <p:cNvSpPr txBox="1"/>
          <p:nvPr/>
        </p:nvSpPr>
        <p:spPr>
          <a:xfrm>
            <a:off x="6924774" y="5849138"/>
            <a:ext cx="135306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F93CB3B-185F-4F10-BE96-D03E05E37637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83C9D-5C11-4543-B169-8998814EF00E}"/>
              </a:ext>
            </a:extLst>
          </p:cNvPr>
          <p:cNvSpPr txBox="1"/>
          <p:nvPr/>
        </p:nvSpPr>
        <p:spPr>
          <a:xfrm>
            <a:off x="2222695" y="661181"/>
            <a:ext cx="561300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0E9D5-8C6A-42DF-8B55-8536FDA1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14" y="1487149"/>
            <a:ext cx="2857500" cy="2113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C426C-9773-47A8-B96E-7626B6D09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58" y="1506561"/>
            <a:ext cx="2809875" cy="215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F57F6-A7BA-4E24-A63F-7B33C2ED3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2" y="1468823"/>
            <a:ext cx="2762250" cy="218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30E642-DE0F-468C-A128-7D4F65108F03}"/>
              </a:ext>
            </a:extLst>
          </p:cNvPr>
          <p:cNvSpPr txBox="1"/>
          <p:nvPr/>
        </p:nvSpPr>
        <p:spPr>
          <a:xfrm>
            <a:off x="1209822" y="2933370"/>
            <a:ext cx="170219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্বরদী-৩২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1AE78-74B9-4E14-A237-23421D599934}"/>
              </a:ext>
            </a:extLst>
          </p:cNvPr>
          <p:cNvSpPr txBox="1"/>
          <p:nvPr/>
        </p:nvSpPr>
        <p:spPr>
          <a:xfrm>
            <a:off x="4206239" y="2933370"/>
            <a:ext cx="170219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্বরদী-৩৮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6E0BE-C650-42E1-BE91-B15637117119}"/>
              </a:ext>
            </a:extLst>
          </p:cNvPr>
          <p:cNvSpPr txBox="1"/>
          <p:nvPr/>
        </p:nvSpPr>
        <p:spPr>
          <a:xfrm>
            <a:off x="7289775" y="2933370"/>
            <a:ext cx="170219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্বরদী-৩৬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00EDBB-700A-4CAE-A683-5DC70853F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78" y="4112686"/>
            <a:ext cx="2886075" cy="2337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C2BCE7-0901-4FA2-B742-B67457A0C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49" y="4035313"/>
            <a:ext cx="2907319" cy="2492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353F9C-D152-4AFC-A808-8EEA16B9E141}"/>
              </a:ext>
            </a:extLst>
          </p:cNvPr>
          <p:cNvSpPr txBox="1"/>
          <p:nvPr/>
        </p:nvSpPr>
        <p:spPr>
          <a:xfrm>
            <a:off x="1677717" y="5738544"/>
            <a:ext cx="189459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0BAC83-78F4-487D-8E25-598C7A68DAAF}"/>
              </a:ext>
            </a:extLst>
          </p:cNvPr>
          <p:cNvSpPr txBox="1"/>
          <p:nvPr/>
        </p:nvSpPr>
        <p:spPr>
          <a:xfrm>
            <a:off x="6486086" y="5765118"/>
            <a:ext cx="189459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35FFF5F-FA40-46C8-895F-B076AB94B39E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9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65797A94-0281-4EE9-A2B9-849B455C021E}"/>
              </a:ext>
            </a:extLst>
          </p:cNvPr>
          <p:cNvSpPr/>
          <p:nvPr/>
        </p:nvSpPr>
        <p:spPr>
          <a:xfrm>
            <a:off x="3853380" y="608018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7AE86-3458-4C42-B9EC-344CE5718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609960" y="1952846"/>
            <a:ext cx="2838480" cy="1975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181F59-418D-4629-BA48-23D084B155E6}"/>
              </a:ext>
            </a:extLst>
          </p:cNvPr>
          <p:cNvSpPr/>
          <p:nvPr/>
        </p:nvSpPr>
        <p:spPr>
          <a:xfrm>
            <a:off x="590843" y="5029555"/>
            <a:ext cx="88767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 প্রতিকূল পরিবেশ ও বিরূপ 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1A29EE9-5F59-4C69-8A63-BF1D2E1984F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3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71C1F-8019-4F08-B5D9-BF53D8B11B1B}"/>
              </a:ext>
            </a:extLst>
          </p:cNvPr>
          <p:cNvSpPr txBox="1"/>
          <p:nvPr/>
        </p:nvSpPr>
        <p:spPr>
          <a:xfrm>
            <a:off x="3970944" y="648831"/>
            <a:ext cx="211651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44140-FB92-41B6-91FD-078D90557E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88" y="172327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5C188-0880-4F8C-A9CC-7010738FDEE0}"/>
              </a:ext>
            </a:extLst>
          </p:cNvPr>
          <p:cNvSpPr txBox="1"/>
          <p:nvPr/>
        </p:nvSpPr>
        <p:spPr>
          <a:xfrm>
            <a:off x="647114" y="4171839"/>
            <a:ext cx="877824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খরা সহিষ্ণু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C7319CA-6889-439B-A35F-FC66E34850E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2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20170703_142707.jpg">
            <a:extLst>
              <a:ext uri="{FF2B5EF4-FFF2-40B4-BE49-F238E27FC236}">
                <a16:creationId xmlns:a16="http://schemas.microsoft.com/office/drawing/2014/main" id="{BAEEDA00-CD17-4CF9-A83F-33127F3B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04" y="1648484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5CB3F-1639-4670-BD9D-D0DDD744BEFE}"/>
              </a:ext>
            </a:extLst>
          </p:cNvPr>
          <p:cNvSpPr txBox="1"/>
          <p:nvPr/>
        </p:nvSpPr>
        <p:spPr>
          <a:xfrm>
            <a:off x="3955700" y="664586"/>
            <a:ext cx="2004296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708758A-A4A3-43A0-B12C-F715C9F07B33}"/>
              </a:ext>
            </a:extLst>
          </p:cNvPr>
          <p:cNvSpPr/>
          <p:nvPr/>
        </p:nvSpPr>
        <p:spPr>
          <a:xfrm>
            <a:off x="1047736" y="3770543"/>
            <a:ext cx="1302869" cy="101287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B3B5EF6-3779-42E0-AB4D-6F5BBF479EFB}"/>
              </a:ext>
            </a:extLst>
          </p:cNvPr>
          <p:cNvSpPr/>
          <p:nvPr/>
        </p:nvSpPr>
        <p:spPr>
          <a:xfrm>
            <a:off x="1047736" y="4582239"/>
            <a:ext cx="1302869" cy="101287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8D79AB0-F5DE-44F9-997D-995FA4A29FAD}"/>
              </a:ext>
            </a:extLst>
          </p:cNvPr>
          <p:cNvSpPr/>
          <p:nvPr/>
        </p:nvSpPr>
        <p:spPr>
          <a:xfrm>
            <a:off x="1047736" y="5393935"/>
            <a:ext cx="1302869" cy="101287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D854B-9ED0-4F4D-A9E3-BC683A3F483A}"/>
              </a:ext>
            </a:extLst>
          </p:cNvPr>
          <p:cNvSpPr/>
          <p:nvPr/>
        </p:nvSpPr>
        <p:spPr>
          <a:xfrm>
            <a:off x="2527641" y="4075907"/>
            <a:ext cx="66163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3DEDA6-FB14-452B-90E1-80CEB0502C42}"/>
              </a:ext>
            </a:extLst>
          </p:cNvPr>
          <p:cNvSpPr/>
          <p:nvPr/>
        </p:nvSpPr>
        <p:spPr>
          <a:xfrm>
            <a:off x="2527641" y="4809160"/>
            <a:ext cx="66163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B3D66-F00E-413D-873D-C204303CE6D8}"/>
              </a:ext>
            </a:extLst>
          </p:cNvPr>
          <p:cNvSpPr/>
          <p:nvPr/>
        </p:nvSpPr>
        <p:spPr>
          <a:xfrm>
            <a:off x="2527641" y="5558214"/>
            <a:ext cx="66163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C3F9433-3207-4E52-AB52-9CF75819D80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28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7219B79-36D9-44B7-AB4B-B8B274959709}"/>
              </a:ext>
            </a:extLst>
          </p:cNvPr>
          <p:cNvSpPr txBox="1">
            <a:spLocks/>
          </p:cNvSpPr>
          <p:nvPr/>
        </p:nvSpPr>
        <p:spPr>
          <a:xfrm>
            <a:off x="3853069" y="565660"/>
            <a:ext cx="2352261" cy="71564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618EE-6792-4A5E-9487-ADCEB39421EC}"/>
              </a:ext>
            </a:extLst>
          </p:cNvPr>
          <p:cNvSpPr txBox="1"/>
          <p:nvPr/>
        </p:nvSpPr>
        <p:spPr>
          <a:xfrm>
            <a:off x="1491175" y="1500357"/>
            <a:ext cx="67524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1E98C-FD07-4690-A8C3-E0D636DA718B}"/>
              </a:ext>
            </a:extLst>
          </p:cNvPr>
          <p:cNvSpPr txBox="1"/>
          <p:nvPr/>
        </p:nvSpPr>
        <p:spPr>
          <a:xfrm>
            <a:off x="1972069" y="2171813"/>
            <a:ext cx="220942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B3E7B-5C02-4DBC-989C-104314E4CBFC}"/>
              </a:ext>
            </a:extLst>
          </p:cNvPr>
          <p:cNvSpPr txBox="1"/>
          <p:nvPr/>
        </p:nvSpPr>
        <p:spPr>
          <a:xfrm>
            <a:off x="5389458" y="2186987"/>
            <a:ext cx="219196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২৯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B6136-B5B6-494E-B2AE-CA437D968D6D}"/>
              </a:ext>
            </a:extLst>
          </p:cNvPr>
          <p:cNvSpPr txBox="1"/>
          <p:nvPr/>
        </p:nvSpPr>
        <p:spPr>
          <a:xfrm>
            <a:off x="1972069" y="2981833"/>
            <a:ext cx="220942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D249E-8E8B-4C80-B215-4A284607B0A8}"/>
              </a:ext>
            </a:extLst>
          </p:cNvPr>
          <p:cNvSpPr txBox="1"/>
          <p:nvPr/>
        </p:nvSpPr>
        <p:spPr>
          <a:xfrm>
            <a:off x="5389457" y="2968742"/>
            <a:ext cx="219196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A39D0-FBBF-464E-9085-828B3BFFA593}"/>
              </a:ext>
            </a:extLst>
          </p:cNvPr>
          <p:cNvSpPr txBox="1"/>
          <p:nvPr/>
        </p:nvSpPr>
        <p:spPr>
          <a:xfrm>
            <a:off x="1493770" y="3930073"/>
            <a:ext cx="725092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94E0D-CD28-413D-8D7E-7F20A1D93D1F}"/>
              </a:ext>
            </a:extLst>
          </p:cNvPr>
          <p:cNvSpPr txBox="1"/>
          <p:nvPr/>
        </p:nvSpPr>
        <p:spPr>
          <a:xfrm>
            <a:off x="1755508" y="4615269"/>
            <a:ext cx="261958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২0-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C0542-9830-4AB1-A706-DE3D1CE8AA1E}"/>
              </a:ext>
            </a:extLst>
          </p:cNvPr>
          <p:cNvSpPr txBox="1"/>
          <p:nvPr/>
        </p:nvSpPr>
        <p:spPr>
          <a:xfrm>
            <a:off x="5389457" y="4537535"/>
            <a:ext cx="26150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30-40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9A17A-27CC-4E96-BC5A-C2A7136A6B7C}"/>
              </a:ext>
            </a:extLst>
          </p:cNvPr>
          <p:cNvSpPr txBox="1"/>
          <p:nvPr/>
        </p:nvSpPr>
        <p:spPr>
          <a:xfrm>
            <a:off x="1755507" y="5300465"/>
            <a:ext cx="26150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৪০-৫০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982C3-B817-485D-AE48-A2EA9B4EE900}"/>
              </a:ext>
            </a:extLst>
          </p:cNvPr>
          <p:cNvSpPr txBox="1"/>
          <p:nvPr/>
        </p:nvSpPr>
        <p:spPr>
          <a:xfrm>
            <a:off x="5390935" y="5300465"/>
            <a:ext cx="26150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৫০-৬০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703D1CA6-3670-48B0-90E3-E51B0B77C6D2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E2A45F3-1D8A-4924-AE5C-18C421A59F8B}"/>
              </a:ext>
            </a:extLst>
          </p:cNvPr>
          <p:cNvSpPr/>
          <p:nvPr/>
        </p:nvSpPr>
        <p:spPr>
          <a:xfrm>
            <a:off x="5361321" y="22378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4A49E4C3-9320-40D9-BE6C-B71117F4A027}"/>
              </a:ext>
            </a:extLst>
          </p:cNvPr>
          <p:cNvSpPr/>
          <p:nvPr/>
        </p:nvSpPr>
        <p:spPr>
          <a:xfrm>
            <a:off x="5361321" y="457054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B14A9-A298-4E50-8B26-59379E0FA7F3}"/>
              </a:ext>
            </a:extLst>
          </p:cNvPr>
          <p:cNvSpPr txBox="1"/>
          <p:nvPr/>
        </p:nvSpPr>
        <p:spPr>
          <a:xfrm>
            <a:off x="3852827" y="822066"/>
            <a:ext cx="207810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96EBA-108E-412D-BF9E-DC83BBA5D2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55" y="1737779"/>
            <a:ext cx="3782849" cy="335472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8B3A66-B580-433A-8DF0-52004AD501A2}"/>
              </a:ext>
            </a:extLst>
          </p:cNvPr>
          <p:cNvSpPr/>
          <p:nvPr/>
        </p:nvSpPr>
        <p:spPr>
          <a:xfrm>
            <a:off x="633046" y="5361887"/>
            <a:ext cx="87923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বীজ বপন ও চারা রোপণ এর প্রয়ো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জনীয়তা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AAE3E35-6458-4925-A853-AE73579CEF0B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2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5D26B5D-7F53-4744-96DF-99D8CC987F13}"/>
              </a:ext>
            </a:extLst>
          </p:cNvPr>
          <p:cNvSpPr/>
          <p:nvPr/>
        </p:nvSpPr>
        <p:spPr>
          <a:xfrm>
            <a:off x="1062110" y="3489875"/>
            <a:ext cx="3868616" cy="2900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Email-sambho7440@gmail.com</a:t>
            </a:r>
            <a:endParaRPr lang="bn-BD" sz="2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48352C-B75B-4700-8347-54176E73DAD3}"/>
              </a:ext>
            </a:extLst>
          </p:cNvPr>
          <p:cNvSpPr/>
          <p:nvPr/>
        </p:nvSpPr>
        <p:spPr>
          <a:xfrm>
            <a:off x="1665653" y="2353512"/>
            <a:ext cx="2503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8FE3E-CBDB-440B-A1C6-6CD6E797ACDF}"/>
              </a:ext>
            </a:extLst>
          </p:cNvPr>
          <p:cNvSpPr/>
          <p:nvPr/>
        </p:nvSpPr>
        <p:spPr>
          <a:xfrm>
            <a:off x="5991387" y="2353511"/>
            <a:ext cx="220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3B227-59DE-463E-A7D4-5F1DF232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17" y="1056460"/>
            <a:ext cx="4134368" cy="3670852"/>
          </a:xfrm>
          <a:prstGeom prst="rect">
            <a:avLst/>
          </a:prstGeom>
        </p:spPr>
      </p:pic>
      <p:sp>
        <p:nvSpPr>
          <p:cNvPr id="6" name="Bevel 6">
            <a:extLst>
              <a:ext uri="{FF2B5EF4-FFF2-40B4-BE49-F238E27FC236}">
                <a16:creationId xmlns:a16="http://schemas.microsoft.com/office/drawing/2014/main" id="{E4A02DE0-8AC2-41BB-838C-BE3084F532E7}"/>
              </a:ext>
            </a:extLst>
          </p:cNvPr>
          <p:cNvSpPr/>
          <p:nvPr/>
        </p:nvSpPr>
        <p:spPr>
          <a:xfrm>
            <a:off x="5127677" y="3489875"/>
            <a:ext cx="3868614" cy="290037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24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বিরুপ</a:t>
            </a:r>
            <a:r>
              <a:rPr lang="en-US" sz="24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4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সহিষ্ণু</a:t>
            </a:r>
            <a:r>
              <a:rPr lang="en-US" sz="24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4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24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4775B72-AA8E-49CA-8AC2-F0AE6FBECA56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48114-17C8-4776-8612-F66BE4AFF5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2258836" y="834113"/>
            <a:ext cx="1316915" cy="1279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7.jpg">
            <a:extLst>
              <a:ext uri="{FF2B5EF4-FFF2-40B4-BE49-F238E27FC236}">
                <a16:creationId xmlns:a16="http://schemas.microsoft.com/office/drawing/2014/main" id="{F41057D5-F293-461B-801B-443967332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10" y="786534"/>
            <a:ext cx="1051675" cy="1374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1731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0BC47-97D9-4041-9C3E-BA3C322E5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574241"/>
            <a:ext cx="8890782" cy="617825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D9A73-EE36-4645-8EE2-29E2A2730011}"/>
              </a:ext>
            </a:extLst>
          </p:cNvPr>
          <p:cNvSpPr txBox="1"/>
          <p:nvPr/>
        </p:nvSpPr>
        <p:spPr>
          <a:xfrm>
            <a:off x="768626" y="755374"/>
            <a:ext cx="8189843" cy="478403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932"/>
              </a:avLst>
            </a:prstTxWarp>
            <a:spAutoFit/>
          </a:bodyPr>
          <a:lstStyle/>
          <a:p>
            <a:r>
              <a:rPr lang="en-US" sz="60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A2F1330-4BD6-4459-9227-20B3FDF31F3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3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3FD6A6-55EA-4A4E-B414-68FB767AF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9" y="2830692"/>
            <a:ext cx="2134619" cy="232638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9E8C15-49D9-4B40-A6C8-BA91679D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29" y="2830691"/>
            <a:ext cx="2123024" cy="237259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FB8E8-6196-4691-A41C-E656D443E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9" y="2830691"/>
            <a:ext cx="2124220" cy="241647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5FF3D-0751-4AA5-B3BE-491AC242D8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41" y="2846200"/>
            <a:ext cx="2124220" cy="228850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FDA47-FB66-4B37-B65D-F06C419F4117}"/>
              </a:ext>
            </a:extLst>
          </p:cNvPr>
          <p:cNvSpPr txBox="1"/>
          <p:nvPr/>
        </p:nvSpPr>
        <p:spPr>
          <a:xfrm>
            <a:off x="2187526" y="731520"/>
            <a:ext cx="568334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BFB7479-DE79-4BF9-B3AD-63FDBC76535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90262-33AD-4642-A79F-08D7B1A3D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55" y="1860643"/>
            <a:ext cx="4117485" cy="3593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5753E-3B16-4327-A381-612FDAF1F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0" y="1860643"/>
            <a:ext cx="4117485" cy="3593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19B0F-3411-48EC-8CEB-890E301AEF02}"/>
              </a:ext>
            </a:extLst>
          </p:cNvPr>
          <p:cNvSpPr txBox="1"/>
          <p:nvPr/>
        </p:nvSpPr>
        <p:spPr>
          <a:xfrm>
            <a:off x="3764152" y="5671813"/>
            <a:ext cx="25300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ক্ষেত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AE355-CA25-4428-B703-08136FCCB3DD}"/>
              </a:ext>
            </a:extLst>
          </p:cNvPr>
          <p:cNvSpPr txBox="1"/>
          <p:nvPr/>
        </p:nvSpPr>
        <p:spPr>
          <a:xfrm>
            <a:off x="2187526" y="731520"/>
            <a:ext cx="568334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379A487-497A-4A96-8466-F332708EF82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B237A-C0E3-49A4-BC5A-55C554B1E8A1}"/>
              </a:ext>
            </a:extLst>
          </p:cNvPr>
          <p:cNvSpPr/>
          <p:nvPr/>
        </p:nvSpPr>
        <p:spPr>
          <a:xfrm>
            <a:off x="858215" y="5134707"/>
            <a:ext cx="841365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বিরুপ আবহাওয়া-সহিষ্ণু ফসল ও ফসলের জাত।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A3AD0-5B8A-49BC-B803-25D5BB19430D}"/>
              </a:ext>
            </a:extLst>
          </p:cNvPr>
          <p:cNvSpPr txBox="1"/>
          <p:nvPr/>
        </p:nvSpPr>
        <p:spPr>
          <a:xfrm>
            <a:off x="2569883" y="794173"/>
            <a:ext cx="464684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>
                  <a:solidFill>
                    <a:srgbClr val="00B05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n>
                <a:solidFill>
                  <a:srgbClr val="00B050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10AB542-76FC-49FC-BA79-54C4418AADF0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FC4C9-D528-4169-9D7B-61954672C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25" y="1892312"/>
            <a:ext cx="3134230" cy="283874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438A1-3618-4C9B-ABE1-A876F3D8D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4" y="1892311"/>
            <a:ext cx="3327900" cy="29047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E928E0-6CAD-43B7-8447-B3601087D3BE}"/>
              </a:ext>
            </a:extLst>
          </p:cNvPr>
          <p:cNvSpPr/>
          <p:nvPr/>
        </p:nvSpPr>
        <p:spPr>
          <a:xfrm>
            <a:off x="618979" y="2638047"/>
            <a:ext cx="8792307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 প্রতিকূল পরিবেশ ও বিরূপ আবহাওয়ার সংগা দিতে 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2578D-9882-4836-8A46-7568052108BE}"/>
              </a:ext>
            </a:extLst>
          </p:cNvPr>
          <p:cNvSpPr/>
          <p:nvPr/>
        </p:nvSpPr>
        <p:spPr>
          <a:xfrm>
            <a:off x="634405" y="3334435"/>
            <a:ext cx="8792307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বীজ বপন ও চারা রোপণ এর প্রয়ো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জনীয়তা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8AE4B-C526-4983-B87E-411E650D14B5}"/>
              </a:ext>
            </a:extLst>
          </p:cNvPr>
          <p:cNvSpPr/>
          <p:nvPr/>
        </p:nvSpPr>
        <p:spPr>
          <a:xfrm>
            <a:off x="612229" y="4051887"/>
            <a:ext cx="8814483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প্রতিকূলতা সহিষ্ণু বিভিন্ন ফসল জাতের তালিকা তৈরি ও বৈশিষ্ট্য লিখতে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FCE65-3DD1-4014-942B-7290D0A75D09}"/>
              </a:ext>
            </a:extLst>
          </p:cNvPr>
          <p:cNvSpPr/>
          <p:nvPr/>
        </p:nvSpPr>
        <p:spPr>
          <a:xfrm>
            <a:off x="596803" y="4769339"/>
            <a:ext cx="881448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প্রতিকূলতা সহিষ্ণু ফসল জাতের প্রয়োজনী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তা নিরূপন করতে পারবে।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4C345C1E-DE8C-496B-86F7-FB78D6434000}"/>
              </a:ext>
            </a:extLst>
          </p:cNvPr>
          <p:cNvSpPr/>
          <p:nvPr/>
        </p:nvSpPr>
        <p:spPr>
          <a:xfrm>
            <a:off x="4145785" y="717271"/>
            <a:ext cx="1937704" cy="108198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86E8439-903E-4CAF-84CD-C6BDDBC969A9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BD993-07F8-4376-A994-932D040272B5}"/>
              </a:ext>
            </a:extLst>
          </p:cNvPr>
          <p:cNvSpPr txBox="1"/>
          <p:nvPr/>
        </p:nvSpPr>
        <p:spPr>
          <a:xfrm>
            <a:off x="590843" y="4846949"/>
            <a:ext cx="8862646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অতি শৈত্য বা কম শৈত্য পড়া, গ্রীষ্মকালে অতি উচ্চ তাপমাত্রা, খরা, লবণাক্ততা, বন্যা বা জলাবদ্ধতা হল ফসল উৎপাদনে প্রতিকূল পরিবেশ ও বিরূপ আবহাওয়া।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4527E-6BB9-4EAC-97D8-59D44AE65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6" y="1756033"/>
            <a:ext cx="2102436" cy="265691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688691-B503-4591-B123-AA158D0AF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8" y="1745632"/>
            <a:ext cx="2226200" cy="265691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17BF-0D0F-4271-ACFC-D725261C6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1769" y="1731428"/>
            <a:ext cx="2240915" cy="270612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EBFEF-2B58-4BCE-A138-CA98640A7B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1428"/>
            <a:ext cx="2240915" cy="270612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47239-11C7-4AC6-85B8-5DB20AE12080}"/>
              </a:ext>
            </a:extLst>
          </p:cNvPr>
          <p:cNvSpPr txBox="1"/>
          <p:nvPr/>
        </p:nvSpPr>
        <p:spPr>
          <a:xfrm>
            <a:off x="730205" y="3818536"/>
            <a:ext cx="156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শীত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6DFF6-B532-431C-9196-222D20D6F1DE}"/>
              </a:ext>
            </a:extLst>
          </p:cNvPr>
          <p:cNvSpPr txBox="1"/>
          <p:nvPr/>
        </p:nvSpPr>
        <p:spPr>
          <a:xfrm>
            <a:off x="2875864" y="3818536"/>
            <a:ext cx="164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গরম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093DA-63B7-425D-8216-CBA50CD22F96}"/>
              </a:ext>
            </a:extLst>
          </p:cNvPr>
          <p:cNvSpPr txBox="1"/>
          <p:nvPr/>
        </p:nvSpPr>
        <p:spPr>
          <a:xfrm>
            <a:off x="5618434" y="3766620"/>
            <a:ext cx="76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D3090-9D92-4A31-9F3D-C941FC4CBFFA}"/>
              </a:ext>
            </a:extLst>
          </p:cNvPr>
          <p:cNvSpPr txBox="1"/>
          <p:nvPr/>
        </p:nvSpPr>
        <p:spPr>
          <a:xfrm>
            <a:off x="8065311" y="3818537"/>
            <a:ext cx="86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BCEAA-F86D-4D58-8658-33B9CC8F06BB}"/>
              </a:ext>
            </a:extLst>
          </p:cNvPr>
          <p:cNvSpPr/>
          <p:nvPr/>
        </p:nvSpPr>
        <p:spPr>
          <a:xfrm>
            <a:off x="2805219" y="790868"/>
            <a:ext cx="488467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পরিবেশ ও বিরূপ আবহাওয়া।</a:t>
            </a: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509C083D-B6B4-496D-9327-1F84D7DB8327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7B18-0F54-4BB9-8EC7-D04474FE4716}"/>
              </a:ext>
            </a:extLst>
          </p:cNvPr>
          <p:cNvSpPr txBox="1">
            <a:spLocks/>
          </p:cNvSpPr>
          <p:nvPr/>
        </p:nvSpPr>
        <p:spPr>
          <a:xfrm>
            <a:off x="3621895" y="536531"/>
            <a:ext cx="2863068" cy="604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>
            <a:lvl1pPr algn="ctr" defTabSz="487695" rtl="0" eaLnBrk="1" latinLnBrk="0" hangingPunct="1">
              <a:spcBef>
                <a:spcPct val="0"/>
              </a:spcBef>
              <a:buNone/>
              <a:defRPr sz="4267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600" dirty="0">
                <a:solidFill>
                  <a:srgbClr val="31A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শৈত্য সহিষ্ণু</a:t>
            </a:r>
            <a:r>
              <a:rPr lang="en-US" sz="3600" dirty="0">
                <a:solidFill>
                  <a:srgbClr val="31A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31A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600" dirty="0">
              <a:solidFill>
                <a:srgbClr val="31A71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928D5-983B-4298-B5E4-ECF9D4084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1724" r="12503"/>
          <a:stretch/>
        </p:blipFill>
        <p:spPr>
          <a:xfrm>
            <a:off x="1172829" y="1239596"/>
            <a:ext cx="2274138" cy="2586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E9E05-366A-4604-AEB5-622EFAB1D2FF}"/>
              </a:ext>
            </a:extLst>
          </p:cNvPr>
          <p:cNvSpPr txBox="1"/>
          <p:nvPr/>
        </p:nvSpPr>
        <p:spPr>
          <a:xfrm>
            <a:off x="4839957" y="1434904"/>
            <a:ext cx="46132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–  ৯০-৯৫ সেমি।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– ১৪০-১৪৫ দিন।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5CFDC-06E0-45EB-8627-A0EF74A94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1177" r="12643" b="5291"/>
          <a:stretch/>
        </p:blipFill>
        <p:spPr>
          <a:xfrm>
            <a:off x="1172829" y="3941304"/>
            <a:ext cx="2274138" cy="2693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2">
            <a:extLst>
              <a:ext uri="{FF2B5EF4-FFF2-40B4-BE49-F238E27FC236}">
                <a16:creationId xmlns:a16="http://schemas.microsoft.com/office/drawing/2014/main" id="{644E8C19-E2AD-4104-8F3C-623F7B54DA6B}"/>
              </a:ext>
            </a:extLst>
          </p:cNvPr>
          <p:cNvSpPr/>
          <p:nvPr/>
        </p:nvSpPr>
        <p:spPr>
          <a:xfrm>
            <a:off x="3621895" y="1632880"/>
            <a:ext cx="1218062" cy="1173707"/>
          </a:xfrm>
          <a:prstGeom prst="rightArrow">
            <a:avLst/>
          </a:prstGeom>
          <a:solidFill>
            <a:srgbClr val="31A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BB6E7-2462-4752-98C2-94A31464752E}"/>
              </a:ext>
            </a:extLst>
          </p:cNvPr>
          <p:cNvSpPr txBox="1"/>
          <p:nvPr/>
        </p:nvSpPr>
        <p:spPr>
          <a:xfrm>
            <a:off x="4839956" y="3972082"/>
            <a:ext cx="461328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উচ্চতা – ১০০ সেমি।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জীবনকাল – বোরো মৌসুমে ১৪৫ এবং আউশ মৌসুমে ১০০ দিন।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- বোরো মৌসুমে ৭ টন আউশ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 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4DB5D5B9-DF9D-4A69-96E2-9BD05526F7EA}"/>
              </a:ext>
            </a:extLst>
          </p:cNvPr>
          <p:cNvSpPr/>
          <p:nvPr/>
        </p:nvSpPr>
        <p:spPr>
          <a:xfrm>
            <a:off x="3528985" y="4508614"/>
            <a:ext cx="1218062" cy="1173707"/>
          </a:xfrm>
          <a:prstGeom prst="rightArrow">
            <a:avLst/>
          </a:prstGeom>
          <a:solidFill>
            <a:srgbClr val="31A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E9E6E13-66F8-4B29-9BF7-19852C378B3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4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B7E67-B719-41EF-8708-67E56DBEC0A6}"/>
              </a:ext>
            </a:extLst>
          </p:cNvPr>
          <p:cNvSpPr txBox="1"/>
          <p:nvPr/>
        </p:nvSpPr>
        <p:spPr>
          <a:xfrm>
            <a:off x="3271577" y="636110"/>
            <a:ext cx="373413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খরা সহিষ্ণু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A6D6C-1AF4-4936-8794-7BAB73794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0694" r="12037" b="4187"/>
          <a:stretch/>
        </p:blipFill>
        <p:spPr>
          <a:xfrm>
            <a:off x="773722" y="1103055"/>
            <a:ext cx="2236764" cy="255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8BC7EA8B-B279-4A64-9A0D-12031BA47C91}"/>
              </a:ext>
            </a:extLst>
          </p:cNvPr>
          <p:cNvSpPr/>
          <p:nvPr/>
        </p:nvSpPr>
        <p:spPr>
          <a:xfrm>
            <a:off x="3010486" y="2033516"/>
            <a:ext cx="1467735" cy="1159850"/>
          </a:xfrm>
          <a:prstGeom prst="rightArrow">
            <a:avLst/>
          </a:prstGeom>
          <a:solidFill>
            <a:srgbClr val="58A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650F7-2F8C-46F5-898E-5A71481D5E6E}"/>
              </a:ext>
            </a:extLst>
          </p:cNvPr>
          <p:cNvSpPr/>
          <p:nvPr/>
        </p:nvSpPr>
        <p:spPr>
          <a:xfrm>
            <a:off x="4478221" y="1549281"/>
            <a:ext cx="4989335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– ১১৫ সেমি।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– ১০৫-১১০ 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খরা কবলিত অবস্থায় ৩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টন খরা না হলে 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C2DB8-425B-4A64-81F0-60D7A9009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9251" r="14050" b="9329"/>
          <a:stretch/>
        </p:blipFill>
        <p:spPr>
          <a:xfrm>
            <a:off x="773722" y="3851149"/>
            <a:ext cx="2236764" cy="2813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2">
            <a:extLst>
              <a:ext uri="{FF2B5EF4-FFF2-40B4-BE49-F238E27FC236}">
                <a16:creationId xmlns:a16="http://schemas.microsoft.com/office/drawing/2014/main" id="{2A77E14A-D1AC-4BC2-B97C-F43D361E061F}"/>
              </a:ext>
            </a:extLst>
          </p:cNvPr>
          <p:cNvSpPr/>
          <p:nvPr/>
        </p:nvSpPr>
        <p:spPr>
          <a:xfrm>
            <a:off x="3010486" y="4568060"/>
            <a:ext cx="1467735" cy="1159850"/>
          </a:xfrm>
          <a:prstGeom prst="rightArrow">
            <a:avLst/>
          </a:prstGeom>
          <a:solidFill>
            <a:srgbClr val="31B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9E264-31C0-4D31-B9D9-FF146592AF93}"/>
              </a:ext>
            </a:extLst>
          </p:cNvPr>
          <p:cNvSpPr/>
          <p:nvPr/>
        </p:nvSpPr>
        <p:spPr>
          <a:xfrm>
            <a:off x="4478221" y="4240044"/>
            <a:ext cx="4989335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– ১১০ থেকে ১১৫ দিন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জীবনকাল – ১০০ থেকে ১০৫ দিন।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– খরা কবলিত হলে ৩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– ৩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খরা কবলিত না হলে ৪ – 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টন।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B1FFE81-E734-4375-A730-8346C84B02A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1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9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1011</Words>
  <Application>Microsoft Office PowerPoint</Application>
  <PresentationFormat>Custom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2019-10-31T13:05:26Z</dcterms:created>
  <dcterms:modified xsi:type="dcterms:W3CDTF">2019-11-01T14:17:42Z</dcterms:modified>
</cp:coreProperties>
</file>