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265" r:id="rId4"/>
    <p:sldId id="276" r:id="rId5"/>
    <p:sldId id="258" r:id="rId6"/>
    <p:sldId id="259" r:id="rId7"/>
    <p:sldId id="260" r:id="rId8"/>
    <p:sldId id="266" r:id="rId9"/>
    <p:sldId id="270" r:id="rId10"/>
    <p:sldId id="277" r:id="rId11"/>
    <p:sldId id="268" r:id="rId12"/>
    <p:sldId id="279" r:id="rId13"/>
    <p:sldId id="281" r:id="rId14"/>
    <p:sldId id="286" r:id="rId15"/>
    <p:sldId id="293" r:id="rId16"/>
    <p:sldId id="274" r:id="rId17"/>
    <p:sldId id="284" r:id="rId18"/>
    <p:sldId id="289" r:id="rId19"/>
    <p:sldId id="291" r:id="rId20"/>
    <p:sldId id="292" r:id="rId21"/>
    <p:sldId id="295" r:id="rId22"/>
    <p:sldId id="296" r:id="rId23"/>
    <p:sldId id="294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A7C"/>
    <a:srgbClr val="339933"/>
    <a:srgbClr val="07186F"/>
    <a:srgbClr val="0455F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A750-A43B-4991-B680-37DEC7DA1B06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5795-E7FF-43BF-9E08-E847FD2E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5795-E7FF-43BF-9E08-E847FD2E28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90600"/>
            <a:ext cx="6705600" cy="4876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শ্রেণির সকলকে স্বাগতম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990600"/>
            <a:ext cx="6749143" cy="4876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581400"/>
            <a:ext cx="762000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অবনতি কোণঃ</a:t>
            </a:r>
            <a:r>
              <a:rPr lang="en-US" sz="3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ভূতলের সমান্তরাল রেখার নিচের কোন বিন্দু ভূ-রেখার সাথে যে কোণ উৎপন্ন করে তাকে অবনতি কোণ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62000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উন্নতিকোণঃ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ভূতলের উপরের কোনো বিন্দু ভূমির সমান্তরাল রেখার সাথে যে কোণ উৎপন্ন করে তাকে উন্নতি কোণ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0" y="489857"/>
            <a:ext cx="3124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7859486" cy="5029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410200" y="2590800"/>
            <a:ext cx="0" cy="1447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2590800"/>
            <a:ext cx="1828800" cy="1524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4038600"/>
            <a:ext cx="1828800" cy="76200"/>
          </a:xfrm>
          <a:prstGeom prst="line">
            <a:avLst/>
          </a:prstGeom>
          <a:ln w="5715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2590800"/>
            <a:ext cx="2095122" cy="76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2684995">
            <a:off x="5441173" y="2352739"/>
            <a:ext cx="1500534" cy="1678749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2667000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67000"/>
                <a:ext cx="990600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166662">
            <a:off x="5587865" y="4165736"/>
            <a:ext cx="1549668" cy="58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20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55671" y="3113277"/>
            <a:ext cx="118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উচ্চতা ?</a:t>
            </a:r>
            <a:endParaRPr lang="en-US" sz="2800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96560"/>
            <a:ext cx="76962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তথ্যের আলোকে সমাধান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968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7" grpId="0"/>
      <p:bldP spid="12" grpId="0"/>
      <p:bldP spid="12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39794" y="1683265"/>
            <a:ext cx="0" cy="2514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9794" y="4197865"/>
            <a:ext cx="3124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9794" y="1705036"/>
            <a:ext cx="3124200" cy="24710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39794" y="1683265"/>
            <a:ext cx="38862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397865">
            <a:off x="3427630" y="1476750"/>
            <a:ext cx="1181100" cy="18288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3458178">
            <a:off x="4764794" y="2677324"/>
            <a:ext cx="1181100" cy="18288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3473" y="1161033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3943" y="139376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3427" y="383028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292" y="4038600"/>
            <a:ext cx="57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170" y="4184229"/>
            <a:ext cx="195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3964" y="2586622"/>
            <a:ext cx="57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98748" y="1683265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748" y="1683265"/>
                <a:ext cx="990600" cy="7078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9430" y="3529249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30" y="3529249"/>
                <a:ext cx="990600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Elbow Connector 25"/>
          <p:cNvCxnSpPr/>
          <p:nvPr/>
        </p:nvCxnSpPr>
        <p:spPr>
          <a:xfrm>
            <a:off x="3155387" y="3529249"/>
            <a:ext cx="1060373" cy="668616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3027" y="152400"/>
            <a:ext cx="281297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8000" y="6063343"/>
                <a:ext cx="6621970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339933"/>
                    </a:solidFill>
                    <a:latin typeface="NikoshBAN" pitchFamily="2" charset="0"/>
                    <a:cs typeface="NikoshBAN" pitchFamily="2" charset="0"/>
                  </a:rPr>
                  <a:t>অবনতি কোণ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𝐷𝐴𝐶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rgbClr val="339933"/>
                    </a:solidFill>
                    <a:latin typeface="NikoshBAN" pitchFamily="2" charset="0"/>
                    <a:cs typeface="NikoshBAN" pitchFamily="2" charset="0"/>
                  </a:rPr>
                  <a:t>উন্নতি কোণ</a:t>
                </a:r>
                <a:r>
                  <a:rPr lang="bn-BD" sz="2800" dirty="0">
                    <a:solidFill>
                      <a:srgbClr val="339933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𝐶𝐵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6063343"/>
                <a:ext cx="662197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4774" y="4881194"/>
                <a:ext cx="6029425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মনে করি,</a:t>
                </a:r>
                <a:r>
                  <a:rPr lang="bn-BD" sz="3200" b="1" i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0455F6"/>
                    </a:solidFill>
                    <a:latin typeface="NikoshBAN" pitchFamily="2" charset="0"/>
                    <a:cs typeface="NikoshBAN" pitchFamily="2" charset="0"/>
                  </a:rPr>
                  <a:t>মিনারের </a:t>
                </a:r>
                <a:r>
                  <a:rPr lang="bn-BD" sz="3200" dirty="0">
                    <a:solidFill>
                      <a:srgbClr val="0455F6"/>
                    </a:solidFill>
                    <a:latin typeface="NikoshBAN" pitchFamily="2" charset="0"/>
                    <a:cs typeface="NikoshBAN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4" y="4881194"/>
                <a:ext cx="6029425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8000" y="5477490"/>
                <a:ext cx="6084235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মিনারের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পাদবিন্দু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থেকে দূরত্ব 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20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bn-BD" sz="2800" dirty="0">
                  <a:solidFill>
                    <a:srgbClr val="339933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5477490"/>
                <a:ext cx="6084235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95491" y="496669"/>
                <a:ext cx="5562600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𝑡𝑎𝑛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লম্ব/ভুমি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491" y="496669"/>
                <a:ext cx="556260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5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8675" y="1497931"/>
                <a:ext cx="5562600" cy="1017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200" i="1">
                          <a:latin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75" y="1497931"/>
                <a:ext cx="5562600" cy="10175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9561" y="2590800"/>
                <a:ext cx="5562600" cy="102733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0" i="1" smtClean="0">
                          <a:latin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61" y="2590800"/>
                <a:ext cx="556260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9561" y="3733800"/>
                <a:ext cx="5562600" cy="102733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0" i="1" smtClean="0">
                          <a:latin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61" y="3733800"/>
                <a:ext cx="5562600" cy="102733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95491" y="4855029"/>
                <a:ext cx="5562600" cy="111947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491" y="4855029"/>
                <a:ext cx="5562600" cy="111947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37064" y="193128"/>
            <a:ext cx="2852118" cy="3083471"/>
            <a:chOff x="2422620" y="1828800"/>
            <a:chExt cx="3400445" cy="3123228"/>
          </a:xfrm>
        </p:grpSpPr>
        <p:sp>
          <p:nvSpPr>
            <p:cNvPr id="35" name="TextBox 34"/>
            <p:cNvSpPr txBox="1"/>
            <p:nvPr/>
          </p:nvSpPr>
          <p:spPr>
            <a:xfrm>
              <a:off x="3076435" y="4367253"/>
              <a:ext cx="195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422620" y="1828800"/>
              <a:ext cx="3400445" cy="2746500"/>
              <a:chOff x="2419943" y="1161033"/>
              <a:chExt cx="4238531" cy="3375089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139794" y="1683265"/>
                <a:ext cx="0" cy="2514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419943" y="1161033"/>
                <a:ext cx="4238531" cy="3375089"/>
                <a:chOff x="2419943" y="1161033"/>
                <a:chExt cx="4238531" cy="33750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blipFill rotWithShape="1">
                      <a:blip r:embed="rId7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0" name="Group 39"/>
                <p:cNvGrpSpPr/>
                <p:nvPr/>
              </p:nvGrpSpPr>
              <p:grpSpPr>
                <a:xfrm>
                  <a:off x="2419943" y="1161033"/>
                  <a:ext cx="4238531" cy="3375089"/>
                  <a:chOff x="2419943" y="1161033"/>
                  <a:chExt cx="4238531" cy="3375089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 rot="2397865">
                    <a:off x="3090231" y="1412277"/>
                    <a:ext cx="1275349" cy="1944917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2419943" y="1161033"/>
                    <a:ext cx="4238531" cy="3375089"/>
                    <a:chOff x="2419943" y="1161033"/>
                    <a:chExt cx="4238531" cy="3375089"/>
                  </a:xfrm>
                </p:grpSpPr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419943" y="3817510"/>
                      <a:ext cx="609600" cy="7186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2436272" y="2544430"/>
                      <a:ext cx="576943" cy="7942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2433473" y="1161033"/>
                      <a:ext cx="4225001" cy="3370490"/>
                      <a:chOff x="2433473" y="1161033"/>
                      <a:chExt cx="4225001" cy="3370490"/>
                    </a:xfrm>
                  </p:grpSpPr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 flipV="1">
                        <a:off x="3139794" y="4172217"/>
                        <a:ext cx="2430235" cy="2564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>
                        <a:off x="3139794" y="1683265"/>
                        <a:ext cx="2430235" cy="251459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/>
                      <p:nvPr/>
                    </p:nvCxnSpPr>
                    <p:spPr>
                      <a:xfrm>
                        <a:off x="3139794" y="1683266"/>
                        <a:ext cx="290908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B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Arc 48"/>
                      <p:cNvSpPr/>
                      <p:nvPr/>
                    </p:nvSpPr>
                    <p:spPr>
                      <a:xfrm rot="13458178">
                        <a:off x="4494394" y="2521326"/>
                        <a:ext cx="1215095" cy="1981850"/>
                      </a:xfrm>
                      <a:prstGeom prst="arc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2433473" y="1161033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6048873" y="1359229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endParaRPr lang="en-US" sz="3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5670471" y="3812911"/>
                        <a:ext cx="576943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endPara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3" name="TextBox 52"/>
                          <p:cNvSpPr txBox="1"/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4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3" name="TextBox 5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blipFill rotWithShape="1">
                            <a:blip r:embed="rId8" cstate="print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4" name="Elbow Connector 53"/>
                      <p:cNvCxnSpPr/>
                      <p:nvPr/>
                    </p:nvCxnSpPr>
                    <p:spPr>
                      <a:xfrm>
                        <a:off x="3155387" y="3529249"/>
                        <a:ext cx="1060373" cy="668616"/>
                      </a:xfrm>
                      <a:prstGeom prst="bentConnector3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039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29000" y="551928"/>
                <a:ext cx="5562600" cy="128445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51928"/>
                <a:ext cx="5562600" cy="128445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96343" y="2095711"/>
                <a:ext cx="5562600" cy="6463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11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547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3" y="2095711"/>
                <a:ext cx="5562600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87511" y="148924"/>
            <a:ext cx="2852118" cy="3083471"/>
            <a:chOff x="2422620" y="1828800"/>
            <a:chExt cx="3400445" cy="3123228"/>
          </a:xfrm>
        </p:grpSpPr>
        <p:sp>
          <p:nvSpPr>
            <p:cNvPr id="29" name="TextBox 28"/>
            <p:cNvSpPr txBox="1"/>
            <p:nvPr/>
          </p:nvSpPr>
          <p:spPr>
            <a:xfrm>
              <a:off x="3076435" y="4367253"/>
              <a:ext cx="195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22620" y="1828800"/>
              <a:ext cx="3400445" cy="2746500"/>
              <a:chOff x="2419943" y="1161033"/>
              <a:chExt cx="4238531" cy="337508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139794" y="1683265"/>
                <a:ext cx="0" cy="2514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2419943" y="1161033"/>
                <a:ext cx="4238531" cy="3375089"/>
                <a:chOff x="2419943" y="1161033"/>
                <a:chExt cx="4238531" cy="33750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" name="Group 34"/>
                <p:cNvGrpSpPr/>
                <p:nvPr/>
              </p:nvGrpSpPr>
              <p:grpSpPr>
                <a:xfrm>
                  <a:off x="2419943" y="1161033"/>
                  <a:ext cx="4238531" cy="3375089"/>
                  <a:chOff x="2419943" y="1161033"/>
                  <a:chExt cx="4238531" cy="3375089"/>
                </a:xfrm>
              </p:grpSpPr>
              <p:sp>
                <p:nvSpPr>
                  <p:cNvPr id="36" name="Arc 35"/>
                  <p:cNvSpPr/>
                  <p:nvPr/>
                </p:nvSpPr>
                <p:spPr>
                  <a:xfrm rot="2397865">
                    <a:off x="3090231" y="1412277"/>
                    <a:ext cx="1275349" cy="1944917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2419943" y="1161033"/>
                    <a:ext cx="4238531" cy="3375089"/>
                    <a:chOff x="2419943" y="1161033"/>
                    <a:chExt cx="4238531" cy="3375089"/>
                  </a:xfrm>
                </p:grpSpPr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419943" y="3817510"/>
                      <a:ext cx="609600" cy="7186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436272" y="2544430"/>
                      <a:ext cx="576943" cy="7942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2433473" y="1161033"/>
                      <a:ext cx="4225001" cy="3370490"/>
                      <a:chOff x="2433473" y="1161033"/>
                      <a:chExt cx="4225001" cy="3370490"/>
                    </a:xfrm>
                  </p:grpSpPr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 flipV="1">
                        <a:off x="3139794" y="4172217"/>
                        <a:ext cx="2430235" cy="2564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3139794" y="1683265"/>
                        <a:ext cx="2430235" cy="251459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Arrow Connector 42"/>
                      <p:cNvCxnSpPr/>
                      <p:nvPr/>
                    </p:nvCxnSpPr>
                    <p:spPr>
                      <a:xfrm>
                        <a:off x="3139794" y="1683266"/>
                        <a:ext cx="290908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B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Arc 43"/>
                      <p:cNvSpPr/>
                      <p:nvPr/>
                    </p:nvSpPr>
                    <p:spPr>
                      <a:xfrm rot="13458178">
                        <a:off x="4494394" y="2521326"/>
                        <a:ext cx="1215095" cy="1981850"/>
                      </a:xfrm>
                      <a:prstGeom prst="arc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2433473" y="1161033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6048873" y="1359229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endParaRPr lang="en-US" sz="3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5670471" y="3812911"/>
                        <a:ext cx="576943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endPara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8" name="TextBox 47"/>
                          <p:cNvSpPr txBox="1"/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4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8" name="TextBox 4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blipFill rotWithShape="1">
                            <a:blip r:embed="rId5" cstate="print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49" name="Elbow Connector 48"/>
                      <p:cNvCxnSpPr/>
                      <p:nvPr/>
                    </p:nvCxnSpPr>
                    <p:spPr>
                      <a:xfrm>
                        <a:off x="3155387" y="3529249"/>
                        <a:ext cx="1060373" cy="668616"/>
                      </a:xfrm>
                      <a:prstGeom prst="bentConnector3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5897" y="3962400"/>
                <a:ext cx="7774703" cy="70788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মিনারের উচ্চতা,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11.547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প্রায়)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97" y="3962400"/>
                <a:ext cx="7774703" cy="70788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3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371326">
            <a:off x="-36137" y="671818"/>
            <a:ext cx="246304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2056" y="207456"/>
            <a:ext cx="5181600" cy="2971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972" y="3378280"/>
                <a:ext cx="8534400" cy="1146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bn-BD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১ম গাছটির ছায়ার দৈর্ঘ্য ও উচ্চতার অনুপাত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:</m:t>
                    </m:r>
                    <m:r>
                      <a:rPr lang="en-US" sz="32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en-US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bn-BD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হলে, উন্নতি কোণ কত ডিগ্রী?</a:t>
                </a:r>
                <a:endPara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3378280"/>
                <a:ext cx="8534400" cy="11464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86200" y="2511154"/>
            <a:ext cx="457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6172" y="2362200"/>
            <a:ext cx="457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F0A7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0F0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972" y="4619252"/>
                <a:ext cx="8534400" cy="11464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bn-BD" sz="3200" b="1" dirty="0" smtClean="0">
                    <a:ln w="11430"/>
                    <a:solidFill>
                      <a:srgbClr val="0F0A7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২য় গাছটির ছায়ার দৈর্ঘ্য ও উচ্চতার অনুপাত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n w="11430"/>
                            <a:solidFill>
                              <a:srgbClr val="0F0A7C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n w="11430"/>
                            <a:solidFill>
                              <a:srgbClr val="0F0A7C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 smtClean="0">
                        <a:ln w="11430"/>
                        <a:solidFill>
                          <a:srgbClr val="0F0A7C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:</m:t>
                    </m:r>
                    <m:r>
                      <a:rPr lang="en-US" sz="3200" b="1" i="1" smtClean="0">
                        <a:ln w="11430"/>
                        <a:solidFill>
                          <a:srgbClr val="0F0A7C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en-US" sz="3200" b="1" dirty="0" smtClean="0">
                    <a:ln w="11430"/>
                    <a:solidFill>
                      <a:srgbClr val="0F0A7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bn-BD" sz="3200" b="1" dirty="0" smtClean="0">
                    <a:ln w="11430"/>
                    <a:solidFill>
                      <a:srgbClr val="0F0A7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হলে, উন্নতি কোণ কত ডিগ্রী?</a:t>
                </a:r>
                <a:endParaRPr lang="en-US" sz="3200" b="1" dirty="0">
                  <a:ln w="11430"/>
                  <a:solidFill>
                    <a:srgbClr val="0F0A7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4619252"/>
                <a:ext cx="8534400" cy="1146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0600" y="6096000"/>
                <a:ext cx="3423556" cy="52322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১ম গাছটির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6000"/>
                <a:ext cx="3423556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9200" y="6096000"/>
                <a:ext cx="3407228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২য় গাছটির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96000"/>
                <a:ext cx="3407228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1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19200"/>
            <a:ext cx="6291943" cy="3581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3505200"/>
            <a:ext cx="4495800" cy="533400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21169530">
            <a:off x="590446" y="4305458"/>
            <a:ext cx="304800" cy="1741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7057183">
            <a:off x="1037371" y="320396"/>
            <a:ext cx="2597651" cy="2603250"/>
          </a:xfrm>
          <a:prstGeom prst="arc">
            <a:avLst/>
          </a:prstGeom>
          <a:ln w="57150">
            <a:solidFill>
              <a:srgbClr val="0455F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9451952">
                <a:off x="2057398" y="2302900"/>
                <a:ext cx="11430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51952">
                <a:off x="2057398" y="2302900"/>
                <a:ext cx="1143000" cy="53296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1774371" y="1709057"/>
            <a:ext cx="76200" cy="2362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1676400"/>
            <a:ext cx="48768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5257800"/>
            <a:ext cx="57912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সম্পূর্ণ খুঁটির দৈর্ঘ্য কত মিটার?</a:t>
            </a:r>
            <a:endParaRPr lang="en-US" sz="44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0234" y="4038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20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7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-0.14606 L 0.775 -0.22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1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33800" y="152400"/>
            <a:ext cx="0" cy="266700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33800" y="2819400"/>
            <a:ext cx="4419600" cy="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152400"/>
            <a:ext cx="4419600" cy="266700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733800" y="2286000"/>
            <a:ext cx="990600" cy="533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4827193">
            <a:off x="2898390" y="-130573"/>
            <a:ext cx="1405494" cy="2041696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12029" y="514906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29" y="514906"/>
                <a:ext cx="609600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96542" y="2959387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rgbClr val="07186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1629" y="2667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3571" y="25472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250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455F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0571" y="70219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22171" y="141852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6868" y="3429000"/>
            <a:ext cx="730601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455F6"/>
                </a:solidFill>
                <a:latin typeface="NikoshBAN" pitchFamily="2" charset="0"/>
                <a:cs typeface="NikoshBAN" pitchFamily="2" charset="0"/>
              </a:rPr>
              <a:t>মনে করি,  </a:t>
            </a:r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খুঁটির ভাঙা খাড়া অংশ,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bn-BD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en-US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	   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খুঁটির ভাঙা ঢালু অংশ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endParaRPr lang="en-US" sz="32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80472" y="4572000"/>
                <a:ext cx="5943600" cy="5847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solidFill>
                      <a:srgbClr val="07186F"/>
                    </a:solidFill>
                    <a:latin typeface="NikoshBAN" pitchFamily="2" charset="0"/>
                    <a:cs typeface="NikoshBAN" pitchFamily="2" charset="0"/>
                  </a:rPr>
                  <a:t>উৎপন্ন কোণ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72" y="4572000"/>
                <a:ext cx="59436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96896" y="5181600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দূরত্ব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bn-BD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 smtClean="0">
                <a:solidFill>
                  <a:srgbClr val="0455F6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solidFill>
                  <a:srgbClr val="0455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455F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80472" y="5816025"/>
                <a:ext cx="5700048" cy="58477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সম্পূর্ণ খুঁটির দৈর্ঘ্য</a:t>
                </a:r>
                <a:r>
                  <a:rPr lang="bn-BD" sz="3200" dirty="0" smtClean="0"/>
                  <a:t>,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BD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BD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dirty="0">
                    <a:solidFill>
                      <a:srgbClr val="0F0A7C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72" y="5816025"/>
                <a:ext cx="570004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8812016">
            <a:off x="172468" y="576461"/>
            <a:ext cx="18288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79889"/>
            <a:ext cx="3981635" cy="2405429"/>
            <a:chOff x="2582323" y="-339466"/>
            <a:chExt cx="6158906" cy="3894491"/>
          </a:xfrm>
        </p:grpSpPr>
        <p:sp>
          <p:nvSpPr>
            <p:cNvPr id="18" name="TextBox 17"/>
            <p:cNvSpPr txBox="1"/>
            <p:nvPr/>
          </p:nvSpPr>
          <p:spPr>
            <a:xfrm>
              <a:off x="8131629" y="2667000"/>
              <a:ext cx="609600" cy="84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82323" y="-339466"/>
              <a:ext cx="5571077" cy="3894491"/>
              <a:chOff x="2582323" y="-339466"/>
              <a:chExt cx="5571077" cy="3894491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733800" y="152400"/>
                <a:ext cx="0" cy="2667000"/>
              </a:xfrm>
              <a:prstGeom prst="line">
                <a:avLst/>
              </a:prstGeom>
              <a:ln w="381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582323" y="-339466"/>
                <a:ext cx="5571077" cy="3894491"/>
                <a:chOff x="2582323" y="-339466"/>
                <a:chExt cx="5571077" cy="3894491"/>
              </a:xfrm>
            </p:grpSpPr>
            <p:sp>
              <p:nvSpPr>
                <p:cNvPr id="15" name="Arc 14"/>
                <p:cNvSpPr/>
                <p:nvPr/>
              </p:nvSpPr>
              <p:spPr>
                <a:xfrm rot="4827193">
                  <a:off x="2900425" y="-184502"/>
                  <a:ext cx="1405494" cy="2041697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2993571" y="-339466"/>
                  <a:ext cx="5159829" cy="3894491"/>
                  <a:chOff x="2993571" y="-339466"/>
                  <a:chExt cx="5159829" cy="3894491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3733800" y="2819400"/>
                    <a:ext cx="4419600" cy="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733800" y="152400"/>
                    <a:ext cx="4419600" cy="266700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Elbow Connector 13"/>
                  <p:cNvCxnSpPr/>
                  <p:nvPr/>
                </p:nvCxnSpPr>
                <p:spPr>
                  <a:xfrm>
                    <a:off x="3733800" y="2286000"/>
                    <a:ext cx="990600" cy="533400"/>
                  </a:xfrm>
                  <a:prstGeom prst="bentConnector3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blipFill rotWithShape="1">
                        <a:blip r:embed="rId2" cstate="print"/>
                        <a:stretch>
                          <a:fillRect l="-4688" r="-62500" b="-2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229100" y="2959387"/>
                    <a:ext cx="3116419" cy="595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bn-BD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bn-BD" sz="2400" dirty="0" smtClean="0">
                        <a:solidFill>
                          <a:srgbClr val="07186F"/>
                        </a:solidFill>
                        <a:latin typeface="NikoshBAN" pitchFamily="2" charset="0"/>
                        <a:cs typeface="NikoshBAN" pitchFamily="2" charset="0"/>
                      </a:rPr>
                      <a:t>মিটার</a:t>
                    </a:r>
                    <a:endParaRPr lang="en-US" sz="2400" dirty="0">
                      <a:solidFill>
                        <a:srgbClr val="07186F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93571" y="2672432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2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083934" y="-339466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455F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51070" y="525770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2739" y="1296023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en-US" sz="3200" i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6835" y="119732"/>
                <a:ext cx="5314777" cy="99181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লম্ব</m:t>
                        </m:r>
                      </m:num>
                      <m:den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835" y="119732"/>
                <a:ext cx="5314777" cy="991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30498" y="1246085"/>
                <a:ext cx="3570502" cy="88287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1246085"/>
                <a:ext cx="3570502" cy="8828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30498" y="2223092"/>
                <a:ext cx="4180102" cy="94057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m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2223092"/>
                <a:ext cx="4180102" cy="9405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52269" y="3254829"/>
                <a:ext cx="3570502" cy="94057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=&gt;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m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3254829"/>
                <a:ext cx="3570502" cy="94057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2269" y="4347808"/>
                <a:ext cx="3570502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sz="44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4347808"/>
                <a:ext cx="3570502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79889"/>
            <a:ext cx="3981635" cy="2405429"/>
            <a:chOff x="2582323" y="-339466"/>
            <a:chExt cx="6158906" cy="3894491"/>
          </a:xfrm>
        </p:grpSpPr>
        <p:sp>
          <p:nvSpPr>
            <p:cNvPr id="18" name="TextBox 17"/>
            <p:cNvSpPr txBox="1"/>
            <p:nvPr/>
          </p:nvSpPr>
          <p:spPr>
            <a:xfrm>
              <a:off x="8131629" y="2667000"/>
              <a:ext cx="609600" cy="84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82323" y="-339466"/>
              <a:ext cx="5571077" cy="3894491"/>
              <a:chOff x="2582323" y="-339466"/>
              <a:chExt cx="5571077" cy="3894491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733800" y="152400"/>
                <a:ext cx="0" cy="2667000"/>
              </a:xfrm>
              <a:prstGeom prst="line">
                <a:avLst/>
              </a:prstGeom>
              <a:ln w="381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582323" y="-339466"/>
                <a:ext cx="5571077" cy="3894491"/>
                <a:chOff x="2582323" y="-339466"/>
                <a:chExt cx="5571077" cy="3894491"/>
              </a:xfrm>
            </p:grpSpPr>
            <p:sp>
              <p:nvSpPr>
                <p:cNvPr id="15" name="Arc 14"/>
                <p:cNvSpPr/>
                <p:nvPr/>
              </p:nvSpPr>
              <p:spPr>
                <a:xfrm rot="4827193">
                  <a:off x="2900425" y="-184502"/>
                  <a:ext cx="1405494" cy="2041697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2993571" y="-339466"/>
                  <a:ext cx="5159829" cy="3894491"/>
                  <a:chOff x="2993571" y="-339466"/>
                  <a:chExt cx="5159829" cy="3894491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3733800" y="2819400"/>
                    <a:ext cx="4419600" cy="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733800" y="152400"/>
                    <a:ext cx="4419600" cy="266700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Elbow Connector 13"/>
                  <p:cNvCxnSpPr/>
                  <p:nvPr/>
                </p:nvCxnSpPr>
                <p:spPr>
                  <a:xfrm>
                    <a:off x="3733800" y="2286000"/>
                    <a:ext cx="990600" cy="533400"/>
                  </a:xfrm>
                  <a:prstGeom prst="bentConnector3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blipFill rotWithShape="1">
                        <a:blip r:embed="rId2" cstate="print"/>
                        <a:stretch>
                          <a:fillRect l="-4688" r="-62500" b="-2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229100" y="2959387"/>
                    <a:ext cx="3116419" cy="595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bn-BD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bn-BD" sz="2400" dirty="0" smtClean="0">
                        <a:solidFill>
                          <a:srgbClr val="07186F"/>
                        </a:solidFill>
                        <a:latin typeface="NikoshBAN" pitchFamily="2" charset="0"/>
                        <a:cs typeface="NikoshBAN" pitchFamily="2" charset="0"/>
                      </a:rPr>
                      <a:t>মিটার</a:t>
                    </a:r>
                    <a:endParaRPr lang="en-US" sz="2400" dirty="0">
                      <a:solidFill>
                        <a:srgbClr val="07186F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93571" y="2672432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2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083934" y="-339466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455F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51070" y="525770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2739" y="1296023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en-US" sz="3200" i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30498" y="186714"/>
                <a:ext cx="4323187" cy="108696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আবার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ভূ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মি</m:t>
                        </m:r>
                      </m:num>
                      <m:den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36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186714"/>
                <a:ext cx="4323187" cy="1086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30498" y="1498750"/>
                <a:ext cx="3570502" cy="88287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1498750"/>
                <a:ext cx="3570502" cy="8828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52269" y="2517975"/>
                <a:ext cx="3929731" cy="87870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m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2517975"/>
                <a:ext cx="3929731" cy="87870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52269" y="3505200"/>
                <a:ext cx="3570502" cy="973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=&gt;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m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3505200"/>
                <a:ext cx="3570502" cy="9736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2269" y="5614288"/>
                <a:ext cx="3570502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23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094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sz="44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5614288"/>
                <a:ext cx="3570502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52269" y="4555064"/>
                <a:ext cx="3570502" cy="90287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40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4555064"/>
                <a:ext cx="3570502" cy="90287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8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9229" y="303146"/>
            <a:ext cx="8153400" cy="5828572"/>
            <a:chOff x="359229" y="303146"/>
            <a:chExt cx="8153400" cy="5828572"/>
          </a:xfrm>
        </p:grpSpPr>
        <p:sp>
          <p:nvSpPr>
            <p:cNvPr id="4" name="TextBox 3"/>
            <p:cNvSpPr txBox="1"/>
            <p:nvPr/>
          </p:nvSpPr>
          <p:spPr>
            <a:xfrm>
              <a:off x="359229" y="2438399"/>
              <a:ext cx="8153400" cy="369331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দীপক</a:t>
              </a:r>
              <a:r>
                <a:rPr lang="en-US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চন্দ্র</a:t>
              </a:r>
              <a:r>
                <a:rPr lang="en-US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হাওলাদার</a:t>
              </a:r>
              <a:r>
                <a:rPr lang="en-US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BD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গণিত</a:t>
              </a:r>
              <a:r>
                <a:rPr lang="bn-BD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নলী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ভীম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চন্দ্র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বিল্যালয়</a:t>
              </a:r>
              <a:endPara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মঠবাড়িয়া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পিরোজপুর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০১৭২৯৯৫৮১৩১</a:t>
              </a:r>
              <a:endParaRPr lang="bn-BD" sz="4400" dirty="0" smtClean="0">
                <a:solidFill>
                  <a:srgbClr val="FF0000"/>
                </a:solidFill>
                <a:latin typeface="Times New Roman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6" name="Snip and Round Single Corner Rectangle 5"/>
            <p:cNvSpPr/>
            <p:nvPr/>
          </p:nvSpPr>
          <p:spPr>
            <a:xfrm>
              <a:off x="838200" y="303146"/>
              <a:ext cx="4648200" cy="1200329"/>
            </a:xfrm>
            <a:prstGeom prst="snipRoundRect">
              <a:avLst>
                <a:gd name="adj1" fmla="val 50000"/>
                <a:gd name="adj2" fmla="val 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as-IN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408432"/>
              <a:ext cx="1368552" cy="1368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2374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3029" y="2209800"/>
                <a:ext cx="8534400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sz="48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সম্পূর্ণ খুঁটির দৈর্ঘ্য</a:t>
                </a:r>
                <a:r>
                  <a:rPr lang="bn-BD" sz="4800" dirty="0" smtClean="0">
                    <a:latin typeface="Times New Roman" pitchFamily="18" charset="0"/>
                    <a:ea typeface="Cambria Math" pitchFamily="18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(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40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23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094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sz="4000" dirty="0" smtClean="0">
                    <a:latin typeface="Times New Roman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মিটার</a:t>
                </a:r>
                <a:endParaRPr lang="bn-BD" sz="44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2209800"/>
                <a:ext cx="8534400" cy="830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1257" y="3200400"/>
                <a:ext cx="4648200" cy="83099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</a:t>
                </a:r>
                <a:r>
                  <a:rPr lang="en-US" sz="4800" dirty="0"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63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094</m:t>
                    </m:r>
                  </m:oMath>
                </a14:m>
                <a:r>
                  <a:rPr lang="bn-BD" sz="4800" dirty="0" smtClean="0">
                    <a:latin typeface="Times New Roman" pitchFamily="18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মিটার(প্রায়)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7" y="3200400"/>
                <a:ext cx="4648200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2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39043" y="3886200"/>
            <a:ext cx="3581400" cy="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139043" y="1447800"/>
            <a:ext cx="3581400" cy="243840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443" y="1447800"/>
            <a:ext cx="0" cy="243840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14800" y="1447800"/>
            <a:ext cx="1605643" cy="243840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/>
          <p:cNvSpPr/>
          <p:nvPr/>
        </p:nvSpPr>
        <p:spPr>
          <a:xfrm rot="165380">
            <a:off x="2405410" y="3226389"/>
            <a:ext cx="1113256" cy="1345259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65380">
            <a:off x="3973956" y="3226390"/>
            <a:ext cx="1113256" cy="1345259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5338" y="3402764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38" y="3402764"/>
                <a:ext cx="5334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409" r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84221" y="3437354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21" y="3437354"/>
                <a:ext cx="5334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273" r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20443" y="1066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0443" y="370948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743" y="390175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7008" y="390175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186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867" y="4692460"/>
            <a:ext cx="5068933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600" dirty="0" smtClean="0">
                <a:solidFill>
                  <a:srgbClr val="07186F"/>
                </a:solidFill>
              </a:rPr>
              <a:t> </a:t>
            </a:r>
            <a:r>
              <a:rPr lang="en-US" sz="3600" dirty="0" smtClean="0">
                <a:solidFill>
                  <a:srgbClr val="07186F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bn-BD" sz="3600" dirty="0">
                <a:solidFill>
                  <a:srgbClr val="0718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এর উচ্চতা কত মিটার?</a:t>
            </a:r>
            <a:endParaRPr lang="en-US" sz="3600" dirty="0">
              <a:solidFill>
                <a:srgbClr val="07186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19670"/>
            <a:ext cx="329011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39624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20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9" grpId="0" animBg="1"/>
      <p:bldP spid="11" grpId="0"/>
      <p:bldP spid="12" grpId="0"/>
      <p:bldP spid="14" grpId="0"/>
      <p:bldP spid="15" grpId="0"/>
      <p:bldP spid="6" grpId="0" animBg="1"/>
      <p:bldP spid="8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4958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0"/>
            <a:ext cx="78486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ভূ-রেখার উপরস্থ কোন বিন্দুর সাথে ভু-রেখার উৎপন্ন কোনকে কী বলা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729" y="5181600"/>
            <a:ext cx="7848600" cy="1200329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ভূ-রেখার নিন্মস্থ কোন বিন্দুর সাথে ভু-রেখার উৎপন্ন কোনকে কী বলা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00791" y="1567543"/>
            <a:ext cx="1" cy="1752600"/>
          </a:xfrm>
          <a:prstGeom prst="line">
            <a:avLst/>
          </a:prstGeom>
          <a:ln w="38100">
            <a:solidFill>
              <a:srgbClr val="0F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9905" y="3320143"/>
            <a:ext cx="2743200" cy="21771"/>
          </a:xfrm>
          <a:prstGeom prst="line">
            <a:avLst/>
          </a:prstGeom>
          <a:ln w="38100">
            <a:solidFill>
              <a:srgbClr val="0F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5349" y="1562100"/>
            <a:ext cx="2743200" cy="1752600"/>
          </a:xfrm>
          <a:prstGeom prst="line">
            <a:avLst/>
          </a:prstGeom>
          <a:ln w="38100">
            <a:solidFill>
              <a:srgbClr val="0F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9905" y="3528422"/>
            <a:ext cx="2618015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2321" y="1461586"/>
            <a:ext cx="0" cy="19050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1752600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নির্দেশিত অংশকে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857" y="2590800"/>
            <a:ext cx="42672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নির্দেশিত অংশকে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" y="1821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0700" y="2743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27046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0386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632856"/>
                <a:ext cx="7543800" cy="132343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একটি মিনারের শীর্ষবিন্দু থেকে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15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bn-BD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মিটার দূরের ভূতলস্থ একটি বিন্দুর অবনতি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2856"/>
                <a:ext cx="7543800" cy="132343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572" t="-5830" r="-4180" b="-17937"/>
                </a:stretch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3124200"/>
            <a:ext cx="6324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ক) সংক্ষিপ্ত বিবরণ সহ চিত্র অংকন কর। </a:t>
            </a:r>
            <a:endParaRPr lang="en-US" sz="36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038600"/>
            <a:ext cx="5257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মিনারের উচ্চতা কত মিটার।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4724400"/>
                <a:ext cx="7239000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455F6"/>
                    </a:solidFill>
                    <a:latin typeface="NikoshBAN" pitchFamily="2" charset="0"/>
                    <a:cs typeface="NikoshBAN" pitchFamily="2" charset="0"/>
                  </a:rPr>
                  <a:t>গ) যদি উন্নতি কোণ</a:t>
                </a:r>
                <a:r>
                  <a:rPr lang="bn-BD" sz="3600" dirty="0" smtClean="0">
                    <a:solidFill>
                      <a:srgbClr val="0455F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dirty="0">
                        <a:solidFill>
                          <a:srgbClr val="0455F6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455F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455F6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455F6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600" i="1">
                        <a:solidFill>
                          <a:srgbClr val="0455F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3600" dirty="0" smtClean="0">
                    <a:solidFill>
                      <a:srgbClr val="0455F6"/>
                    </a:solidFill>
                    <a:latin typeface="NikoshBAN" pitchFamily="2" charset="0"/>
                    <a:cs typeface="NikoshBAN" pitchFamily="2" charset="0"/>
                  </a:rPr>
                  <a:t>হয় তবে,মিনারের উচ্চতা কত মিটার।</a:t>
                </a:r>
                <a:endParaRPr lang="en-US" sz="3600" dirty="0">
                  <a:solidFill>
                    <a:srgbClr val="0455F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7239000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8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25286"/>
            <a:ext cx="5181600" cy="4114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925287"/>
            <a:ext cx="8382000" cy="426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শ্রেণির সকলকে 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0"/>
                            </p:stCondLst>
                            <p:childTnLst>
                              <p:par>
                                <p:cTn id="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00"/>
                            </p:stCondLst>
                            <p:childTnLst>
                              <p:par>
                                <p:cTn id="3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1752600"/>
            <a:ext cx="8458200" cy="37856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  <a:endParaRPr lang="bn-BD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</a:t>
            </a:r>
          </a:p>
          <a:p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   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২০১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খ্রীঃ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7315200" cy="4267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116284"/>
            <a:ext cx="64008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দূরত্ব অতিক্রম করছে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829" y="457200"/>
            <a:ext cx="7391400" cy="457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4495800" y="6324601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429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40556 L 0.01076 -0.93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32114"/>
            <a:ext cx="60198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হল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2862942"/>
            <a:ext cx="54864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দূরত্ব ও উচ্চতা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28600"/>
            <a:ext cx="78486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57" y="1905000"/>
            <a:ext cx="8229600" cy="4524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উন্নতি কোণ ও অবনতি কোণ এর ব্যাখ্যা করতে পারবে।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উন্নতি কোণ ও অবনতি কোণ দিয়ে সমস্যা সমাধান 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ত্রিকোণমিতির সাহায্যে দূরত্ব ও উচ্চতা বিষয়ক গাণিতিক সমস্যা সমাধান করতে পারবে</a:t>
            </a:r>
            <a:r>
              <a:rPr lang="bn-BD" sz="40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53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026229" y="3733800"/>
            <a:ext cx="495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26229" y="609600"/>
            <a:ext cx="3145971" cy="3124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ircular Arrow 9"/>
          <p:cNvSpPr/>
          <p:nvPr/>
        </p:nvSpPr>
        <p:spPr>
          <a:xfrm rot="15285213" flipV="1">
            <a:off x="4117124" y="2134992"/>
            <a:ext cx="2204432" cy="1227714"/>
          </a:xfrm>
          <a:prstGeom prst="circular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79672" y="255657"/>
            <a:ext cx="359228" cy="381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38370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9229" y="373908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8900" y="2556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8500" y="4221777"/>
                <a:ext cx="4343400" cy="64633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0455F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চিত্রে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𝐵𝐴𝐶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উন্নতি কোণ</a:t>
                </a:r>
                <a:endPara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4221777"/>
                <a:ext cx="434340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7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2" grpId="0"/>
      <p:bldP spid="8" grpId="0"/>
      <p:bldP spid="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796143" y="1006457"/>
            <a:ext cx="44958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96143" y="984686"/>
            <a:ext cx="3581400" cy="24003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4515" y="728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951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572" y="266029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4" name="Oval 13"/>
          <p:cNvSpPr/>
          <p:nvPr/>
        </p:nvSpPr>
        <p:spPr>
          <a:xfrm>
            <a:off x="5377543" y="3296500"/>
            <a:ext cx="168729" cy="1769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ular Arrow 14"/>
          <p:cNvSpPr/>
          <p:nvPr/>
        </p:nvSpPr>
        <p:spPr>
          <a:xfrm rot="7199647">
            <a:off x="2993897" y="968209"/>
            <a:ext cx="1327405" cy="1169429"/>
          </a:xfrm>
          <a:prstGeom prst="circularArrow">
            <a:avLst/>
          </a:prstGeom>
          <a:solidFill>
            <a:srgbClr val="0F0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9" y="4038600"/>
                <a:ext cx="4343400" cy="64633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0455F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চিত্রে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𝑌𝑋𝑍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অবনতি কোণ</a:t>
                </a:r>
                <a:endPara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9" y="4038600"/>
                <a:ext cx="4343400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2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4" grpId="2" animBg="1"/>
      <p:bldP spid="1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718</Words>
  <Application>Microsoft Office PowerPoint</Application>
  <PresentationFormat>On-screen Show (4:3)</PresentationFormat>
  <Paragraphs>145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Shaishab</dc:creator>
  <cp:lastModifiedBy>DELL</cp:lastModifiedBy>
  <cp:revision>148</cp:revision>
  <dcterms:created xsi:type="dcterms:W3CDTF">2006-08-16T00:00:00Z</dcterms:created>
  <dcterms:modified xsi:type="dcterms:W3CDTF">2019-11-02T11:50:54Z</dcterms:modified>
</cp:coreProperties>
</file>