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44" r:id="rId2"/>
    <p:sldId id="346" r:id="rId3"/>
    <p:sldId id="362" r:id="rId4"/>
    <p:sldId id="372" r:id="rId5"/>
    <p:sldId id="356" r:id="rId6"/>
    <p:sldId id="306" r:id="rId7"/>
    <p:sldId id="330" r:id="rId8"/>
    <p:sldId id="342" r:id="rId9"/>
    <p:sldId id="335" r:id="rId10"/>
    <p:sldId id="358" r:id="rId11"/>
    <p:sldId id="370" r:id="rId12"/>
    <p:sldId id="367" r:id="rId13"/>
    <p:sldId id="366" r:id="rId14"/>
    <p:sldId id="374" r:id="rId15"/>
    <p:sldId id="360" r:id="rId16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39BA"/>
    <a:srgbClr val="CF3DB3"/>
    <a:srgbClr val="40FA56"/>
    <a:srgbClr val="8CF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481" y="2438397"/>
            <a:ext cx="4054929" cy="1419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681" y="1598578"/>
            <a:ext cx="4042374" cy="309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87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8774" y="1030069"/>
            <a:ext cx="5961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Read, say and write.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86681" y="19444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 roses are violet.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92081" y="19261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 bats are brown.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0201" y="2895600"/>
            <a:ext cx="474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butterfly is indigo.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83872" y="2895600"/>
            <a:ext cx="427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kites are violet.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7394" y="3831103"/>
            <a:ext cx="427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 bats are blue.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2081" y="38494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balls is yellow.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397081" y="649070"/>
            <a:ext cx="1752600" cy="809708"/>
            <a:chOff x="9387681" y="649070"/>
            <a:chExt cx="1752600" cy="809708"/>
          </a:xfrm>
        </p:grpSpPr>
        <p:sp>
          <p:nvSpPr>
            <p:cNvPr id="12" name="TextBox 11"/>
            <p:cNvSpPr txBox="1"/>
            <p:nvPr/>
          </p:nvSpPr>
          <p:spPr>
            <a:xfrm>
              <a:off x="9735254" y="695460"/>
              <a:ext cx="1405027" cy="763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0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endPara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9387681" y="649070"/>
              <a:ext cx="1415561" cy="809708"/>
            </a:xfrm>
            <a:prstGeom prst="ellipse">
              <a:avLst/>
            </a:prstGeom>
            <a:noFill/>
            <a:ln>
              <a:solidFill>
                <a:srgbClr val="CB39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095233" y="5638800"/>
            <a:ext cx="8283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Identifying weak students and taking to cure.</a:t>
            </a:r>
          </a:p>
        </p:txBody>
      </p:sp>
    </p:spTree>
    <p:extLst>
      <p:ext uri="{BB962C8B-B14F-4D97-AF65-F5344CB8AC3E}">
        <p14:creationId xmlns:p14="http://schemas.microsoft.com/office/powerpoint/2010/main" val="410456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8" grpId="0"/>
      <p:bldP spid="9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4490" y="3124200"/>
            <a:ext cx="153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our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899" y="1733913"/>
            <a:ext cx="361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06281" y="3261538"/>
            <a:ext cx="2469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আমাদের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72881" y="3584704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25081" y="4422663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2681" y="801469"/>
            <a:ext cx="556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6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34681" y="1455003"/>
            <a:ext cx="62384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6281" y="14478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97081" y="1526738"/>
            <a:ext cx="60700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4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780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n-BD" sz="48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63081" y="1498937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162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681" y="584832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</a:t>
            </a:r>
            <a:r>
              <a:rPr lang="bn-BD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-------</a:t>
            </a:r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n-BD" sz="4400" spc="50" dirty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  <a:endParaRPr lang="en-US" sz="4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4681" y="4191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</a:t>
            </a:r>
            <a:r>
              <a:rPr lang="bn-BD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correct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bn-BD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-------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3281" y="5081137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Times New Roman" pitchFamily="18" charset="0"/>
                <a:cs typeface="Times New Roman" pitchFamily="18" charset="0"/>
              </a:rPr>
              <a:t>oure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34523" y="5144868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Times New Roman" pitchFamily="18" charset="0"/>
                <a:cs typeface="Times New Roman" pitchFamily="18" charset="0"/>
              </a:rPr>
              <a:t>aure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1081" y="5144868"/>
            <a:ext cx="1301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Times New Roman" pitchFamily="18" charset="0"/>
                <a:cs typeface="Times New Roman" pitchFamily="18" charset="0"/>
              </a:rPr>
              <a:t>aur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75142" y="5144869"/>
            <a:ext cx="147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Times New Roman" pitchFamily="18" charset="0"/>
                <a:cs typeface="Times New Roman" pitchFamily="18" charset="0"/>
              </a:rPr>
              <a:t>our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7081" y="2819400"/>
            <a:ext cx="3124200" cy="1359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675142" y="4972734"/>
            <a:ext cx="925761" cy="990600"/>
          </a:xfrm>
          <a:prstGeom prst="ellipse">
            <a:avLst/>
          </a:prstGeom>
          <a:noFill/>
          <a:ln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6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295E-6 3.7037E-7 L 0.31442 0.21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1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8093E-6 3.7037E-7 L 0.02953 0.21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915E-6 -3.7037E-6 L -0.12248 0.210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4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  <p:bldP spid="28" grpId="0"/>
      <p:bldP spid="29" grpId="0"/>
      <p:bldP spid="30" grpId="0"/>
      <p:bldP spid="31" grpId="0"/>
      <p:bldP spid="32" grpId="0"/>
      <p:bldP spid="12" grpId="0" animBg="1"/>
      <p:bldP spid="2" grpId="0" animBg="1"/>
      <p:bldP spid="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2881" y="1865327"/>
            <a:ext cx="1847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748877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5112" y="4778514"/>
            <a:ext cx="1345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our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381" y="3544669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9269" y="4854714"/>
            <a:ext cx="185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আওয়ার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882481" y="5181600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97081" y="4854714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আমাদের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863681" y="5221069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62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4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72881" y="1882914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72881" y="1923144"/>
            <a:ext cx="1915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ur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06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8" grpId="0"/>
      <p:bldP spid="1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8321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16581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2241" y="1700116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294" y="2721632"/>
            <a:ext cx="4879664" cy="143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1336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133600"/>
            <a:ext cx="6187282" cy="2362200"/>
            <a:chOff x="5272881" y="2133600"/>
            <a:chExt cx="6187282" cy="23622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1336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1108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Colors an numbers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Activity-C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No-35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6002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7526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812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66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809" y="1814267"/>
            <a:ext cx="5945106" cy="3107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266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fine! I’m great today.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438" y="914400"/>
            <a:ext cx="8710272" cy="65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by </a:t>
            </a:r>
            <a:r>
              <a:rPr lang="en-US" sz="3629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greetings </a:t>
            </a:r>
            <a:r>
              <a:rPr lang="en-US" sz="36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12" y="1966811"/>
            <a:ext cx="1399314" cy="279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9481" y="284837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homework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and justify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221966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6881" y="1724597"/>
            <a:ext cx="6582469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latin typeface="Times New Roman" pitchFamily="18" charset="0"/>
                <a:cs typeface="Times New Roman" pitchFamily="18" charset="0"/>
              </a:rPr>
              <a:t>Our today’s lesson </a:t>
            </a:r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is too-- </a:t>
            </a:r>
            <a:endParaRPr lang="en-US" sz="381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4711" y="3352800"/>
            <a:ext cx="3377869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381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4081" y="2514600"/>
            <a:ext cx="4466547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Colors and numbers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13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615281" y="609600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LEARNING OUTCOMES  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843" y="1396425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680" y="2967335"/>
            <a:ext cx="1068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Speaking: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1.1.2 say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words and phrases with proper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sounds and stress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5962" y="2064603"/>
            <a:ext cx="9890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Listening: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1.1.1 become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familiar with English sounds by listening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common English words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2162" y="3505200"/>
            <a:ext cx="10835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1.4.1 read words and phrases with the help visual clues and simple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sentences.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2.1.1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recognize and read cardinal numbers up to 30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3281" y="4800600"/>
            <a:ext cx="9448800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3.1.1 write words and phrases using nun-cursive capital letters.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3.1.2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words and phrases using nun-cursive small letters.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9" r="53091" b="62994"/>
          <a:stretch/>
        </p:blipFill>
        <p:spPr>
          <a:xfrm>
            <a:off x="3063081" y="1600200"/>
            <a:ext cx="5057341" cy="152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01281" y="3505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One rose is -----.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1281" y="44196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hree roses are --------.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1081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96881" y="4267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0481" y="725269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Look, listen and say.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6681" y="8776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is this?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7481" y="1828800"/>
            <a:ext cx="304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yellow</a:t>
            </a:r>
            <a:endParaRPr lang="en-US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7881" y="29718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Spell out the word.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8780" y="3810000"/>
            <a:ext cx="967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 write the word on the board using dot.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6681" y="45720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Student come to the board and trace the word.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1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9481" y="40582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page-35 and see the Activity-C.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5681" y="1524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n>
                  <a:solidFill>
                    <a:schemeClr val="tx1"/>
                  </a:solidFill>
                  <a:prstDash val="sysDash"/>
                </a:ln>
                <a:noFill/>
                <a:latin typeface="Times New Roman" pitchFamily="18" charset="0"/>
                <a:cs typeface="Times New Roman" pitchFamily="18" charset="0"/>
              </a:rPr>
              <a:t>yellow</a:t>
            </a:r>
            <a:endParaRPr lang="en-US" sz="4800" dirty="0">
              <a:ln>
                <a:solidFill>
                  <a:schemeClr val="tx1"/>
                </a:solidFill>
                <a:prstDash val="sysDash"/>
              </a:ln>
              <a:noFill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96881" y="990600"/>
            <a:ext cx="37338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Trace and write.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25081" y="1600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n>
                  <a:solidFill>
                    <a:schemeClr val="tx1"/>
                  </a:solidFill>
                  <a:prstDash val="sysDash"/>
                </a:ln>
                <a:noFill/>
                <a:latin typeface="Times New Roman" pitchFamily="18" charset="0"/>
                <a:cs typeface="Times New Roman" pitchFamily="18" charset="0"/>
              </a:rPr>
              <a:t>blue</a:t>
            </a:r>
            <a:endParaRPr lang="en-US" sz="4800" dirty="0">
              <a:ln>
                <a:solidFill>
                  <a:schemeClr val="tx1"/>
                </a:solidFill>
                <a:prstDash val="sysDash"/>
              </a:ln>
              <a:noFill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8281" y="15240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n>
                  <a:solidFill>
                    <a:schemeClr val="tx1"/>
                  </a:solidFill>
                  <a:prstDash val="sysDash"/>
                </a:ln>
                <a:noFill/>
                <a:latin typeface="Times New Roman" pitchFamily="18" charset="0"/>
                <a:cs typeface="Times New Roman" pitchFamily="18" charset="0"/>
              </a:rPr>
              <a:t>green</a:t>
            </a:r>
            <a:endParaRPr lang="en-US" sz="4800" dirty="0">
              <a:ln>
                <a:solidFill>
                  <a:schemeClr val="tx1"/>
                </a:solidFill>
                <a:prstDash val="sysDash"/>
              </a:ln>
              <a:noFill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63881" y="15240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n>
                  <a:solidFill>
                    <a:schemeClr val="tx1"/>
                  </a:solidFill>
                  <a:prstDash val="sysDash"/>
                </a:ln>
                <a:noFill/>
                <a:latin typeface="Times New Roman" pitchFamily="18" charset="0"/>
                <a:cs typeface="Times New Roman" pitchFamily="18" charset="0"/>
              </a:rPr>
              <a:t>red</a:t>
            </a:r>
            <a:endParaRPr lang="en-US" sz="4800" dirty="0">
              <a:ln>
                <a:solidFill>
                  <a:schemeClr val="tx1"/>
                </a:solidFill>
                <a:prstDash val="sysDash"/>
              </a:ln>
              <a:noFill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8068" y="1019175"/>
            <a:ext cx="5815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Look at the pictures in Activity A.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25" r="24141"/>
          <a:stretch/>
        </p:blipFill>
        <p:spPr>
          <a:xfrm>
            <a:off x="440357" y="2464892"/>
            <a:ext cx="7050433" cy="25146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57908" y="240639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5573" y="2953562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blue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58581" y="356420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yellow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00708" y="421996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green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05681" y="5638800"/>
            <a:ext cx="445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Match your answers.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473280" y="2895600"/>
            <a:ext cx="1752601" cy="990600"/>
            <a:chOff x="8244681" y="3733800"/>
            <a:chExt cx="1752601" cy="990600"/>
          </a:xfrm>
        </p:grpSpPr>
        <p:sp>
          <p:nvSpPr>
            <p:cNvPr id="22" name="TextBox 21"/>
            <p:cNvSpPr txBox="1"/>
            <p:nvPr/>
          </p:nvSpPr>
          <p:spPr>
            <a:xfrm>
              <a:off x="8408990" y="3882822"/>
              <a:ext cx="15882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SGW</a:t>
              </a:r>
              <a:endPara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8244681" y="3733800"/>
              <a:ext cx="1600200" cy="990600"/>
            </a:xfrm>
            <a:prstGeom prst="ellipse">
              <a:avLst/>
            </a:prstGeom>
            <a:noFill/>
            <a:ln>
              <a:solidFill>
                <a:srgbClr val="CB39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17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419</Words>
  <Application>Microsoft Office PowerPoint</Application>
  <PresentationFormat>Custom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172</cp:revision>
  <dcterms:created xsi:type="dcterms:W3CDTF">2006-08-16T00:00:00Z</dcterms:created>
  <dcterms:modified xsi:type="dcterms:W3CDTF">2009-01-01T08:33:08Z</dcterms:modified>
</cp:coreProperties>
</file>