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91" r:id="rId3"/>
    <p:sldId id="278" r:id="rId4"/>
    <p:sldId id="305" r:id="rId5"/>
    <p:sldId id="290" r:id="rId6"/>
    <p:sldId id="292" r:id="rId7"/>
    <p:sldId id="293" r:id="rId8"/>
    <p:sldId id="294" r:id="rId9"/>
    <p:sldId id="306" r:id="rId10"/>
    <p:sldId id="299" r:id="rId11"/>
    <p:sldId id="304" r:id="rId12"/>
    <p:sldId id="301" r:id="rId13"/>
    <p:sldId id="307" r:id="rId14"/>
    <p:sldId id="302" r:id="rId15"/>
    <p:sldId id="303" r:id="rId16"/>
    <p:sldId id="308" r:id="rId17"/>
    <p:sldId id="309" r:id="rId18"/>
    <p:sldId id="289" r:id="rId19"/>
  </p:sldIdLst>
  <p:sldSz cx="12801600" cy="7772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60" y="84"/>
      </p:cViewPr>
      <p:guideLst>
        <p:guide orient="horz" pos="2448"/>
        <p:guide pos="40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2"/>
            <a:ext cx="1088136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94959" y="352637"/>
            <a:ext cx="4031615"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668" y="352637"/>
            <a:ext cx="11885930"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87"/>
            <a:ext cx="10881360" cy="1543685"/>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43D64-F881-4C14-9296-C358F2FAF14F}"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669" y="2054648"/>
            <a:ext cx="7958772" cy="581490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067800" y="2054648"/>
            <a:ext cx="7958773" cy="581490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043D64-F881-4C14-9296-C358F2FAF14F}" type="datetimeFigureOut">
              <a:rPr lang="en-US" smtClean="0"/>
              <a:pPr/>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11256"/>
            <a:ext cx="1152144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6"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503036"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043D64-F881-4C14-9296-C358F2FAF14F}" type="datetimeFigureOut">
              <a:rPr lang="en-US" smtClean="0"/>
              <a:pPr/>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043D64-F881-4C14-9296-C358F2FAF14F}" type="datetimeFigureOut">
              <a:rPr lang="en-US" smtClean="0"/>
              <a:pPr/>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43D64-F881-4C14-9296-C358F2FAF14F}" type="datetimeFigureOut">
              <a:rPr lang="en-US" smtClean="0"/>
              <a:pPr/>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09457"/>
            <a:ext cx="4211638" cy="131699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5005070" y="309457"/>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1" y="1626447"/>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43D64-F881-4C14-9296-C358F2FAF14F}" type="datetimeFigureOut">
              <a:rPr lang="en-US" smtClean="0"/>
              <a:pPr/>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440680"/>
            <a:ext cx="7680960" cy="642303"/>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509203" y="694478"/>
            <a:ext cx="7680960" cy="466344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2509203"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43D64-F881-4C14-9296-C358F2FAF14F}" type="datetimeFigureOut">
              <a:rPr lang="en-US" smtClean="0"/>
              <a:pPr/>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11256"/>
            <a:ext cx="11521440" cy="1295400"/>
          </a:xfrm>
          <a:prstGeom prst="rect">
            <a:avLst/>
          </a:prstGeom>
        </p:spPr>
        <p:txBody>
          <a:bodyPr vert="horz" lIns="117564" tIns="58782" rIns="117564" bIns="587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0080" y="1813560"/>
            <a:ext cx="11521440" cy="5129425"/>
          </a:xfrm>
          <a:prstGeom prst="rect">
            <a:avLst/>
          </a:prstGeom>
        </p:spPr>
        <p:txBody>
          <a:bodyPr vert="horz" lIns="117564" tIns="58782" rIns="117564" bIns="587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0080" y="7203864"/>
            <a:ext cx="2987040" cy="413808"/>
          </a:xfrm>
          <a:prstGeom prst="rect">
            <a:avLst/>
          </a:prstGeom>
        </p:spPr>
        <p:txBody>
          <a:bodyPr vert="horz" lIns="117564" tIns="58782" rIns="117564" bIns="58782" rtlCol="0" anchor="ctr"/>
          <a:lstStyle>
            <a:lvl1pPr algn="l">
              <a:defRPr sz="1500">
                <a:solidFill>
                  <a:schemeClr val="tx1">
                    <a:tint val="75000"/>
                  </a:schemeClr>
                </a:solidFill>
              </a:defRPr>
            </a:lvl1pPr>
          </a:lstStyle>
          <a:p>
            <a:fld id="{70043D64-F881-4C14-9296-C358F2FAF14F}" type="datetimeFigureOut">
              <a:rPr lang="en-US" smtClean="0"/>
              <a:pPr/>
              <a:t>9/25/2019</a:t>
            </a:fld>
            <a:endParaRPr lang="en-US"/>
          </a:p>
        </p:txBody>
      </p:sp>
      <p:sp>
        <p:nvSpPr>
          <p:cNvPr id="5" name="Footer Placeholder 4"/>
          <p:cNvSpPr>
            <a:spLocks noGrp="1"/>
          </p:cNvSpPr>
          <p:nvPr>
            <p:ph type="ftr" sz="quarter" idx="3"/>
          </p:nvPr>
        </p:nvSpPr>
        <p:spPr>
          <a:xfrm>
            <a:off x="4373880" y="7203864"/>
            <a:ext cx="4053840" cy="413808"/>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7203864"/>
            <a:ext cx="2987040" cy="413808"/>
          </a:xfrm>
          <a:prstGeom prst="rect">
            <a:avLst/>
          </a:prstGeom>
        </p:spPr>
        <p:txBody>
          <a:bodyPr vert="horz" lIns="117564" tIns="58782" rIns="117564" bIns="58782" rtlCol="0" anchor="ctr"/>
          <a:lstStyle>
            <a:lvl1pPr algn="r">
              <a:defRPr sz="1500">
                <a:solidFill>
                  <a:schemeClr val="tx1">
                    <a:tint val="75000"/>
                  </a:schemeClr>
                </a:solidFill>
              </a:defRPr>
            </a:lvl1pPr>
          </a:lstStyle>
          <a:p>
            <a:fld id="{E8170B63-7A27-4EF8-AD65-E739CB2DB8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801600" cy="7772400"/>
          </a:xfrm>
          <a:prstGeom prst="rect">
            <a:avLst/>
          </a:prstGeom>
          <a:noFill/>
          <a:ln w="762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12" name="Frame 11"/>
          <p:cNvSpPr/>
          <p:nvPr/>
        </p:nvSpPr>
        <p:spPr>
          <a:xfrm>
            <a:off x="0" y="0"/>
            <a:ext cx="12801600" cy="7772400"/>
          </a:xfrm>
          <a:prstGeom prst="frame">
            <a:avLst>
              <a:gd name="adj1" fmla="val 4461"/>
            </a:avLst>
          </a:prstGeom>
          <a:solidFill>
            <a:srgbClr val="00B050"/>
          </a:solidFill>
          <a:ln>
            <a:solidFill>
              <a:srgbClr val="C00000"/>
            </a:solidFill>
          </a:ln>
          <a:effectLst>
            <a:glow rad="228600">
              <a:schemeClr val="accent3">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solidFill>
                <a:schemeClr val="tx1"/>
              </a:solidFill>
            </a:endParaRPr>
          </a:p>
        </p:txBody>
      </p:sp>
      <p:pic>
        <p:nvPicPr>
          <p:cNvPr id="4" name="Picture 4" descr="Slide Pict-1 (30)"/>
          <p:cNvPicPr>
            <a:picLocks noChangeAspect="1" noChangeArrowheads="1"/>
          </p:cNvPicPr>
          <p:nvPr/>
        </p:nvPicPr>
        <p:blipFill>
          <a:blip r:embed="rId2" cstate="print"/>
          <a:srcRect/>
          <a:stretch>
            <a:fillRect/>
          </a:stretch>
        </p:blipFill>
        <p:spPr bwMode="auto">
          <a:xfrm>
            <a:off x="457200" y="381000"/>
            <a:ext cx="12039600" cy="7010400"/>
          </a:xfrm>
          <a:prstGeom prst="rect">
            <a:avLst/>
          </a:prstGeom>
          <a:ln>
            <a:noFill/>
          </a:ln>
          <a:effectLst>
            <a:softEdge rad="112500"/>
          </a:effectLst>
        </p:spPr>
      </p:pic>
      <p:sp>
        <p:nvSpPr>
          <p:cNvPr id="5" name="TextBox 3"/>
          <p:cNvSpPr txBox="1">
            <a:spLocks noChangeArrowheads="1"/>
          </p:cNvSpPr>
          <p:nvPr/>
        </p:nvSpPr>
        <p:spPr bwMode="auto">
          <a:xfrm>
            <a:off x="838200" y="5715000"/>
            <a:ext cx="11414760" cy="1426762"/>
          </a:xfrm>
          <a:prstGeom prst="rect">
            <a:avLst/>
          </a:prstGeom>
          <a:noFill/>
          <a:ln w="9525">
            <a:noFill/>
            <a:miter lim="800000"/>
            <a:headEnd/>
            <a:tailEnd/>
          </a:ln>
        </p:spPr>
        <p:txBody>
          <a:bodyPr wrap="square" lIns="117564" tIns="58782" rIns="117564" bIns="5878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62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আজকের পাঠে </a:t>
            </a:r>
            <a:r>
              <a:rPr lang="bn-BD" sz="85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তোমাদের স্বাগতম</a:t>
            </a:r>
            <a:endParaRPr lang="en-US" sz="85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1613526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Rectangle 2"/>
          <p:cNvSpPr/>
          <p:nvPr/>
        </p:nvSpPr>
        <p:spPr>
          <a:xfrm>
            <a:off x="5227320" y="421640"/>
            <a:ext cx="2560320" cy="6908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17564" tIns="58782" rIns="117564" bIns="58782" rtlCol="0" anchor="ctr">
            <a:prstTxWarp prst="textPlain">
              <a:avLst/>
            </a:prstTxWarp>
          </a:bodyPr>
          <a:lstStyle/>
          <a:p>
            <a:pPr algn="ctr"/>
            <a:r>
              <a:rPr lang="bn-BD" sz="5700" b="1" dirty="0" smtClean="0">
                <a:solidFill>
                  <a:schemeClr val="tx1"/>
                </a:solidFill>
                <a:effectLst>
                  <a:glow rad="228600">
                    <a:schemeClr val="accent5">
                      <a:satMod val="175000"/>
                      <a:alpha val="40000"/>
                    </a:schemeClr>
                  </a:glow>
                </a:effectLst>
                <a:latin typeface="NikoshBAN" pitchFamily="2" charset="0"/>
                <a:cs typeface="NikoshBAN" pitchFamily="2" charset="0"/>
              </a:rPr>
              <a:t>ট্রেডমার্ক</a:t>
            </a:r>
          </a:p>
        </p:txBody>
      </p:sp>
      <p:pic>
        <p:nvPicPr>
          <p:cNvPr id="5" name="Picture 4" descr="images (1).png"/>
          <p:cNvPicPr>
            <a:picLocks noChangeAspect="1"/>
          </p:cNvPicPr>
          <p:nvPr/>
        </p:nvPicPr>
        <p:blipFill>
          <a:blip r:embed="rId3"/>
          <a:stretch>
            <a:fillRect/>
          </a:stretch>
        </p:blipFill>
        <p:spPr>
          <a:xfrm>
            <a:off x="6705600" y="1387782"/>
            <a:ext cx="3794760" cy="2117418"/>
          </a:xfrm>
          <a:prstGeom prst="rect">
            <a:avLst/>
          </a:prstGeom>
          <a:ln>
            <a:noFill/>
          </a:ln>
          <a:effectLst>
            <a:softEdge rad="112500"/>
          </a:effectLst>
        </p:spPr>
      </p:pic>
      <p:pic>
        <p:nvPicPr>
          <p:cNvPr id="6" name="Picture 5" descr="images (6).jpg"/>
          <p:cNvPicPr>
            <a:picLocks noChangeAspect="1"/>
          </p:cNvPicPr>
          <p:nvPr/>
        </p:nvPicPr>
        <p:blipFill>
          <a:blip r:embed="rId4"/>
          <a:stretch>
            <a:fillRect/>
          </a:stretch>
        </p:blipFill>
        <p:spPr>
          <a:xfrm>
            <a:off x="1295400" y="1423049"/>
            <a:ext cx="4221480" cy="2158351"/>
          </a:xfrm>
          <a:prstGeom prst="rect">
            <a:avLst/>
          </a:prstGeom>
          <a:ln>
            <a:noFill/>
          </a:ln>
          <a:effectLst>
            <a:softEdge rad="112500"/>
          </a:effectLst>
        </p:spPr>
      </p:pic>
      <p:sp>
        <p:nvSpPr>
          <p:cNvPr id="7" name="Rectangle 6"/>
          <p:cNvSpPr/>
          <p:nvPr/>
        </p:nvSpPr>
        <p:spPr>
          <a:xfrm>
            <a:off x="990600" y="4876800"/>
            <a:ext cx="10469880" cy="2057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lIns="117564" tIns="58782" rIns="117564" bIns="58782" rtlCol="0" anchor="ctr"/>
          <a:lstStyle/>
          <a:p>
            <a:pPr algn="just">
              <a:buFont typeface="Wingdings" pitchFamily="2" charset="2"/>
              <a:buChar char="Ø"/>
            </a:pPr>
            <a:endParaRPr lang="bn-BD" sz="2800" dirty="0" smtClean="0">
              <a:solidFill>
                <a:schemeClr val="tx1"/>
              </a:solidFill>
              <a:latin typeface="Arial"/>
              <a:cs typeface="NikoshBAN" pitchFamily="2" charset="0"/>
            </a:endParaRPr>
          </a:p>
          <a:p>
            <a:pPr algn="just">
              <a:buFont typeface="Wingdings" pitchFamily="2" charset="2"/>
              <a:buChar char="Ø"/>
            </a:pPr>
            <a:r>
              <a:rPr lang="bn-BD" sz="2800" dirty="0" smtClean="0">
                <a:solidFill>
                  <a:schemeClr val="tx1"/>
                </a:solidFill>
                <a:latin typeface="Arial"/>
                <a:cs typeface="NikoshBAN" pitchFamily="2" charset="0"/>
              </a:rPr>
              <a:t> সরকার প্রতীকটি ব্যবহারের বিষয়ে রেজিস্টার্ড মালিককে একচ্ছত্র স্বত্ত্ব বা অধিকার প্রদান করে।</a:t>
            </a:r>
          </a:p>
          <a:p>
            <a:pPr algn="just">
              <a:buFont typeface="Wingdings" pitchFamily="2" charset="2"/>
              <a:buChar char="Ø"/>
            </a:pPr>
            <a:r>
              <a:rPr lang="en-US" sz="2800" dirty="0" smtClean="0">
                <a:solidFill>
                  <a:schemeClr val="tx1"/>
                </a:solidFill>
                <a:latin typeface="Arial"/>
                <a:cs typeface="NikoshBAN" pitchFamily="2" charset="0"/>
              </a:rPr>
              <a:t> </a:t>
            </a:r>
            <a:r>
              <a:rPr lang="bn-BD" sz="2800" dirty="0" smtClean="0">
                <a:solidFill>
                  <a:schemeClr val="tx1"/>
                </a:solidFill>
                <a:latin typeface="Arial"/>
                <a:cs typeface="NikoshBAN" pitchFamily="2" charset="0"/>
              </a:rPr>
              <a:t>রেজিস্টার্ড মালিকের অনুমতি ছাড়া অন্য কোন ব্যক্তি বা প্রতিষ্ঠান ঐ প্রতীকটি ব্যবহার করতে পারবেনা।</a:t>
            </a:r>
          </a:p>
          <a:p>
            <a:pPr algn="just">
              <a:buFont typeface="Wingdings" pitchFamily="2" charset="2"/>
              <a:buChar char="Ø"/>
            </a:pPr>
            <a:r>
              <a:rPr lang="en-US" sz="2800" dirty="0" smtClean="0">
                <a:solidFill>
                  <a:schemeClr val="tx1"/>
                </a:solidFill>
                <a:latin typeface="Arial"/>
                <a:cs typeface="NikoshBAN" pitchFamily="2" charset="0"/>
              </a:rPr>
              <a:t> </a:t>
            </a:r>
            <a:r>
              <a:rPr lang="bn-BD" sz="2800" dirty="0" smtClean="0">
                <a:solidFill>
                  <a:schemeClr val="tx1"/>
                </a:solidFill>
                <a:latin typeface="Arial"/>
                <a:cs typeface="NikoshBAN" pitchFamily="2" charset="0"/>
              </a:rPr>
              <a:t>আইনদ্বারা রেজিস্টার্ড মালিকের অধিকার সুরক্ষিত হবে এবং তা লংঘিত হলে আদালতে মামলা করে প্রতিকার পাওয়া যাবে।</a:t>
            </a:r>
          </a:p>
          <a:p>
            <a:pPr algn="just"/>
            <a:endParaRPr lang="bn-BD" sz="2800" dirty="0" smtClean="0">
              <a:solidFill>
                <a:schemeClr val="tx1"/>
              </a:solidFill>
              <a:latin typeface="NikoshBAN" pitchFamily="2" charset="0"/>
              <a:cs typeface="NikoshBAN" pitchFamily="2" charset="0"/>
            </a:endParaRPr>
          </a:p>
        </p:txBody>
      </p:sp>
      <p:sp>
        <p:nvSpPr>
          <p:cNvPr id="8" name="Rectangle 7"/>
          <p:cNvSpPr/>
          <p:nvPr/>
        </p:nvSpPr>
        <p:spPr>
          <a:xfrm>
            <a:off x="1143000" y="3733800"/>
            <a:ext cx="4785360" cy="6045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17564" tIns="58782" rIns="117564" bIns="58782" rtlCol="0" anchor="ctr">
            <a:prstTxWarp prst="textPlain">
              <a:avLst/>
            </a:prstTxWarp>
          </a:bodyPr>
          <a:lstStyle/>
          <a:p>
            <a:pPr algn="just"/>
            <a:r>
              <a:rPr lang="bn-BD" sz="3200" b="1" u="sng" dirty="0" smtClean="0">
                <a:solidFill>
                  <a:schemeClr val="tx1"/>
                </a:solidFill>
                <a:latin typeface="NikoshBAN" pitchFamily="2" charset="0"/>
                <a:cs typeface="NikoshBAN" pitchFamily="2" charset="0"/>
              </a:rPr>
              <a:t>ট্রেডমার্ক রেজিষ্ট্রেশনের প্রয়োজনীয়তা</a:t>
            </a:r>
          </a:p>
        </p:txBody>
      </p:sp>
    </p:spTree>
    <p:extLst>
      <p:ext uri="{BB962C8B-B14F-4D97-AF65-F5344CB8AC3E}">
        <p14:creationId xmlns:p14="http://schemas.microsoft.com/office/powerpoint/2010/main" val="39877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Rectangle 2"/>
          <p:cNvSpPr/>
          <p:nvPr/>
        </p:nvSpPr>
        <p:spPr>
          <a:xfrm>
            <a:off x="2590800" y="457200"/>
            <a:ext cx="6858000" cy="6045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17564" tIns="58782" rIns="117564" bIns="58782" rtlCol="0" anchor="ctr"/>
          <a:lstStyle/>
          <a:p>
            <a:pPr marL="914400" indent="-914400" algn="just"/>
            <a:r>
              <a:rPr lang="bn-BD" sz="5100" b="1" dirty="0" smtClean="0">
                <a:solidFill>
                  <a:schemeClr val="tx1"/>
                </a:solidFill>
                <a:effectLst>
                  <a:glow rad="228600">
                    <a:schemeClr val="accent3">
                      <a:satMod val="175000"/>
                      <a:alpha val="40000"/>
                    </a:schemeClr>
                  </a:glow>
                </a:effectLst>
                <a:latin typeface="NikoshBAN" pitchFamily="2" charset="0"/>
                <a:cs typeface="NikoshBAN" pitchFamily="2" charset="0"/>
              </a:rPr>
              <a:t>ট্রেডমার্ক রেজিষ্ট্রেশনের সময়সীমা</a:t>
            </a:r>
          </a:p>
        </p:txBody>
      </p:sp>
      <p:sp>
        <p:nvSpPr>
          <p:cNvPr id="5" name="Rectangle 4"/>
          <p:cNvSpPr/>
          <p:nvPr/>
        </p:nvSpPr>
        <p:spPr>
          <a:xfrm>
            <a:off x="640080" y="1209040"/>
            <a:ext cx="11521440" cy="1036320"/>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lIns="117564" tIns="58782" rIns="117564" bIns="58782" rtlCol="0" anchor="ctr"/>
          <a:lstStyle/>
          <a:p>
            <a:pPr marL="742950" indent="-742950" algn="just">
              <a:buFont typeface="Wingdings" pitchFamily="2" charset="2"/>
              <a:buChar char="q"/>
            </a:pPr>
            <a:r>
              <a:rPr lang="bn-BD" sz="3600" dirty="0" smtClean="0">
                <a:solidFill>
                  <a:schemeClr val="tx1"/>
                </a:solidFill>
                <a:effectLst>
                  <a:glow rad="228600">
                    <a:schemeClr val="accent3">
                      <a:satMod val="175000"/>
                      <a:alpha val="40000"/>
                    </a:schemeClr>
                  </a:glow>
                </a:effectLst>
                <a:latin typeface="Arial"/>
                <a:cs typeface="NikoshBAN" pitchFamily="2" charset="0"/>
              </a:rPr>
              <a:t>রেজিস্টার্ড ট্রেডমার্কের মালিক প্রতীকটি ব্যবহারের একচ্ছত্র স্বত্ত্ব বা অধিকার সংরক্ষণ করেন।</a:t>
            </a:r>
            <a:endParaRPr lang="en-US" sz="3600" dirty="0">
              <a:solidFill>
                <a:schemeClr val="tx1"/>
              </a:solidFill>
              <a:effectLst>
                <a:glow rad="228600">
                  <a:schemeClr val="accent3">
                    <a:satMod val="175000"/>
                    <a:alpha val="40000"/>
                  </a:schemeClr>
                </a:glow>
              </a:effectLst>
              <a:latin typeface="NikoshBAN" pitchFamily="2" charset="0"/>
              <a:cs typeface="NikoshBAN" pitchFamily="2" charset="0"/>
            </a:endParaRPr>
          </a:p>
        </p:txBody>
      </p:sp>
      <p:sp>
        <p:nvSpPr>
          <p:cNvPr id="6" name="Rectangle 5"/>
          <p:cNvSpPr/>
          <p:nvPr/>
        </p:nvSpPr>
        <p:spPr>
          <a:xfrm>
            <a:off x="675640" y="2441109"/>
            <a:ext cx="11521440" cy="604520"/>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lIns="117564" tIns="58782" rIns="117564" bIns="58782" rtlCol="0" anchor="ctr"/>
          <a:lstStyle/>
          <a:p>
            <a:pPr marL="742950" indent="-742950" algn="just">
              <a:buFont typeface="+mj-lt"/>
              <a:buAutoNum type="arabicPeriod"/>
            </a:pPr>
            <a:r>
              <a:rPr lang="bn-BD" sz="3600" dirty="0" smtClean="0">
                <a:solidFill>
                  <a:schemeClr val="tx1"/>
                </a:solidFill>
                <a:effectLst>
                  <a:glow rad="228600">
                    <a:schemeClr val="accent3">
                      <a:satMod val="175000"/>
                      <a:alpha val="40000"/>
                    </a:schemeClr>
                  </a:glow>
                </a:effectLst>
                <a:latin typeface="NikoshBAN" pitchFamily="2" charset="0"/>
                <a:cs typeface="NikoshBAN" pitchFamily="2" charset="0"/>
              </a:rPr>
              <a:t>ট্রেডমার্ক রেজিস্ট্রেশন দেওয়া হয় ৭ বছরের জন্য</a:t>
            </a:r>
            <a:endParaRPr lang="en-US" sz="3600" dirty="0">
              <a:solidFill>
                <a:schemeClr val="tx1"/>
              </a:solidFill>
              <a:effectLst>
                <a:glow rad="228600">
                  <a:schemeClr val="accent3">
                    <a:satMod val="175000"/>
                    <a:alpha val="40000"/>
                  </a:schemeClr>
                </a:glow>
              </a:effectLst>
              <a:latin typeface="NikoshBAN" pitchFamily="2" charset="0"/>
              <a:cs typeface="NikoshBAN" pitchFamily="2" charset="0"/>
            </a:endParaRPr>
          </a:p>
        </p:txBody>
      </p:sp>
      <p:sp>
        <p:nvSpPr>
          <p:cNvPr id="7" name="Rectangle 6"/>
          <p:cNvSpPr/>
          <p:nvPr/>
        </p:nvSpPr>
        <p:spPr>
          <a:xfrm>
            <a:off x="640080" y="4145280"/>
            <a:ext cx="11521440" cy="713909"/>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lIns="117564" tIns="58782" rIns="117564" bIns="58782" rtlCol="0" anchor="ctr"/>
          <a:lstStyle/>
          <a:p>
            <a:pPr marL="742950" indent="-742950" algn="just"/>
            <a:r>
              <a:rPr lang="en-US" sz="3600" dirty="0" smtClean="0">
                <a:solidFill>
                  <a:schemeClr val="tx1"/>
                </a:solidFill>
                <a:effectLst>
                  <a:glow rad="228600">
                    <a:schemeClr val="accent3">
                      <a:satMod val="175000"/>
                      <a:alpha val="40000"/>
                    </a:schemeClr>
                  </a:glow>
                </a:effectLst>
                <a:latin typeface="NikoshBAN" pitchFamily="2" charset="0"/>
                <a:cs typeface="NikoshBAN" pitchFamily="2" charset="0"/>
              </a:rPr>
              <a:t>3.  </a:t>
            </a:r>
            <a:r>
              <a:rPr lang="bn-BD" sz="3600" dirty="0" smtClean="0">
                <a:solidFill>
                  <a:schemeClr val="tx1"/>
                </a:solidFill>
                <a:effectLst>
                  <a:glow rad="228600">
                    <a:schemeClr val="accent3">
                      <a:satMod val="175000"/>
                      <a:alpha val="40000"/>
                    </a:schemeClr>
                  </a:glow>
                </a:effectLst>
                <a:latin typeface="NikoshBAN" pitchFamily="2" charset="0"/>
                <a:cs typeface="NikoshBAN" pitchFamily="2" charset="0"/>
              </a:rPr>
              <a:t>ট্রেডমার্ক অনির্দিষ্টকাল পর্যন্ত পুনঃ পুনঃ নবায়ন করা যেতে পারে।</a:t>
            </a:r>
            <a:endParaRPr lang="en-US" sz="3600" dirty="0">
              <a:solidFill>
                <a:schemeClr val="tx1"/>
              </a:solidFill>
              <a:effectLst>
                <a:glow rad="228600">
                  <a:schemeClr val="accent3">
                    <a:satMod val="175000"/>
                    <a:alpha val="40000"/>
                  </a:schemeClr>
                </a:glow>
              </a:effectLst>
              <a:latin typeface="NikoshBAN" pitchFamily="2" charset="0"/>
              <a:cs typeface="NikoshBAN" pitchFamily="2" charset="0"/>
            </a:endParaRPr>
          </a:p>
        </p:txBody>
      </p:sp>
      <p:sp>
        <p:nvSpPr>
          <p:cNvPr id="8" name="Rectangle 7"/>
          <p:cNvSpPr/>
          <p:nvPr/>
        </p:nvSpPr>
        <p:spPr>
          <a:xfrm>
            <a:off x="640080" y="5181600"/>
            <a:ext cx="11521440" cy="949960"/>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lIns="117564" tIns="58782" rIns="117564" bIns="58782" rtlCol="0" anchor="ctr"/>
          <a:lstStyle/>
          <a:p>
            <a:pPr marL="742950" indent="-742950" algn="just"/>
            <a:r>
              <a:rPr lang="en-US" sz="3600" dirty="0" smtClean="0">
                <a:solidFill>
                  <a:schemeClr val="tx1"/>
                </a:solidFill>
                <a:effectLst>
                  <a:glow rad="228600">
                    <a:schemeClr val="accent3">
                      <a:satMod val="175000"/>
                      <a:alpha val="40000"/>
                    </a:schemeClr>
                  </a:glow>
                </a:effectLst>
                <a:latin typeface="NikoshBAN" pitchFamily="2" charset="0"/>
                <a:cs typeface="NikoshBAN" pitchFamily="2" charset="0"/>
              </a:rPr>
              <a:t>4.  </a:t>
            </a:r>
            <a:r>
              <a:rPr lang="bn-BD" sz="3600" dirty="0" smtClean="0">
                <a:solidFill>
                  <a:schemeClr val="tx1"/>
                </a:solidFill>
                <a:effectLst>
                  <a:glow rad="228600">
                    <a:schemeClr val="accent3">
                      <a:satMod val="175000"/>
                      <a:alpha val="40000"/>
                    </a:schemeClr>
                  </a:glow>
                </a:effectLst>
                <a:latin typeface="NikoshBAN" pitchFamily="2" charset="0"/>
                <a:cs typeface="NikoshBAN" pitchFamily="2" charset="0"/>
              </a:rPr>
              <a:t>ট্রেডমার্ক নবায়ন না করলে, শর্ত লংঘিত হলে বা কোন অভিযোগ প্রমাণিত হলে রেজিস্ট্রেশন বাতিল করা হয়।</a:t>
            </a:r>
            <a:endParaRPr lang="en-US" sz="3600" dirty="0">
              <a:solidFill>
                <a:schemeClr val="tx1"/>
              </a:solidFill>
              <a:effectLst>
                <a:glow rad="228600">
                  <a:schemeClr val="accent3">
                    <a:satMod val="175000"/>
                    <a:alpha val="40000"/>
                  </a:schemeClr>
                </a:glow>
              </a:effectLst>
              <a:latin typeface="NikoshBAN" pitchFamily="2" charset="0"/>
              <a:cs typeface="NikoshBAN" pitchFamily="2" charset="0"/>
            </a:endParaRPr>
          </a:p>
        </p:txBody>
      </p:sp>
      <p:sp>
        <p:nvSpPr>
          <p:cNvPr id="9" name="Rectangle 8"/>
          <p:cNvSpPr/>
          <p:nvPr/>
        </p:nvSpPr>
        <p:spPr>
          <a:xfrm>
            <a:off x="640080" y="6304280"/>
            <a:ext cx="11521440" cy="949960"/>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lIns="117564" tIns="58782" rIns="117564" bIns="58782" rtlCol="0" anchor="ctr"/>
          <a:lstStyle/>
          <a:p>
            <a:pPr marL="742950" indent="-742950" algn="just"/>
            <a:r>
              <a:rPr lang="en-US" sz="3600" dirty="0" smtClean="0">
                <a:solidFill>
                  <a:schemeClr val="tx1"/>
                </a:solidFill>
                <a:effectLst>
                  <a:glow rad="228600">
                    <a:schemeClr val="accent3">
                      <a:satMod val="175000"/>
                      <a:alpha val="40000"/>
                    </a:schemeClr>
                  </a:glow>
                </a:effectLst>
                <a:latin typeface="NikoshBAN" pitchFamily="2" charset="0"/>
                <a:cs typeface="NikoshBAN" pitchFamily="2" charset="0"/>
              </a:rPr>
              <a:t>5. </a:t>
            </a:r>
            <a:r>
              <a:rPr lang="bn-BD" sz="3600" dirty="0" smtClean="0">
                <a:solidFill>
                  <a:schemeClr val="tx1"/>
                </a:solidFill>
                <a:effectLst>
                  <a:glow rad="228600">
                    <a:schemeClr val="accent3">
                      <a:satMod val="175000"/>
                      <a:alpha val="40000"/>
                    </a:schemeClr>
                  </a:glow>
                </a:effectLst>
                <a:latin typeface="NikoshBAN" pitchFamily="2" charset="0"/>
                <a:cs typeface="NikoshBAN" pitchFamily="2" charset="0"/>
              </a:rPr>
              <a:t>উপমহাদেশে ১৯৪০ সালে ট্রেডমার্কস আইন প্রণয়ন করা হয়। বর্তমানে বাংলাদেশে ট্রেডমার্কস আইন ২০০৯ চালু আছে। </a:t>
            </a:r>
            <a:endParaRPr lang="en-US" sz="3600" dirty="0">
              <a:solidFill>
                <a:schemeClr val="tx1"/>
              </a:solidFill>
              <a:effectLst>
                <a:glow rad="228600">
                  <a:schemeClr val="accent3">
                    <a:satMod val="175000"/>
                    <a:alpha val="40000"/>
                  </a:schemeClr>
                </a:glow>
              </a:effectLst>
              <a:latin typeface="NikoshBAN" pitchFamily="2" charset="0"/>
              <a:cs typeface="NikoshBAN" pitchFamily="2" charset="0"/>
            </a:endParaRPr>
          </a:p>
        </p:txBody>
      </p:sp>
      <p:sp>
        <p:nvSpPr>
          <p:cNvPr id="10" name="Rectangle 9"/>
          <p:cNvSpPr/>
          <p:nvPr/>
        </p:nvSpPr>
        <p:spPr>
          <a:xfrm>
            <a:off x="640080" y="3195320"/>
            <a:ext cx="11521440" cy="777240"/>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lIns="117564" tIns="58782" rIns="117564" bIns="58782" rtlCol="0" anchor="ctr"/>
          <a:lstStyle/>
          <a:p>
            <a:pPr marL="742950" indent="-742950" algn="just"/>
            <a:r>
              <a:rPr lang="en-US" sz="3600" dirty="0" smtClean="0">
                <a:solidFill>
                  <a:schemeClr val="tx1"/>
                </a:solidFill>
                <a:effectLst>
                  <a:glow rad="228600">
                    <a:schemeClr val="accent3">
                      <a:satMod val="175000"/>
                      <a:alpha val="40000"/>
                    </a:schemeClr>
                  </a:glow>
                </a:effectLst>
                <a:latin typeface="NikoshBAN" pitchFamily="2" charset="0"/>
                <a:cs typeface="NikoshBAN" pitchFamily="2" charset="0"/>
              </a:rPr>
              <a:t>2.   </a:t>
            </a:r>
            <a:r>
              <a:rPr lang="bn-BD" sz="3600" dirty="0" smtClean="0">
                <a:solidFill>
                  <a:schemeClr val="tx1"/>
                </a:solidFill>
                <a:effectLst>
                  <a:glow rad="228600">
                    <a:schemeClr val="accent3">
                      <a:satMod val="175000"/>
                      <a:alpha val="40000"/>
                    </a:schemeClr>
                  </a:glow>
                </a:effectLst>
                <a:latin typeface="NikoshBAN" pitchFamily="2" charset="0"/>
                <a:cs typeface="NikoshBAN" pitchFamily="2" charset="0"/>
              </a:rPr>
              <a:t>মেয়াদ উত্তীর্ণ হওয়ার আগে আবেদন ১০ বছরের জন্য নবায়ন করা যায়</a:t>
            </a:r>
            <a:endParaRPr lang="en-US" sz="3600" dirty="0">
              <a:solidFill>
                <a:schemeClr val="tx1"/>
              </a:solidFill>
              <a:effectLst>
                <a:glow rad="228600">
                  <a:schemeClr val="accent3">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27165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360"/>
                                          </p:val>
                                        </p:tav>
                                        <p:tav tm="100000">
                                          <p:val>
                                            <p:fltVal val="0"/>
                                          </p:val>
                                        </p:tav>
                                      </p:tavLst>
                                    </p:anim>
                                    <p:animEffect transition="in" filter="fade">
                                      <p:cBhvr>
                                        <p:cTn id="34" dur="500"/>
                                        <p:tgtEl>
                                          <p:spTgt spid="8"/>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Rectangle 2"/>
          <p:cNvSpPr/>
          <p:nvPr/>
        </p:nvSpPr>
        <p:spPr>
          <a:xfrm>
            <a:off x="4907280" y="843280"/>
            <a:ext cx="2560320" cy="6908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17564" tIns="58782" rIns="117564" bIns="58782" rtlCol="0" anchor="ctr"/>
          <a:lstStyle/>
          <a:p>
            <a:pPr algn="just"/>
            <a:r>
              <a:rPr lang="bn-BD" sz="5700" b="1" dirty="0" smtClean="0">
                <a:solidFill>
                  <a:schemeClr val="tx1"/>
                </a:solidFill>
                <a:effectLst>
                  <a:glow rad="228600">
                    <a:schemeClr val="accent5">
                      <a:satMod val="175000"/>
                      <a:alpha val="40000"/>
                    </a:schemeClr>
                  </a:glow>
                </a:effectLst>
                <a:latin typeface="NikoshBAN" pitchFamily="2" charset="0"/>
                <a:cs typeface="NikoshBAN" pitchFamily="2" charset="0"/>
              </a:rPr>
              <a:t>কপিরাইট</a:t>
            </a:r>
          </a:p>
        </p:txBody>
      </p:sp>
      <p:sp>
        <p:nvSpPr>
          <p:cNvPr id="5" name="Rectangle 4"/>
          <p:cNvSpPr/>
          <p:nvPr/>
        </p:nvSpPr>
        <p:spPr>
          <a:xfrm>
            <a:off x="533400" y="1894840"/>
            <a:ext cx="11308080" cy="2077720"/>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lIns="117564" tIns="58782" rIns="117564" bIns="58782" rtlCol="0" anchor="ctr"/>
          <a:lstStyle/>
          <a:p>
            <a:pPr algn="just"/>
            <a:r>
              <a:rPr lang="bn-BD" sz="3600" dirty="0" smtClean="0">
                <a:solidFill>
                  <a:schemeClr val="tx1"/>
                </a:solidFill>
                <a:latin typeface="NikoshBAN" pitchFamily="2" charset="0"/>
                <a:cs typeface="NikoshBAN" pitchFamily="2" charset="0"/>
              </a:rPr>
              <a:t>কপিরাইটও একটি বুদ্ধিবৃত্তিক সম্পদ যার মাধ্যমে সাহিত্য, শিল্পকর্ম ও অন্যান্য শিল্পকলা সৃষ্টিকারীকে তার সৃষ্ট মেধাসম্পদ ব্যবহারের একচ্ছত্র অধিকার প্রদান করা হয়। উদাহরণঃ গল্প, নাটক, প্রবন্ধ, কবিতা, চিত্রকর্ম, চলচ্চিত্র, সঙ্গীত, যন্ত্র সঙ্গীত, ভাস্কর্য, স্থাপত্যকলা, সফটওয়্যার কপিরাইট দ্বারা সংরক্ষিত হয়।</a:t>
            </a:r>
            <a:endParaRPr lang="en-US" sz="3600" dirty="0">
              <a:solidFill>
                <a:schemeClr val="tx1"/>
              </a:solidFill>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543560"/>
            <a:ext cx="1676400" cy="1105557"/>
          </a:xfrm>
          <a:prstGeom prst="rect">
            <a:avLst/>
          </a:prstGeom>
          <a:ln>
            <a:noFill/>
          </a:ln>
          <a:effectLst>
            <a:softEdge rad="112500"/>
          </a:effectLst>
        </p:spPr>
      </p:pic>
      <p:pic>
        <p:nvPicPr>
          <p:cNvPr id="7" name="Picture 6" descr="images (20).jpg"/>
          <p:cNvPicPr>
            <a:picLocks noChangeAspect="1"/>
          </p:cNvPicPr>
          <p:nvPr/>
        </p:nvPicPr>
        <p:blipFill>
          <a:blip r:embed="rId4"/>
          <a:stretch>
            <a:fillRect/>
          </a:stretch>
        </p:blipFill>
        <p:spPr>
          <a:xfrm>
            <a:off x="609600" y="4277360"/>
            <a:ext cx="4404360" cy="2504440"/>
          </a:xfrm>
          <a:prstGeom prst="rect">
            <a:avLst/>
          </a:prstGeom>
          <a:ln>
            <a:noFill/>
          </a:ln>
          <a:effectLst>
            <a:softEdge rad="112500"/>
          </a:effectLst>
        </p:spPr>
      </p:pic>
      <p:pic>
        <p:nvPicPr>
          <p:cNvPr id="8" name="Picture 7" descr="images (23).jpg"/>
          <p:cNvPicPr>
            <a:picLocks noChangeAspect="1"/>
          </p:cNvPicPr>
          <p:nvPr/>
        </p:nvPicPr>
        <p:blipFill>
          <a:blip r:embed="rId5"/>
          <a:stretch>
            <a:fillRect/>
          </a:stretch>
        </p:blipFill>
        <p:spPr>
          <a:xfrm>
            <a:off x="5227320" y="4277361"/>
            <a:ext cx="2133600" cy="1209040"/>
          </a:xfrm>
          <a:prstGeom prst="rect">
            <a:avLst/>
          </a:prstGeom>
          <a:ln>
            <a:noFill/>
          </a:ln>
          <a:effectLst>
            <a:softEdge rad="112500"/>
          </a:effectLst>
        </p:spPr>
      </p:pic>
      <p:pic>
        <p:nvPicPr>
          <p:cNvPr id="9" name="Picture 8" descr="images (7).jpg"/>
          <p:cNvPicPr>
            <a:picLocks noChangeAspect="1"/>
          </p:cNvPicPr>
          <p:nvPr/>
        </p:nvPicPr>
        <p:blipFill>
          <a:blip r:embed="rId6"/>
          <a:stretch>
            <a:fillRect/>
          </a:stretch>
        </p:blipFill>
        <p:spPr>
          <a:xfrm>
            <a:off x="7680960" y="4363720"/>
            <a:ext cx="4358640" cy="2245360"/>
          </a:xfrm>
          <a:prstGeom prst="rect">
            <a:avLst/>
          </a:prstGeom>
          <a:ln>
            <a:noFill/>
          </a:ln>
          <a:effectLst>
            <a:softEdge rad="112500"/>
          </a:effectLst>
        </p:spPr>
      </p:pic>
      <p:pic>
        <p:nvPicPr>
          <p:cNvPr id="10" name="Picture 9" descr="download (9).jpg"/>
          <p:cNvPicPr>
            <a:picLocks noChangeAspect="1"/>
          </p:cNvPicPr>
          <p:nvPr/>
        </p:nvPicPr>
        <p:blipFill>
          <a:blip r:embed="rId7"/>
          <a:stretch>
            <a:fillRect/>
          </a:stretch>
        </p:blipFill>
        <p:spPr>
          <a:xfrm>
            <a:off x="5526022" y="5572759"/>
            <a:ext cx="1621537" cy="937624"/>
          </a:xfrm>
          <a:prstGeom prst="rect">
            <a:avLst/>
          </a:prstGeom>
          <a:ln>
            <a:noFill/>
          </a:ln>
          <a:effectLst>
            <a:softEdge rad="112500"/>
          </a:effectLst>
        </p:spPr>
      </p:pic>
    </p:spTree>
    <p:extLst>
      <p:ext uri="{BB962C8B-B14F-4D97-AF65-F5344CB8AC3E}">
        <p14:creationId xmlns:p14="http://schemas.microsoft.com/office/powerpoint/2010/main" val="102233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 decel="100000"/>
                                        <p:tgtEl>
                                          <p:spTgt spid="5"/>
                                        </p:tgtEl>
                                      </p:cBhvr>
                                    </p:animEffect>
                                    <p:anim calcmode="lin" valueType="num">
                                      <p:cBhvr>
                                        <p:cTn id="8" dur="400" decel="100000" fill="hold"/>
                                        <p:tgtEl>
                                          <p:spTgt spid="5"/>
                                        </p:tgtEl>
                                        <p:attrNameLst>
                                          <p:attrName>style.rotation</p:attrName>
                                        </p:attrNameLst>
                                      </p:cBhvr>
                                      <p:tavLst>
                                        <p:tav tm="0">
                                          <p:val>
                                            <p:fltVal val="-90"/>
                                          </p:val>
                                        </p:tav>
                                        <p:tav tm="100000">
                                          <p:val>
                                            <p:fltVal val="0"/>
                                          </p:val>
                                        </p:tav>
                                      </p:tavLst>
                                    </p:anim>
                                    <p:anim calcmode="lin" valueType="num">
                                      <p:cBhvr>
                                        <p:cTn id="9" dur="400" decel="100000" fill="hold"/>
                                        <p:tgtEl>
                                          <p:spTgt spid="5"/>
                                        </p:tgtEl>
                                        <p:attrNameLst>
                                          <p:attrName>ppt_x</p:attrName>
                                        </p:attrNameLst>
                                      </p:cBhvr>
                                      <p:tavLst>
                                        <p:tav tm="0">
                                          <p:val>
                                            <p:strVal val="#ppt_x+0.4"/>
                                          </p:val>
                                        </p:tav>
                                        <p:tav tm="100000">
                                          <p:val>
                                            <p:strVal val="#ppt_x-0.05"/>
                                          </p:val>
                                        </p:tav>
                                      </p:tavLst>
                                    </p:anim>
                                    <p:anim calcmode="lin" valueType="num">
                                      <p:cBhvr>
                                        <p:cTn id="10" dur="400" decel="100000" fill="hold"/>
                                        <p:tgtEl>
                                          <p:spTgt spid="5"/>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400" decel="100000"/>
                                        <p:tgtEl>
                                          <p:spTgt spid="7"/>
                                        </p:tgtEl>
                                      </p:cBhvr>
                                    </p:animEffect>
                                    <p:anim calcmode="lin" valueType="num">
                                      <p:cBhvr>
                                        <p:cTn id="16" dur="400" decel="100000" fill="hold"/>
                                        <p:tgtEl>
                                          <p:spTgt spid="7"/>
                                        </p:tgtEl>
                                        <p:attrNameLst>
                                          <p:attrName>style.rotation</p:attrName>
                                        </p:attrNameLst>
                                      </p:cBhvr>
                                      <p:tavLst>
                                        <p:tav tm="0">
                                          <p:val>
                                            <p:fltVal val="-90"/>
                                          </p:val>
                                        </p:tav>
                                        <p:tav tm="100000">
                                          <p:val>
                                            <p:fltVal val="0"/>
                                          </p:val>
                                        </p:tav>
                                      </p:tavLst>
                                    </p:anim>
                                    <p:anim calcmode="lin" valueType="num">
                                      <p:cBhvr>
                                        <p:cTn id="17" dur="400" decel="100000" fill="hold"/>
                                        <p:tgtEl>
                                          <p:spTgt spid="7"/>
                                        </p:tgtEl>
                                        <p:attrNameLst>
                                          <p:attrName>ppt_x</p:attrName>
                                        </p:attrNameLst>
                                      </p:cBhvr>
                                      <p:tavLst>
                                        <p:tav tm="0">
                                          <p:val>
                                            <p:strVal val="#ppt_x+0.4"/>
                                          </p:val>
                                        </p:tav>
                                        <p:tav tm="100000">
                                          <p:val>
                                            <p:strVal val="#ppt_x-0.05"/>
                                          </p:val>
                                        </p:tav>
                                      </p:tavLst>
                                    </p:anim>
                                    <p:anim calcmode="lin" valueType="num">
                                      <p:cBhvr>
                                        <p:cTn id="18" dur="400" decel="100000" fill="hold"/>
                                        <p:tgtEl>
                                          <p:spTgt spid="7"/>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400" decel="100000"/>
                                        <p:tgtEl>
                                          <p:spTgt spid="8"/>
                                        </p:tgtEl>
                                      </p:cBhvr>
                                    </p:animEffect>
                                    <p:anim calcmode="lin" valueType="num">
                                      <p:cBhvr>
                                        <p:cTn id="24" dur="400" decel="100000" fill="hold"/>
                                        <p:tgtEl>
                                          <p:spTgt spid="8"/>
                                        </p:tgtEl>
                                        <p:attrNameLst>
                                          <p:attrName>style.rotation</p:attrName>
                                        </p:attrNameLst>
                                      </p:cBhvr>
                                      <p:tavLst>
                                        <p:tav tm="0">
                                          <p:val>
                                            <p:fltVal val="-90"/>
                                          </p:val>
                                        </p:tav>
                                        <p:tav tm="100000">
                                          <p:val>
                                            <p:fltVal val="0"/>
                                          </p:val>
                                        </p:tav>
                                      </p:tavLst>
                                    </p:anim>
                                    <p:anim calcmode="lin" valueType="num">
                                      <p:cBhvr>
                                        <p:cTn id="25" dur="400" decel="100000" fill="hold"/>
                                        <p:tgtEl>
                                          <p:spTgt spid="8"/>
                                        </p:tgtEl>
                                        <p:attrNameLst>
                                          <p:attrName>ppt_x</p:attrName>
                                        </p:attrNameLst>
                                      </p:cBhvr>
                                      <p:tavLst>
                                        <p:tav tm="0">
                                          <p:val>
                                            <p:strVal val="#ppt_x+0.4"/>
                                          </p:val>
                                        </p:tav>
                                        <p:tav tm="100000">
                                          <p:val>
                                            <p:strVal val="#ppt_x-0.05"/>
                                          </p:val>
                                        </p:tav>
                                      </p:tavLst>
                                    </p:anim>
                                    <p:anim calcmode="lin" valueType="num">
                                      <p:cBhvr>
                                        <p:cTn id="26" dur="400" decel="100000" fill="hold"/>
                                        <p:tgtEl>
                                          <p:spTgt spid="8"/>
                                        </p:tgtEl>
                                        <p:attrNameLst>
                                          <p:attrName>ppt_y</p:attrName>
                                        </p:attrNameLst>
                                      </p:cBhvr>
                                      <p:tavLst>
                                        <p:tav tm="0">
                                          <p:val>
                                            <p:strVal val="#ppt_y-0.4"/>
                                          </p:val>
                                        </p:tav>
                                        <p:tav tm="100000">
                                          <p:val>
                                            <p:strVal val="#ppt_y+0.1"/>
                                          </p:val>
                                        </p:tav>
                                      </p:tavLst>
                                    </p:anim>
                                    <p:anim calcmode="lin" valueType="num">
                                      <p:cBhvr>
                                        <p:cTn id="27" dur="100" accel="100000" fill="hold">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id="28" dur="100" accel="100000" fill="hold">
                                          <p:stCondLst>
                                            <p:cond delay="400"/>
                                          </p:stCondLst>
                                        </p:cTn>
                                        <p:tgtEl>
                                          <p:spTgt spid="8"/>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400" decel="100000"/>
                                        <p:tgtEl>
                                          <p:spTgt spid="10"/>
                                        </p:tgtEl>
                                      </p:cBhvr>
                                    </p:animEffect>
                                    <p:anim calcmode="lin" valueType="num">
                                      <p:cBhvr>
                                        <p:cTn id="32" dur="400" decel="100000" fill="hold"/>
                                        <p:tgtEl>
                                          <p:spTgt spid="10"/>
                                        </p:tgtEl>
                                        <p:attrNameLst>
                                          <p:attrName>style.rotation</p:attrName>
                                        </p:attrNameLst>
                                      </p:cBhvr>
                                      <p:tavLst>
                                        <p:tav tm="0">
                                          <p:val>
                                            <p:fltVal val="-90"/>
                                          </p:val>
                                        </p:tav>
                                        <p:tav tm="100000">
                                          <p:val>
                                            <p:fltVal val="0"/>
                                          </p:val>
                                        </p:tav>
                                      </p:tavLst>
                                    </p:anim>
                                    <p:anim calcmode="lin" valueType="num">
                                      <p:cBhvr>
                                        <p:cTn id="33" dur="400" decel="100000" fill="hold"/>
                                        <p:tgtEl>
                                          <p:spTgt spid="10"/>
                                        </p:tgtEl>
                                        <p:attrNameLst>
                                          <p:attrName>ppt_x</p:attrName>
                                        </p:attrNameLst>
                                      </p:cBhvr>
                                      <p:tavLst>
                                        <p:tav tm="0">
                                          <p:val>
                                            <p:strVal val="#ppt_x+0.4"/>
                                          </p:val>
                                        </p:tav>
                                        <p:tav tm="100000">
                                          <p:val>
                                            <p:strVal val="#ppt_x-0.05"/>
                                          </p:val>
                                        </p:tav>
                                      </p:tavLst>
                                    </p:anim>
                                    <p:anim calcmode="lin" valueType="num">
                                      <p:cBhvr>
                                        <p:cTn id="34" dur="400" decel="100000" fill="hold"/>
                                        <p:tgtEl>
                                          <p:spTgt spid="10"/>
                                        </p:tgtEl>
                                        <p:attrNameLst>
                                          <p:attrName>ppt_y</p:attrName>
                                        </p:attrNameLst>
                                      </p:cBhvr>
                                      <p:tavLst>
                                        <p:tav tm="0">
                                          <p:val>
                                            <p:strVal val="#ppt_y-0.4"/>
                                          </p:val>
                                        </p:tav>
                                        <p:tav tm="100000">
                                          <p:val>
                                            <p:strVal val="#ppt_y+0.1"/>
                                          </p:val>
                                        </p:tav>
                                      </p:tavLst>
                                    </p:anim>
                                    <p:anim calcmode="lin" valueType="num">
                                      <p:cBhvr>
                                        <p:cTn id="35" dur="100" accel="100000" fill="hold">
                                          <p:stCondLst>
                                            <p:cond delay="400"/>
                                          </p:stCondLst>
                                        </p:cTn>
                                        <p:tgtEl>
                                          <p:spTgt spid="10"/>
                                        </p:tgtEl>
                                        <p:attrNameLst>
                                          <p:attrName>ppt_x</p:attrName>
                                        </p:attrNameLst>
                                      </p:cBhvr>
                                      <p:tavLst>
                                        <p:tav tm="0">
                                          <p:val>
                                            <p:strVal val="#ppt_x-0.05"/>
                                          </p:val>
                                        </p:tav>
                                        <p:tav tm="100000">
                                          <p:val>
                                            <p:strVal val="#ppt_x"/>
                                          </p:val>
                                        </p:tav>
                                      </p:tavLst>
                                    </p:anim>
                                    <p:anim calcmode="lin" valueType="num">
                                      <p:cBhvr>
                                        <p:cTn id="36" dur="100" accel="100000" fill="hold">
                                          <p:stCondLst>
                                            <p:cond delay="400"/>
                                          </p:stCondLst>
                                        </p:cTn>
                                        <p:tgtEl>
                                          <p:spTgt spid="10"/>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400" decel="100000"/>
                                        <p:tgtEl>
                                          <p:spTgt spid="9"/>
                                        </p:tgtEl>
                                      </p:cBhvr>
                                    </p:animEffect>
                                    <p:anim calcmode="lin" valueType="num">
                                      <p:cBhvr>
                                        <p:cTn id="40" dur="400" decel="100000" fill="hold"/>
                                        <p:tgtEl>
                                          <p:spTgt spid="9"/>
                                        </p:tgtEl>
                                        <p:attrNameLst>
                                          <p:attrName>style.rotation</p:attrName>
                                        </p:attrNameLst>
                                      </p:cBhvr>
                                      <p:tavLst>
                                        <p:tav tm="0">
                                          <p:val>
                                            <p:fltVal val="-90"/>
                                          </p:val>
                                        </p:tav>
                                        <p:tav tm="100000">
                                          <p:val>
                                            <p:fltVal val="0"/>
                                          </p:val>
                                        </p:tav>
                                      </p:tavLst>
                                    </p:anim>
                                    <p:anim calcmode="lin" valueType="num">
                                      <p:cBhvr>
                                        <p:cTn id="41" dur="400" decel="100000" fill="hold"/>
                                        <p:tgtEl>
                                          <p:spTgt spid="9"/>
                                        </p:tgtEl>
                                        <p:attrNameLst>
                                          <p:attrName>ppt_x</p:attrName>
                                        </p:attrNameLst>
                                      </p:cBhvr>
                                      <p:tavLst>
                                        <p:tav tm="0">
                                          <p:val>
                                            <p:strVal val="#ppt_x+0.4"/>
                                          </p:val>
                                        </p:tav>
                                        <p:tav tm="100000">
                                          <p:val>
                                            <p:strVal val="#ppt_x-0.05"/>
                                          </p:val>
                                        </p:tav>
                                      </p:tavLst>
                                    </p:anim>
                                    <p:anim calcmode="lin" valueType="num">
                                      <p:cBhvr>
                                        <p:cTn id="42" dur="400" decel="100000" fill="hold"/>
                                        <p:tgtEl>
                                          <p:spTgt spid="9"/>
                                        </p:tgtEl>
                                        <p:attrNameLst>
                                          <p:attrName>ppt_y</p:attrName>
                                        </p:attrNameLst>
                                      </p:cBhvr>
                                      <p:tavLst>
                                        <p:tav tm="0">
                                          <p:val>
                                            <p:strVal val="#ppt_y-0.4"/>
                                          </p:val>
                                        </p:tav>
                                        <p:tav tm="100000">
                                          <p:val>
                                            <p:strVal val="#ppt_y+0.1"/>
                                          </p:val>
                                        </p:tav>
                                      </p:tavLst>
                                    </p:anim>
                                    <p:anim calcmode="lin" valueType="num">
                                      <p:cBhvr>
                                        <p:cTn id="43" dur="100" accel="100000" fill="hold">
                                          <p:stCondLst>
                                            <p:cond delay="400"/>
                                          </p:stCondLst>
                                        </p:cTn>
                                        <p:tgtEl>
                                          <p:spTgt spid="9"/>
                                        </p:tgtEl>
                                        <p:attrNameLst>
                                          <p:attrName>ppt_x</p:attrName>
                                        </p:attrNameLst>
                                      </p:cBhvr>
                                      <p:tavLst>
                                        <p:tav tm="0">
                                          <p:val>
                                            <p:strVal val="#ppt_x-0.05"/>
                                          </p:val>
                                        </p:tav>
                                        <p:tav tm="100000">
                                          <p:val>
                                            <p:strVal val="#ppt_x"/>
                                          </p:val>
                                        </p:tav>
                                      </p:tavLst>
                                    </p:anim>
                                    <p:anim calcmode="lin" valueType="num">
                                      <p:cBhvr>
                                        <p:cTn id="44" dur="100" accel="100000" fill="hold">
                                          <p:stCondLst>
                                            <p:cond delay="4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3" name="Picture 2" descr="00581_thasmahal_1600x1200.jpg"/>
          <p:cNvPicPr>
            <a:picLocks noChangeAspect="1"/>
          </p:cNvPicPr>
          <p:nvPr/>
        </p:nvPicPr>
        <p:blipFill>
          <a:blip r:embed="rId3"/>
          <a:stretch>
            <a:fillRect/>
          </a:stretch>
        </p:blipFill>
        <p:spPr>
          <a:xfrm>
            <a:off x="381000" y="381000"/>
            <a:ext cx="12115800" cy="7010400"/>
          </a:xfrm>
          <a:prstGeom prst="rect">
            <a:avLst/>
          </a:prstGeom>
          <a:ln>
            <a:noFill/>
          </a:ln>
          <a:effectLst>
            <a:softEdge rad="112500"/>
          </a:effectLst>
        </p:spPr>
      </p:pic>
      <p:sp>
        <p:nvSpPr>
          <p:cNvPr id="5" name="Flowchart: Alternate Process 4"/>
          <p:cNvSpPr/>
          <p:nvPr/>
        </p:nvSpPr>
        <p:spPr>
          <a:xfrm>
            <a:off x="4343400" y="833120"/>
            <a:ext cx="3489960" cy="843280"/>
          </a:xfrm>
          <a:prstGeom prst="flowChartAlternateProcess">
            <a:avLst/>
          </a:prstGeom>
          <a:noFill/>
          <a:ln>
            <a:noFill/>
          </a:ln>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lIns="117554" tIns="58776" rIns="117554" bIns="58776"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NikoshBAN" pitchFamily="2" charset="0"/>
                <a:cs typeface="NikoshBAN" pitchFamily="2" charset="0"/>
              </a:rPr>
              <a:t>জোড়ায়</a:t>
            </a:r>
            <a:r>
              <a:rPr lang="en-US" sz="4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NikoshBAN" pitchFamily="2" charset="0"/>
                <a:cs typeface="NikoshBAN" pitchFamily="2" charset="0"/>
              </a:rPr>
              <a:t> </a:t>
            </a:r>
            <a:r>
              <a:rPr lang="en-US" sz="4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NikoshBAN" pitchFamily="2" charset="0"/>
                <a:cs typeface="NikoshBAN" pitchFamily="2" charset="0"/>
              </a:rPr>
              <a:t>কাজ</a:t>
            </a:r>
            <a:endParaRPr lang="en-US" sz="4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NikoshBAN" pitchFamily="2" charset="0"/>
              <a:cs typeface="NikoshBAN" pitchFamily="2" charset="0"/>
            </a:endParaRPr>
          </a:p>
        </p:txBody>
      </p:sp>
      <p:pic>
        <p:nvPicPr>
          <p:cNvPr id="6" name="Picture 1" descr="C:\Users\harunnccncc\Pictures\Picture3.jpg"/>
          <p:cNvPicPr>
            <a:picLocks noChangeAspect="1" noChangeArrowheads="1"/>
          </p:cNvPicPr>
          <p:nvPr/>
        </p:nvPicPr>
        <p:blipFill>
          <a:blip r:embed="rId4"/>
          <a:srcRect/>
          <a:stretch>
            <a:fillRect/>
          </a:stretch>
        </p:blipFill>
        <p:spPr bwMode="auto">
          <a:xfrm>
            <a:off x="3581400" y="1905000"/>
            <a:ext cx="5242559" cy="3886200"/>
          </a:xfrm>
          <a:prstGeom prst="ellipse">
            <a:avLst/>
          </a:prstGeom>
          <a:ln w="190500" cap="rnd">
            <a:solidFill>
              <a:srgbClr val="C8C6BD"/>
            </a:solidFill>
            <a:prstDash val="solid"/>
          </a:ln>
          <a:effectLst>
            <a:glow rad="228600">
              <a:schemeClr val="accent4">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Flowchart: Alternate Process 7"/>
          <p:cNvSpPr/>
          <p:nvPr/>
        </p:nvSpPr>
        <p:spPr>
          <a:xfrm>
            <a:off x="1143000" y="6324600"/>
            <a:ext cx="10500360" cy="838200"/>
          </a:xfrm>
          <a:prstGeom prst="flowChartAlternateProcess">
            <a:avLst/>
          </a:prstGeom>
          <a:noFill/>
          <a:ln w="38100">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1"/>
          </a:lnRef>
          <a:fillRef idx="2">
            <a:schemeClr val="accent1"/>
          </a:fillRef>
          <a:effectRef idx="1">
            <a:schemeClr val="accent1"/>
          </a:effectRef>
          <a:fontRef idx="minor">
            <a:schemeClr val="dk1"/>
          </a:fontRef>
        </p:style>
        <p:txBody>
          <a:bodyPr lIns="117564" tIns="58782" rIns="117564" bIns="58782" rtlCol="0" anchor="ctr">
            <a:prstTxWarp prst="textPlain">
              <a:avLst/>
            </a:prstTxWarp>
          </a:bodyPr>
          <a:lstStyle/>
          <a:p>
            <a:pPr marL="440867" indent="-440867" algn="ctr"/>
            <a:r>
              <a:rPr lang="bn-BD" sz="36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6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1.</a:t>
            </a:r>
            <a:r>
              <a:rPr lang="bn-BD" sz="36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প্যাটেন্ট, ট্রেডমার্ক ও কপিরাইট কোন ধরনের সম্পদ</a:t>
            </a:r>
            <a:r>
              <a:rPr lang="en-US" sz="36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bn-BD" sz="36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a:t>
            </a:r>
            <a:endParaRPr lang="en-US" sz="36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8791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3" name="Picture 2" descr="download (15).jpg"/>
          <p:cNvPicPr>
            <a:picLocks noChangeAspect="1"/>
          </p:cNvPicPr>
          <p:nvPr/>
        </p:nvPicPr>
        <p:blipFill>
          <a:blip r:embed="rId3"/>
          <a:stretch>
            <a:fillRect/>
          </a:stretch>
        </p:blipFill>
        <p:spPr>
          <a:xfrm>
            <a:off x="788324" y="4191000"/>
            <a:ext cx="5231476" cy="2936240"/>
          </a:xfrm>
          <a:prstGeom prst="rect">
            <a:avLst/>
          </a:prstGeom>
          <a:ln>
            <a:noFill/>
          </a:ln>
          <a:effectLst>
            <a:softEdge rad="112500"/>
          </a:effectLst>
        </p:spPr>
      </p:pic>
      <p:pic>
        <p:nvPicPr>
          <p:cNvPr id="5" name="Picture 4" descr="images-bbbb.jpg"/>
          <p:cNvPicPr>
            <a:picLocks noChangeAspect="1"/>
          </p:cNvPicPr>
          <p:nvPr/>
        </p:nvPicPr>
        <p:blipFill>
          <a:blip r:embed="rId4"/>
          <a:stretch>
            <a:fillRect/>
          </a:stretch>
        </p:blipFill>
        <p:spPr>
          <a:xfrm>
            <a:off x="6248400" y="4302760"/>
            <a:ext cx="5328356" cy="2936240"/>
          </a:xfrm>
          <a:prstGeom prst="rect">
            <a:avLst/>
          </a:prstGeom>
          <a:ln>
            <a:noFill/>
          </a:ln>
          <a:effectLst>
            <a:softEdge rad="112500"/>
          </a:effectLst>
        </p:spPr>
      </p:pic>
      <p:sp>
        <p:nvSpPr>
          <p:cNvPr id="6" name="Rectangle 5"/>
          <p:cNvSpPr/>
          <p:nvPr/>
        </p:nvSpPr>
        <p:spPr>
          <a:xfrm>
            <a:off x="3810000" y="609600"/>
            <a:ext cx="4526280" cy="6908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17564" tIns="58782" rIns="117564" bIns="58782" rtlCol="0" anchor="ctr"/>
          <a:lstStyle/>
          <a:p>
            <a:pPr algn="just"/>
            <a:r>
              <a:rPr lang="bn-BD" sz="5700" b="1" dirty="0" smtClean="0">
                <a:solidFill>
                  <a:schemeClr val="tx1"/>
                </a:solidFill>
                <a:effectLst>
                  <a:glow rad="228600">
                    <a:schemeClr val="accent5">
                      <a:satMod val="175000"/>
                      <a:alpha val="40000"/>
                    </a:schemeClr>
                  </a:glow>
                </a:effectLst>
                <a:latin typeface="NikoshBAN" pitchFamily="2" charset="0"/>
                <a:cs typeface="NikoshBAN" pitchFamily="2" charset="0"/>
              </a:rPr>
              <a:t>কপিরাইট</a:t>
            </a:r>
            <a:r>
              <a:rPr lang="en-US" sz="5700" b="1" dirty="0" smtClean="0">
                <a:solidFill>
                  <a:schemeClr val="tx1"/>
                </a:solidFill>
                <a:effectLst>
                  <a:glow rad="228600">
                    <a:schemeClr val="accent5">
                      <a:satMod val="175000"/>
                      <a:alpha val="40000"/>
                    </a:schemeClr>
                  </a:glow>
                </a:effectLst>
                <a:latin typeface="NikoshBAN" pitchFamily="2" charset="0"/>
                <a:cs typeface="NikoshBAN" pitchFamily="2" charset="0"/>
              </a:rPr>
              <a:t> </a:t>
            </a:r>
            <a:r>
              <a:rPr lang="bn-BD" sz="5700" b="1" dirty="0" smtClean="0">
                <a:solidFill>
                  <a:schemeClr val="tx1"/>
                </a:solidFill>
                <a:effectLst>
                  <a:glow rad="228600">
                    <a:schemeClr val="accent5">
                      <a:satMod val="175000"/>
                      <a:alpha val="40000"/>
                    </a:schemeClr>
                  </a:glow>
                </a:effectLst>
                <a:latin typeface="NikoshBAN" pitchFamily="2" charset="0"/>
                <a:cs typeface="NikoshBAN" pitchFamily="2" charset="0"/>
              </a:rPr>
              <a:t>শিল্পকলা</a:t>
            </a:r>
          </a:p>
        </p:txBody>
      </p:sp>
      <p:pic>
        <p:nvPicPr>
          <p:cNvPr id="7" name="Picture 6" descr="images (17) - copy.jpg"/>
          <p:cNvPicPr>
            <a:picLocks noChangeAspect="1"/>
          </p:cNvPicPr>
          <p:nvPr/>
        </p:nvPicPr>
        <p:blipFill>
          <a:blip r:embed="rId5"/>
          <a:stretch>
            <a:fillRect/>
          </a:stretch>
        </p:blipFill>
        <p:spPr>
          <a:xfrm>
            <a:off x="8915400" y="1295400"/>
            <a:ext cx="3120390" cy="2743200"/>
          </a:xfrm>
          <a:prstGeom prst="rect">
            <a:avLst/>
          </a:prstGeom>
          <a:ln>
            <a:noFill/>
          </a:ln>
          <a:effectLst>
            <a:softEdge rad="112500"/>
          </a:effectLst>
        </p:spPr>
      </p:pic>
      <p:pic>
        <p:nvPicPr>
          <p:cNvPr id="8" name="Picture 7" descr="images (16).jpg"/>
          <p:cNvPicPr>
            <a:picLocks noChangeAspect="1"/>
          </p:cNvPicPr>
          <p:nvPr/>
        </p:nvPicPr>
        <p:blipFill>
          <a:blip r:embed="rId6"/>
          <a:stretch>
            <a:fillRect/>
          </a:stretch>
        </p:blipFill>
        <p:spPr>
          <a:xfrm>
            <a:off x="4440557" y="1295400"/>
            <a:ext cx="4322443" cy="2743200"/>
          </a:xfrm>
          <a:prstGeom prst="rect">
            <a:avLst/>
          </a:prstGeom>
          <a:ln>
            <a:noFill/>
          </a:ln>
          <a:effectLst>
            <a:softEdge rad="112500"/>
          </a:effectLst>
        </p:spPr>
      </p:pic>
      <p:pic>
        <p:nvPicPr>
          <p:cNvPr id="9" name="Picture 8" descr="images-ccc.jpg"/>
          <p:cNvPicPr>
            <a:picLocks noChangeAspect="1"/>
          </p:cNvPicPr>
          <p:nvPr/>
        </p:nvPicPr>
        <p:blipFill>
          <a:blip r:embed="rId7"/>
          <a:stretch>
            <a:fillRect/>
          </a:stretch>
        </p:blipFill>
        <p:spPr>
          <a:xfrm>
            <a:off x="761999" y="1295400"/>
            <a:ext cx="3515523" cy="2743200"/>
          </a:xfrm>
          <a:prstGeom prst="rect">
            <a:avLst/>
          </a:prstGeom>
          <a:ln>
            <a:noFill/>
          </a:ln>
          <a:effectLst>
            <a:softEdge rad="112500"/>
          </a:effectLst>
        </p:spPr>
      </p:pic>
    </p:spTree>
    <p:extLst>
      <p:ext uri="{BB962C8B-B14F-4D97-AF65-F5344CB8AC3E}">
        <p14:creationId xmlns:p14="http://schemas.microsoft.com/office/powerpoint/2010/main" val="7606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Rectangle 2"/>
          <p:cNvSpPr/>
          <p:nvPr/>
        </p:nvSpPr>
        <p:spPr>
          <a:xfrm>
            <a:off x="3581400" y="575617"/>
            <a:ext cx="5257800" cy="56738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17564" tIns="58782" rIns="117564" bIns="58782" rtlCol="0" anchor="ctr"/>
          <a:lstStyle/>
          <a:p>
            <a:pPr algn="ctr"/>
            <a:r>
              <a:rPr lang="bn-BD" sz="5700" b="1" dirty="0" smtClean="0">
                <a:solidFill>
                  <a:schemeClr val="tx1"/>
                </a:solidFill>
                <a:effectLst>
                  <a:glow rad="228600">
                    <a:schemeClr val="accent5">
                      <a:satMod val="175000"/>
                      <a:alpha val="40000"/>
                    </a:schemeClr>
                  </a:glow>
                </a:effectLst>
                <a:latin typeface="NikoshBAN" pitchFamily="2" charset="0"/>
                <a:cs typeface="NikoshBAN" pitchFamily="2" charset="0"/>
              </a:rPr>
              <a:t>কপিরাইট</a:t>
            </a:r>
            <a:r>
              <a:rPr lang="en-US" sz="5700" b="1" dirty="0" smtClean="0">
                <a:solidFill>
                  <a:schemeClr val="tx1"/>
                </a:solidFill>
                <a:effectLst>
                  <a:glow rad="228600">
                    <a:schemeClr val="accent5">
                      <a:satMod val="175000"/>
                      <a:alpha val="40000"/>
                    </a:schemeClr>
                  </a:glow>
                </a:effectLst>
                <a:latin typeface="NikoshBAN" pitchFamily="2" charset="0"/>
                <a:cs typeface="NikoshBAN" pitchFamily="2" charset="0"/>
              </a:rPr>
              <a:t> </a:t>
            </a:r>
            <a:r>
              <a:rPr lang="bn-BD" sz="5700" b="1" dirty="0" smtClean="0">
                <a:solidFill>
                  <a:schemeClr val="tx1"/>
                </a:solidFill>
                <a:effectLst>
                  <a:glow rad="228600">
                    <a:schemeClr val="accent5">
                      <a:satMod val="175000"/>
                      <a:alpha val="40000"/>
                    </a:schemeClr>
                  </a:glow>
                </a:effectLst>
                <a:latin typeface="NikoshBAN" pitchFamily="2" charset="0"/>
                <a:cs typeface="NikoshBAN" pitchFamily="2" charset="0"/>
              </a:rPr>
              <a:t>স্থাপত্যকলা</a:t>
            </a:r>
            <a:r>
              <a:rPr lang="en-US" sz="5700" b="1" dirty="0" smtClean="0">
                <a:solidFill>
                  <a:schemeClr val="tx1"/>
                </a:solidFill>
                <a:effectLst>
                  <a:glow rad="228600">
                    <a:schemeClr val="accent5">
                      <a:satMod val="175000"/>
                      <a:alpha val="40000"/>
                    </a:schemeClr>
                  </a:glow>
                </a:effectLst>
                <a:latin typeface="NikoshBAN" pitchFamily="2" charset="0"/>
                <a:cs typeface="NikoshBAN" pitchFamily="2" charset="0"/>
              </a:rPr>
              <a:t> </a:t>
            </a:r>
            <a:endParaRPr lang="bn-BD" sz="5700" b="1" dirty="0" smtClean="0">
              <a:solidFill>
                <a:schemeClr val="tx1"/>
              </a:solidFill>
              <a:effectLst>
                <a:glow rad="228600">
                  <a:schemeClr val="accent5">
                    <a:satMod val="175000"/>
                    <a:alpha val="40000"/>
                  </a:schemeClr>
                </a:glow>
              </a:effectLst>
              <a:latin typeface="NikoshBAN" pitchFamily="2" charset="0"/>
              <a:cs typeface="NikoshBAN" pitchFamily="2" charset="0"/>
            </a:endParaRPr>
          </a:p>
        </p:txBody>
      </p:sp>
      <p:pic>
        <p:nvPicPr>
          <p:cNvPr id="5" name="Picture 4" descr="images-140.jpg"/>
          <p:cNvPicPr>
            <a:picLocks noChangeAspect="1"/>
          </p:cNvPicPr>
          <p:nvPr/>
        </p:nvPicPr>
        <p:blipFill>
          <a:blip r:embed="rId3"/>
          <a:stretch>
            <a:fillRect/>
          </a:stretch>
        </p:blipFill>
        <p:spPr>
          <a:xfrm>
            <a:off x="756402" y="1485240"/>
            <a:ext cx="4806198" cy="2746399"/>
          </a:xfrm>
          <a:prstGeom prst="rect">
            <a:avLst/>
          </a:prstGeom>
          <a:ln>
            <a:noFill/>
          </a:ln>
          <a:effectLst>
            <a:softEdge rad="112500"/>
          </a:effectLst>
        </p:spPr>
      </p:pic>
      <p:pic>
        <p:nvPicPr>
          <p:cNvPr id="6" name="Picture 5" descr="images (42) - copy.jpg"/>
          <p:cNvPicPr>
            <a:picLocks noChangeAspect="1"/>
          </p:cNvPicPr>
          <p:nvPr/>
        </p:nvPicPr>
        <p:blipFill>
          <a:blip r:embed="rId4"/>
          <a:stretch>
            <a:fillRect/>
          </a:stretch>
        </p:blipFill>
        <p:spPr>
          <a:xfrm>
            <a:off x="6858000" y="1483925"/>
            <a:ext cx="4617720" cy="2736449"/>
          </a:xfrm>
          <a:prstGeom prst="rect">
            <a:avLst/>
          </a:prstGeom>
          <a:ln>
            <a:noFill/>
          </a:ln>
          <a:effectLst>
            <a:softEdge rad="112500"/>
          </a:effectLst>
        </p:spPr>
      </p:pic>
      <p:pic>
        <p:nvPicPr>
          <p:cNvPr id="7" name="Picture 6" descr="download (8).jpg"/>
          <p:cNvPicPr>
            <a:picLocks noChangeAspect="1"/>
          </p:cNvPicPr>
          <p:nvPr/>
        </p:nvPicPr>
        <p:blipFill>
          <a:blip r:embed="rId5"/>
          <a:stretch>
            <a:fillRect/>
          </a:stretch>
        </p:blipFill>
        <p:spPr>
          <a:xfrm>
            <a:off x="756402" y="4495800"/>
            <a:ext cx="4806198" cy="2690639"/>
          </a:xfrm>
          <a:prstGeom prst="rect">
            <a:avLst/>
          </a:prstGeom>
          <a:ln>
            <a:noFill/>
          </a:ln>
          <a:effectLst>
            <a:softEdge rad="112500"/>
          </a:effectLst>
        </p:spPr>
      </p:pic>
      <p:pic>
        <p:nvPicPr>
          <p:cNvPr id="8" name="Picture 7" descr="DSC00753.JPG"/>
          <p:cNvPicPr>
            <a:picLocks noChangeAspect="1"/>
          </p:cNvPicPr>
          <p:nvPr/>
        </p:nvPicPr>
        <p:blipFill>
          <a:blip r:embed="rId6"/>
          <a:stretch>
            <a:fillRect/>
          </a:stretch>
        </p:blipFill>
        <p:spPr>
          <a:xfrm>
            <a:off x="6934200" y="4495800"/>
            <a:ext cx="4617720" cy="2670110"/>
          </a:xfrm>
          <a:prstGeom prst="rect">
            <a:avLst/>
          </a:prstGeom>
          <a:ln>
            <a:noFill/>
          </a:ln>
          <a:effectLst>
            <a:softEdge rad="112500"/>
          </a:effectLst>
        </p:spPr>
      </p:pic>
    </p:spTree>
    <p:extLst>
      <p:ext uri="{BB962C8B-B14F-4D97-AF65-F5344CB8AC3E}">
        <p14:creationId xmlns:p14="http://schemas.microsoft.com/office/powerpoint/2010/main" val="398814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5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3" name="Picture 2" descr="F:\New  U Image\images16.jpg"/>
          <p:cNvPicPr>
            <a:picLocks noChangeAspect="1" noChangeArrowheads="1"/>
          </p:cNvPicPr>
          <p:nvPr/>
        </p:nvPicPr>
        <p:blipFill>
          <a:blip r:embed="rId3"/>
          <a:srcRect/>
          <a:stretch>
            <a:fillRect/>
          </a:stretch>
        </p:blipFill>
        <p:spPr bwMode="auto">
          <a:xfrm>
            <a:off x="266700" y="228600"/>
            <a:ext cx="12230100" cy="7239000"/>
          </a:xfrm>
          <a:prstGeom prst="rect">
            <a:avLst/>
          </a:prstGeom>
          <a:noFill/>
        </p:spPr>
      </p:pic>
      <p:sp>
        <p:nvSpPr>
          <p:cNvPr id="5" name="TextBox 1" descr="Purple mesh"/>
          <p:cNvSpPr>
            <a:spLocks noChangeArrowheads="1"/>
          </p:cNvSpPr>
          <p:nvPr/>
        </p:nvSpPr>
        <p:spPr bwMode="auto">
          <a:xfrm>
            <a:off x="3962400" y="381000"/>
            <a:ext cx="3794760" cy="914534"/>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মুল্যায়ন</a:t>
            </a:r>
            <a:endParaRPr lang="en-US"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6" name="Picture 2" descr="E:\New Accounting -9\hfjfgjghjkghkjhkljotyity.jpg"/>
          <p:cNvPicPr>
            <a:picLocks noChangeAspect="1" noChangeArrowheads="1"/>
          </p:cNvPicPr>
          <p:nvPr/>
        </p:nvPicPr>
        <p:blipFill>
          <a:blip r:embed="rId4"/>
          <a:srcRect/>
          <a:stretch>
            <a:fillRect/>
          </a:stretch>
        </p:blipFill>
        <p:spPr bwMode="auto">
          <a:xfrm>
            <a:off x="2880360" y="1381760"/>
            <a:ext cx="6080760" cy="3627120"/>
          </a:xfrm>
          <a:prstGeom prst="ellipse">
            <a:avLst/>
          </a:prstGeom>
          <a:ln w="190500" cap="rnd">
            <a:solidFill>
              <a:srgbClr val="C8C6BD"/>
            </a:solidFill>
            <a:prstDash val="solid"/>
          </a:ln>
          <a:effectLst>
            <a:glow rad="228600">
              <a:schemeClr val="accent2">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Flowchart: Alternate Process 10"/>
          <p:cNvSpPr/>
          <p:nvPr/>
        </p:nvSpPr>
        <p:spPr>
          <a:xfrm>
            <a:off x="914400" y="5449669"/>
            <a:ext cx="7848600" cy="685800"/>
          </a:xfrm>
          <a:prstGeom prst="flowChartAlternateProcess">
            <a:avLst/>
          </a:prstGeom>
          <a:noFill/>
          <a:ln w="38100">
            <a:noFill/>
          </a:ln>
          <a:effectLst>
            <a:glow rad="228600">
              <a:schemeClr val="accent4">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17564" tIns="58782" rIns="117564" bIns="58782" rtlCol="0" anchor="ctr"/>
          <a:lstStyle/>
          <a:p>
            <a:pPr marL="661300" indent="-661300" algn="just"/>
            <a:r>
              <a:rPr lang="en-US" sz="40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1. </a:t>
            </a:r>
            <a:r>
              <a:rPr lang="bn-BD" sz="40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মেধাসম্পদ বলতে কি বুঝায়? উদাহরন দাও।</a:t>
            </a:r>
            <a:endParaRPr lang="en-US" sz="40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12" name="Rectangle 11"/>
          <p:cNvSpPr/>
          <p:nvPr/>
        </p:nvSpPr>
        <p:spPr>
          <a:xfrm>
            <a:off x="990600" y="6059269"/>
            <a:ext cx="8534400" cy="646331"/>
          </a:xfrm>
          <a:prstGeom prst="rect">
            <a:avLst/>
          </a:prstGeom>
        </p:spPr>
        <p:txBody>
          <a:bodyPr wrap="square">
            <a:spAutoFit/>
          </a:bodyPr>
          <a:lstStyle/>
          <a:p>
            <a:pPr marL="661300" indent="-661300" algn="just"/>
            <a:r>
              <a:rPr lang="en-US" sz="36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2. </a:t>
            </a:r>
            <a:r>
              <a:rPr lang="bn-BD" sz="36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কপিরাইট আইন কত বছর পর্যন্ত সংরক্ষিত থাকে?</a:t>
            </a:r>
            <a:endParaRPr lang="en-US" sz="36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13" name="Rectangle 12"/>
          <p:cNvSpPr/>
          <p:nvPr/>
        </p:nvSpPr>
        <p:spPr>
          <a:xfrm>
            <a:off x="990600" y="6592669"/>
            <a:ext cx="10744200" cy="646331"/>
          </a:xfrm>
          <a:prstGeom prst="rect">
            <a:avLst/>
          </a:prstGeom>
        </p:spPr>
        <p:txBody>
          <a:bodyPr wrap="square">
            <a:spAutoFit/>
          </a:bodyPr>
          <a:lstStyle/>
          <a:p>
            <a:pPr marL="587822" indent="-587822"/>
            <a:r>
              <a:rPr lang="en-US" sz="36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3.</a:t>
            </a:r>
            <a:r>
              <a:rPr lang="bn-BD" sz="36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বর্তমানে বাংলাদেশে কত সালের ট্রেডমার্কস আইন চালু আছে বর্ণনা কর?</a:t>
            </a:r>
            <a:endParaRPr lang="en-US" sz="36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7546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strVal val="#ppt_w+.3"/>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3" name="Picture 2" descr="Photo0018.jpg"/>
          <p:cNvPicPr>
            <a:picLocks noChangeAspect="1"/>
          </p:cNvPicPr>
          <p:nvPr/>
        </p:nvPicPr>
        <p:blipFill>
          <a:blip r:embed="rId3"/>
          <a:stretch>
            <a:fillRect/>
          </a:stretch>
        </p:blipFill>
        <p:spPr>
          <a:xfrm>
            <a:off x="304800" y="348637"/>
            <a:ext cx="12115800" cy="7119903"/>
          </a:xfrm>
          <a:prstGeom prst="rect">
            <a:avLst/>
          </a:prstGeom>
          <a:ln>
            <a:noFill/>
          </a:ln>
          <a:effectLst>
            <a:softEdge rad="112500"/>
          </a:effectLst>
        </p:spPr>
      </p:pic>
      <p:sp>
        <p:nvSpPr>
          <p:cNvPr id="5" name="TextBox 1"/>
          <p:cNvSpPr>
            <a:spLocks noChangeArrowheads="1"/>
          </p:cNvSpPr>
          <p:nvPr/>
        </p:nvSpPr>
        <p:spPr bwMode="auto">
          <a:xfrm>
            <a:off x="4114800" y="685800"/>
            <a:ext cx="3398520" cy="832024"/>
          </a:xfrm>
          <a:prstGeom prst="roundRect">
            <a:avLst>
              <a:gd name="adj" fmla="val 16667"/>
            </a:avLst>
          </a:prstGeom>
          <a:noFill/>
          <a:ln w="5715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বাড়ির কাজ </a:t>
            </a:r>
            <a:endParaRPr lang="en-US"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6" name="Picture 5" descr="images ncc-0017    2"/>
          <p:cNvPicPr>
            <a:picLocks noChangeAspect="1" noChangeArrowheads="1"/>
          </p:cNvPicPr>
          <p:nvPr/>
        </p:nvPicPr>
        <p:blipFill>
          <a:blip r:embed="rId4"/>
          <a:srcRect/>
          <a:stretch>
            <a:fillRect/>
          </a:stretch>
        </p:blipFill>
        <p:spPr bwMode="auto">
          <a:xfrm>
            <a:off x="3093720" y="1813560"/>
            <a:ext cx="5760720" cy="352044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1" descr="Purple mesh"/>
          <p:cNvSpPr>
            <a:spLocks noChangeArrowheads="1"/>
          </p:cNvSpPr>
          <p:nvPr/>
        </p:nvSpPr>
        <p:spPr bwMode="auto">
          <a:xfrm>
            <a:off x="762000" y="5638800"/>
            <a:ext cx="11186160" cy="1629624"/>
          </a:xfrm>
          <a:prstGeom prst="roundRect">
            <a:avLst>
              <a:gd name="adj" fmla="val 16667"/>
            </a:avLst>
          </a:prstGeom>
          <a:noFill/>
          <a:ln w="38100" algn="ctr">
            <a:noFill/>
            <a:round/>
            <a:headEnd/>
            <a:tailEnd/>
          </a:ln>
          <a:effectLst>
            <a:glow rad="228600">
              <a:schemeClr val="accent4">
                <a:satMod val="175000"/>
                <a:alpha val="40000"/>
              </a:schemeClr>
            </a:glow>
          </a:effectLst>
        </p:spPr>
        <p:txBody>
          <a:bodyPr wrap="square" lIns="117564" tIns="58782" rIns="117564" bIns="58782">
            <a:spAutoFit/>
          </a:bodyPr>
          <a:lstStyle/>
          <a:p>
            <a:pPr marL="742950" indent="-742950" algn="just">
              <a:buFont typeface="+mj-lt"/>
              <a:buAutoNum type="arabicPeriod"/>
            </a:pPr>
            <a:r>
              <a:rPr lang="bn-BD" sz="44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মনে কর, তোমার ব্যবসায়িক পণ্যরেজিস্ট্রেশন করতে চাও। কিভাবে</a:t>
            </a:r>
            <a:r>
              <a:rPr lang="en-US" sz="44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bn-BD" sz="44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 রেজিস্ট্রেশন সংগ্রহ করবে বর্ণনা কর।</a:t>
            </a:r>
            <a:endParaRPr lang="en-US" sz="4400" b="1" dirty="0" smtClean="0">
              <a:ln w="10160">
                <a:solidFill>
                  <a:srgbClr val="FFFF00"/>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13062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Scale>
                                      <p:cBhvr>
                                        <p:cTn id="16"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500" decel="50000" fill="hold">
                                          <p:stCondLst>
                                            <p:cond delay="0"/>
                                          </p:stCondLst>
                                        </p:cTn>
                                        <p:tgtEl>
                                          <p:spTgt spid="6"/>
                                        </p:tgtEl>
                                        <p:attrNameLst>
                                          <p:attrName>ppt_x</p:attrName>
                                          <p:attrName>ppt_y</p:attrName>
                                        </p:attrNameLst>
                                      </p:cBhvr>
                                    </p:animMotion>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12552" y="-4738"/>
            <a:ext cx="12789049" cy="7767319"/>
          </a:xfrm>
          <a:prstGeom prst="frame">
            <a:avLst>
              <a:gd name="adj1" fmla="val 2886"/>
            </a:avLst>
          </a:prstGeom>
          <a:ln/>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17564" tIns="58782" rIns="117564" bIns="58782"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12115800" cy="7086600"/>
          </a:xfrm>
          <a:prstGeom prst="rect">
            <a:avLst/>
          </a:prstGeom>
        </p:spPr>
      </p:pic>
      <p:sp>
        <p:nvSpPr>
          <p:cNvPr id="6" name="Round Single Corner Rectangle 4"/>
          <p:cNvSpPr/>
          <p:nvPr/>
        </p:nvSpPr>
        <p:spPr>
          <a:xfrm>
            <a:off x="1828800" y="2895600"/>
            <a:ext cx="9402992" cy="911860"/>
          </a:xfrm>
          <a:prstGeom prst="flowChartAlternateProcess">
            <a:avLst/>
          </a:prstGeom>
          <a:noFill/>
          <a:ln w="38100">
            <a:noFill/>
          </a:ln>
          <a:effectLst>
            <a:glow rad="1397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4800" dirty="0" err="1" smtClean="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ক্লাসের</a:t>
            </a:r>
            <a:r>
              <a:rPr lang="en-US" sz="4800" dirty="0" smtClean="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800" dirty="0" err="1" smtClean="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সবাইকে</a:t>
            </a:r>
            <a:r>
              <a:rPr lang="en-US" sz="4800" dirty="0" smtClean="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800" dirty="0" err="1" smtClean="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ধন্যবাদ</a:t>
            </a:r>
            <a:r>
              <a:rPr lang="en-US" sz="4800" dirty="0" smtClean="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800" dirty="0" err="1" smtClean="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জানিয়ে</a:t>
            </a:r>
            <a:r>
              <a:rPr lang="en-US" sz="4800" dirty="0" smtClean="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800" dirty="0" err="1" smtClean="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শেষ</a:t>
            </a:r>
            <a:r>
              <a:rPr lang="en-US" sz="4800" dirty="0" smtClean="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800" dirty="0" err="1" smtClean="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করছি</a:t>
            </a:r>
            <a:endParaRPr lang="en-US" sz="4800" dirty="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12" name="TextBox 11"/>
          <p:cNvSpPr txBox="1"/>
          <p:nvPr/>
        </p:nvSpPr>
        <p:spPr>
          <a:xfrm>
            <a:off x="838200" y="3940076"/>
            <a:ext cx="5943600" cy="2308324"/>
          </a:xfrm>
          <a:prstGeom prst="rect">
            <a:avLst/>
          </a:prstGeom>
          <a:noFill/>
        </p:spPr>
        <p:txBody>
          <a:bodyPr wrap="square" rtlCol="0">
            <a:prstTxWarp prst="textPlain">
              <a:avLst/>
            </a:prstTxWarp>
            <a:spAutoFit/>
          </a:bodyPr>
          <a:lstStyle/>
          <a:p>
            <a:pPr defTabSz="457172">
              <a:spcBef>
                <a:spcPct val="0"/>
              </a:spcBef>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Saleh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ahmmed</a:t>
            </a:r>
            <a:endParaRPr lang="bn-B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NikoshBAN" panose="02000000000000000000" pitchFamily="2" charset="0"/>
            </a:endParaRPr>
          </a:p>
          <a:p>
            <a:pPr defTabSz="457172">
              <a:spcBef>
                <a:spcPct val="0"/>
              </a:spcBef>
              <a:defRPr/>
            </a:pP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সহকারী</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6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শিক্ষক</a:t>
            </a:r>
            <a:endPar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8" name="Flowchart: Alternate Process 7"/>
          <p:cNvSpPr/>
          <p:nvPr/>
        </p:nvSpPr>
        <p:spPr>
          <a:xfrm>
            <a:off x="4648200" y="609600"/>
            <a:ext cx="2362200" cy="914400"/>
          </a:xfrm>
          <a:prstGeom prst="flowChartAlternateProcess">
            <a:avLst/>
          </a:prstGeom>
          <a:noFill/>
          <a:ln>
            <a:noFill/>
          </a:ln>
          <a:effectLst>
            <a:glow rad="139700">
              <a:schemeClr val="accent1">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পরিচিতি</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13" name="TextBox 12"/>
          <p:cNvSpPr txBox="1"/>
          <p:nvPr/>
        </p:nvSpPr>
        <p:spPr>
          <a:xfrm>
            <a:off x="6935412" y="3969299"/>
            <a:ext cx="5256588" cy="2888701"/>
          </a:xfrm>
          <a:prstGeom prst="rect">
            <a:avLst/>
          </a:prstGeom>
          <a:noFill/>
          <a:ln>
            <a:no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wrap="square" lIns="117564" tIns="58782" rIns="117564" bIns="58782" rtlCol="0">
            <a:prstTxWarp prst="textPlain">
              <a:avLst/>
            </a:prstTxWarp>
            <a:spAutoFit/>
          </a:bodyPr>
          <a:lstStyle/>
          <a:p>
            <a:pPr algn="ctr"/>
            <a:r>
              <a:rPr lang="bn-BD"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বিষয়ঃ </a:t>
            </a: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ব্যবসায়</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উদ্যোগ</a:t>
            </a:r>
            <a:endParaRPr lang="bn-BD"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pPr algn="ctr"/>
            <a:r>
              <a:rPr lang="bn-BD"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শ্রেণিঃ</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নবম</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ও </a:t>
            </a: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দশম</a:t>
            </a:r>
            <a:endParaRPr lang="bn-BD"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pPr algn="ctr"/>
            <a:r>
              <a:rPr lang="bn-BD"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অধ্যায়ঃ </a:t>
            </a: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পঞ্চম</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pPr algn="ct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পাঠ</a:t>
            </a:r>
            <a:r>
              <a:rPr lang="bn-BD"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শিরোনামঃ</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মেধা</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সম্পদ</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pPr algn="ct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কপিরাইট</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ট্রেডমার্ক</a:t>
            </a:r>
            <a:endParaRPr lang="bn-BD"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pPr algn="ctr"/>
            <a:r>
              <a:rPr lang="bn-BD"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সময়ঃ ৫০মি</a:t>
            </a:r>
            <a:endParaRPr lang="bn-BD"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pic>
        <p:nvPicPr>
          <p:cNvPr id="14" name="Picture 13" descr="Picture1.png"/>
          <p:cNvPicPr>
            <a:picLocks noChangeAspect="1"/>
          </p:cNvPicPr>
          <p:nvPr/>
        </p:nvPicPr>
        <p:blipFill>
          <a:blip r:embed="rId3">
            <a:lum bright="-20000" contrast="30000"/>
          </a:blip>
          <a:stretch>
            <a:fillRect/>
          </a:stretch>
        </p:blipFill>
        <p:spPr>
          <a:xfrm>
            <a:off x="8305800" y="1359219"/>
            <a:ext cx="1981200" cy="2482260"/>
          </a:xfrm>
          <a:prstGeom prst="rect">
            <a:avLst/>
          </a:prstGeom>
          <a:ln>
            <a:noFill/>
          </a:ln>
          <a:effectLst>
            <a:softEdge rad="112500"/>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1359219"/>
            <a:ext cx="1758511" cy="23808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2000"/>
                                        <p:tgtEl>
                                          <p:spTgt spid="12"/>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strVal val="#ppt_h"/>
                                          </p:val>
                                        </p:tav>
                                        <p:tav tm="100000">
                                          <p:val>
                                            <p:strVal val="#ppt_h"/>
                                          </p:val>
                                        </p:tav>
                                      </p:tavLst>
                                    </p:anim>
                                  </p:childTnLst>
                                </p:cTn>
                              </p:par>
                              <p:par>
                                <p:cTn id="12" presetID="55"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2552" y="-4738"/>
            <a:ext cx="12789049" cy="7767319"/>
          </a:xfrm>
          <a:prstGeom prst="frame">
            <a:avLst>
              <a:gd name="adj1" fmla="val 2886"/>
            </a:avLst>
          </a:prstGeom>
          <a:ln/>
          <a:effectLst>
            <a:glow rad="228600">
              <a:schemeClr val="accent2">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117564" tIns="58782" rIns="117564" bIns="58782"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447800"/>
            <a:ext cx="3457317" cy="2366075"/>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524000"/>
            <a:ext cx="3301614" cy="2366075"/>
          </a:xfrm>
          <a:prstGeom prst="rect">
            <a:avLst/>
          </a:prstGeom>
          <a:ln>
            <a:noFill/>
          </a:ln>
          <a:effectLst>
            <a:softEdge rad="112500"/>
          </a:effectLst>
        </p:spPr>
      </p:pic>
      <p:pic>
        <p:nvPicPr>
          <p:cNvPr id="7" name="Picture 6" descr="download (1).jpg"/>
          <p:cNvPicPr>
            <a:picLocks noChangeAspect="1"/>
          </p:cNvPicPr>
          <p:nvPr/>
        </p:nvPicPr>
        <p:blipFill>
          <a:blip r:embed="rId4"/>
          <a:stretch>
            <a:fillRect/>
          </a:stretch>
        </p:blipFill>
        <p:spPr>
          <a:xfrm>
            <a:off x="1600200" y="4038600"/>
            <a:ext cx="3412513" cy="2356868"/>
          </a:xfrm>
          <a:prstGeom prst="rect">
            <a:avLst/>
          </a:prstGeom>
          <a:ln>
            <a:noFill/>
          </a:ln>
          <a:effectLst>
            <a:softEdge rad="112500"/>
          </a:effectLst>
        </p:spPr>
      </p:pic>
      <p:pic>
        <p:nvPicPr>
          <p:cNvPr id="9" name="Picture 8" descr="ima (16).jpg"/>
          <p:cNvPicPr>
            <a:picLocks noChangeAspect="1"/>
          </p:cNvPicPr>
          <p:nvPr/>
        </p:nvPicPr>
        <p:blipFill>
          <a:blip r:embed="rId5"/>
          <a:stretch>
            <a:fillRect/>
          </a:stretch>
        </p:blipFill>
        <p:spPr>
          <a:xfrm>
            <a:off x="6858000" y="4038600"/>
            <a:ext cx="3093389" cy="2415789"/>
          </a:xfrm>
          <a:prstGeom prst="rect">
            <a:avLst/>
          </a:prstGeom>
          <a:ln>
            <a:noFill/>
          </a:ln>
          <a:effectLst>
            <a:softEdge rad="112500"/>
          </a:effectLst>
        </p:spPr>
      </p:pic>
      <p:sp>
        <p:nvSpPr>
          <p:cNvPr id="10" name="Rectangle 9"/>
          <p:cNvSpPr/>
          <p:nvPr/>
        </p:nvSpPr>
        <p:spPr>
          <a:xfrm>
            <a:off x="2362200" y="609600"/>
            <a:ext cx="7498080" cy="690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bn-BD" sz="4100" dirty="0" smtClean="0">
                <a:solidFill>
                  <a:schemeClr val="tx1"/>
                </a:solidFill>
                <a:latin typeface="NikoshBAN" pitchFamily="2" charset="0"/>
                <a:cs typeface="NikoshBAN" pitchFamily="2" charset="0"/>
              </a:rPr>
              <a:t>এসো আমরা কয়েকটি ছবি দেখি </a:t>
            </a:r>
            <a:endParaRPr lang="en-US" sz="4100" dirty="0">
              <a:solidFill>
                <a:schemeClr val="tx1"/>
              </a:solidFill>
              <a:latin typeface="NikoshBAN" pitchFamily="2" charset="0"/>
              <a:cs typeface="NikoshBAN" pitchFamily="2" charset="0"/>
            </a:endParaRPr>
          </a:p>
        </p:txBody>
      </p:sp>
      <p:sp>
        <p:nvSpPr>
          <p:cNvPr id="11" name="Round Single Corner Rectangle 4"/>
          <p:cNvSpPr/>
          <p:nvPr/>
        </p:nvSpPr>
        <p:spPr>
          <a:xfrm>
            <a:off x="2209800" y="6601460"/>
            <a:ext cx="7848600" cy="713740"/>
          </a:xfrm>
          <a:prstGeom prst="flowChartAlternateProcess">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3600" dirty="0" err="1">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উপরের</a:t>
            </a:r>
            <a:r>
              <a:rPr lang="en-US" sz="3600" dirty="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ছবিগুলোর</a:t>
            </a:r>
            <a:r>
              <a:rPr lang="en-US" sz="3600" dirty="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মাধ্যমে</a:t>
            </a:r>
            <a:r>
              <a:rPr lang="en-US" sz="3600" dirty="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a:t>
            </a:r>
            <a:r>
              <a:rPr lang="en-US" sz="3600" dirty="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বুঝতে</a:t>
            </a:r>
            <a:r>
              <a:rPr lang="en-US" sz="3600" dirty="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পারছ</a:t>
            </a:r>
            <a:endParaRPr lang="en-US" sz="3600" dirty="0">
              <a:ln w="18415" cmpd="sng">
                <a:solidFill>
                  <a:srgbClr val="FFC0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1000"/>
                                        <p:tgtEl>
                                          <p:spTgt spid="5"/>
                                        </p:tgtEl>
                                      </p:cBhvr>
                                    </p:animEffect>
                                  </p:childTnLst>
                                </p:cTn>
                              </p:par>
                              <p:par>
                                <p:cTn id="11" presetID="4" presetClass="entr" presetSubtype="3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out)">
                                      <p:cBhvr>
                                        <p:cTn id="13" dur="1000"/>
                                        <p:tgtEl>
                                          <p:spTgt spid="9"/>
                                        </p:tgtEl>
                                      </p:cBhvr>
                                    </p:animEffect>
                                  </p:childTnLst>
                                </p:cTn>
                              </p:par>
                              <p:par>
                                <p:cTn id="14" presetID="4"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10" name="Subtitle 2"/>
          <p:cNvSpPr>
            <a:spLocks noGrp="1"/>
          </p:cNvSpPr>
          <p:nvPr>
            <p:ph type="subTitle" idx="1"/>
          </p:nvPr>
        </p:nvSpPr>
        <p:spPr>
          <a:xfrm>
            <a:off x="1676400" y="609600"/>
            <a:ext cx="9220200" cy="167132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r>
              <a:rPr lang="en-US" sz="4400" b="1" dirty="0" err="1" smtClean="0">
                <a:solidFill>
                  <a:schemeClr val="tx1"/>
                </a:solidFill>
                <a:effectLst>
                  <a:glow rad="228600">
                    <a:schemeClr val="accent5">
                      <a:satMod val="175000"/>
                      <a:alpha val="40000"/>
                    </a:schemeClr>
                  </a:glow>
                </a:effectLst>
                <a:latin typeface="NikoshBAN" pitchFamily="2" charset="0"/>
                <a:cs typeface="NikoshBAN" pitchFamily="2" charset="0"/>
              </a:rPr>
              <a:t>আজকের</a:t>
            </a:r>
            <a:r>
              <a:rPr lang="en-US" sz="4400" b="1" dirty="0" smtClean="0">
                <a:solidFill>
                  <a:schemeClr val="tx1"/>
                </a:solidFill>
                <a:effectLst>
                  <a:glow rad="228600">
                    <a:schemeClr val="accent5">
                      <a:satMod val="175000"/>
                      <a:alpha val="40000"/>
                    </a:schemeClr>
                  </a:glow>
                </a:effectLst>
                <a:latin typeface="NikoshBAN" pitchFamily="2" charset="0"/>
                <a:cs typeface="NikoshBAN" pitchFamily="2" charset="0"/>
              </a:rPr>
              <a:t> </a:t>
            </a:r>
            <a:r>
              <a:rPr lang="en-US" sz="4400" b="1" dirty="0" err="1" smtClean="0">
                <a:solidFill>
                  <a:schemeClr val="tx1"/>
                </a:solidFill>
                <a:effectLst>
                  <a:glow rad="228600">
                    <a:schemeClr val="accent5">
                      <a:satMod val="175000"/>
                      <a:alpha val="40000"/>
                    </a:schemeClr>
                  </a:glow>
                </a:effectLst>
                <a:latin typeface="NikoshBAN" pitchFamily="2" charset="0"/>
                <a:cs typeface="NikoshBAN" pitchFamily="2" charset="0"/>
              </a:rPr>
              <a:t>পাঠ</a:t>
            </a:r>
            <a:endParaRPr lang="en-US" sz="4400" b="1" dirty="0" smtClean="0">
              <a:solidFill>
                <a:schemeClr val="tx1"/>
              </a:solidFill>
              <a:effectLst>
                <a:glow rad="228600">
                  <a:schemeClr val="accent5">
                    <a:satMod val="175000"/>
                    <a:alpha val="40000"/>
                  </a:schemeClr>
                </a:glow>
              </a:effectLst>
              <a:latin typeface="NikoshBAN" pitchFamily="2" charset="0"/>
              <a:cs typeface="NikoshBAN" pitchFamily="2" charset="0"/>
            </a:endParaRPr>
          </a:p>
          <a:p>
            <a:r>
              <a:rPr lang="bn-BD" sz="6000" b="1" dirty="0" smtClean="0">
                <a:solidFill>
                  <a:schemeClr val="tx1"/>
                </a:solidFill>
                <a:effectLst>
                  <a:glow rad="228600">
                    <a:schemeClr val="accent5">
                      <a:satMod val="175000"/>
                      <a:alpha val="40000"/>
                    </a:schemeClr>
                  </a:glow>
                </a:effectLst>
                <a:latin typeface="NikoshBAN" pitchFamily="2" charset="0"/>
                <a:cs typeface="NikoshBAN" pitchFamily="2" charset="0"/>
              </a:rPr>
              <a:t>মেধা সম্পদ</a:t>
            </a:r>
            <a:r>
              <a:rPr lang="en-US" sz="6000" b="1" dirty="0" smtClean="0">
                <a:solidFill>
                  <a:schemeClr val="tx1"/>
                </a:solidFill>
                <a:effectLst>
                  <a:glow rad="228600">
                    <a:schemeClr val="accent5">
                      <a:satMod val="175000"/>
                      <a:alpha val="40000"/>
                    </a:schemeClr>
                  </a:glow>
                </a:effectLst>
                <a:latin typeface="NikoshBAN" pitchFamily="2" charset="0"/>
                <a:cs typeface="NikoshBAN" pitchFamily="2" charset="0"/>
              </a:rPr>
              <a:t> </a:t>
            </a:r>
            <a:r>
              <a:rPr lang="bn-BD" sz="6000" b="1" dirty="0" smtClean="0">
                <a:solidFill>
                  <a:schemeClr val="tx1"/>
                </a:solidFill>
                <a:effectLst>
                  <a:glow rad="228600">
                    <a:schemeClr val="accent5">
                      <a:satMod val="175000"/>
                      <a:alpha val="40000"/>
                    </a:schemeClr>
                  </a:glow>
                </a:effectLst>
                <a:latin typeface="NikoshBAN" pitchFamily="2" charset="0"/>
                <a:cs typeface="NikoshBAN" pitchFamily="2" charset="0"/>
              </a:rPr>
              <a:t>পেটেন্ট</a:t>
            </a:r>
            <a:r>
              <a:rPr lang="en-US" sz="6000" b="1" dirty="0" smtClean="0">
                <a:solidFill>
                  <a:schemeClr val="tx1"/>
                </a:solidFill>
                <a:effectLst>
                  <a:glow rad="228600">
                    <a:schemeClr val="accent5">
                      <a:satMod val="175000"/>
                      <a:alpha val="40000"/>
                    </a:schemeClr>
                  </a:glow>
                </a:effectLst>
                <a:latin typeface="NikoshBAN" pitchFamily="2" charset="0"/>
                <a:cs typeface="NikoshBAN" pitchFamily="2" charset="0"/>
              </a:rPr>
              <a:t> </a:t>
            </a:r>
            <a:r>
              <a:rPr lang="bn-BD" sz="6000" b="1" dirty="0" smtClean="0">
                <a:solidFill>
                  <a:schemeClr val="tx1"/>
                </a:solidFill>
                <a:effectLst>
                  <a:glow rad="228600">
                    <a:schemeClr val="accent5">
                      <a:satMod val="175000"/>
                      <a:alpha val="40000"/>
                    </a:schemeClr>
                  </a:glow>
                </a:effectLst>
                <a:latin typeface="NikoshBAN" pitchFamily="2" charset="0"/>
                <a:cs typeface="NikoshBAN" pitchFamily="2" charset="0"/>
              </a:rPr>
              <a:t>ট্রেডমার্ক</a:t>
            </a:r>
            <a:r>
              <a:rPr lang="en-US" sz="6000" b="1" dirty="0" smtClean="0">
                <a:solidFill>
                  <a:schemeClr val="tx1"/>
                </a:solidFill>
                <a:effectLst>
                  <a:glow rad="228600">
                    <a:schemeClr val="accent5">
                      <a:satMod val="175000"/>
                      <a:alpha val="40000"/>
                    </a:schemeClr>
                  </a:glow>
                </a:effectLst>
                <a:latin typeface="NikoshBAN" pitchFamily="2" charset="0"/>
                <a:cs typeface="NikoshBAN" pitchFamily="2" charset="0"/>
              </a:rPr>
              <a:t> </a:t>
            </a:r>
            <a:r>
              <a:rPr lang="bn-BD" sz="6000" b="1" dirty="0" smtClean="0">
                <a:solidFill>
                  <a:schemeClr val="tx1"/>
                </a:solidFill>
                <a:effectLst>
                  <a:glow rad="228600">
                    <a:schemeClr val="accent5">
                      <a:satMod val="175000"/>
                      <a:alpha val="40000"/>
                    </a:schemeClr>
                  </a:glow>
                </a:effectLst>
                <a:latin typeface="NikoshBAN" pitchFamily="2" charset="0"/>
                <a:cs typeface="NikoshBAN" pitchFamily="2" charset="0"/>
              </a:rPr>
              <a:t>কপিরাইট</a:t>
            </a:r>
            <a:r>
              <a:rPr lang="en-US" sz="6000" b="1" dirty="0" smtClean="0">
                <a:solidFill>
                  <a:schemeClr val="tx1"/>
                </a:solidFill>
                <a:effectLst>
                  <a:glow rad="228600">
                    <a:schemeClr val="accent5">
                      <a:satMod val="175000"/>
                      <a:alpha val="40000"/>
                    </a:schemeClr>
                  </a:glow>
                </a:effectLst>
                <a:latin typeface="NikoshBAN" pitchFamily="2" charset="0"/>
                <a:cs typeface="NikoshBAN" pitchFamily="2" charset="0"/>
              </a:rPr>
              <a:t> </a:t>
            </a:r>
            <a:r>
              <a:rPr lang="bn-BD" sz="6000" b="1" dirty="0" smtClean="0">
                <a:solidFill>
                  <a:schemeClr val="tx1"/>
                </a:solidFill>
                <a:effectLst>
                  <a:glow rad="228600">
                    <a:schemeClr val="accent5">
                      <a:satMod val="175000"/>
                      <a:alpha val="40000"/>
                    </a:schemeClr>
                  </a:glow>
                </a:effectLst>
                <a:latin typeface="NikoshBAN" pitchFamily="2" charset="0"/>
                <a:cs typeface="NikoshBAN" pitchFamily="2" charset="0"/>
              </a:rPr>
              <a:t>বিএসটিআই</a:t>
            </a:r>
            <a:endParaRPr lang="en-US" sz="6000" b="1" dirty="0">
              <a:solidFill>
                <a:schemeClr val="tx1"/>
              </a:solidFill>
              <a:effectLst>
                <a:glow rad="228600">
                  <a:schemeClr val="accent5">
                    <a:satMod val="175000"/>
                    <a:alpha val="40000"/>
                  </a:schemeClr>
                </a:glow>
              </a:effectLst>
              <a:latin typeface="NikoshBAN" pitchFamily="2" charset="0"/>
              <a:cs typeface="NikoshBAN"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8640" y="3505200"/>
            <a:ext cx="3794760" cy="3505200"/>
          </a:xfrm>
          <a:prstGeom prst="rect">
            <a:avLst/>
          </a:prstGeom>
          <a:ln>
            <a:noFill/>
          </a:ln>
          <a:effectLst>
            <a:glow rad="228600">
              <a:schemeClr val="accent6">
                <a:satMod val="175000"/>
                <a:alpha val="40000"/>
              </a:schemeClr>
            </a:glow>
            <a:softEdge rad="112500"/>
          </a:effectLst>
        </p:spPr>
      </p:pic>
      <p:pic>
        <p:nvPicPr>
          <p:cNvPr id="15" name="Picture 14" descr="images (28).jpg"/>
          <p:cNvPicPr>
            <a:picLocks noChangeAspect="1"/>
          </p:cNvPicPr>
          <p:nvPr/>
        </p:nvPicPr>
        <p:blipFill>
          <a:blip r:embed="rId4"/>
          <a:stretch>
            <a:fillRect/>
          </a:stretch>
        </p:blipFill>
        <p:spPr>
          <a:xfrm>
            <a:off x="4742329" y="3505200"/>
            <a:ext cx="3106271" cy="3505200"/>
          </a:xfrm>
          <a:prstGeom prst="rect">
            <a:avLst/>
          </a:prstGeom>
          <a:ln>
            <a:noFill/>
          </a:ln>
          <a:effectLst>
            <a:glow rad="228600">
              <a:schemeClr val="accent6">
                <a:satMod val="175000"/>
                <a:alpha val="40000"/>
              </a:schemeClr>
            </a:glow>
            <a:softEdge rad="112500"/>
          </a:effectLst>
        </p:spPr>
      </p:pic>
      <p:pic>
        <p:nvPicPr>
          <p:cNvPr id="16" name="Picture 15" descr="images (6).jpg"/>
          <p:cNvPicPr>
            <a:picLocks noChangeAspect="1"/>
          </p:cNvPicPr>
          <p:nvPr/>
        </p:nvPicPr>
        <p:blipFill>
          <a:blip r:embed="rId5"/>
          <a:stretch>
            <a:fillRect/>
          </a:stretch>
        </p:blipFill>
        <p:spPr>
          <a:xfrm>
            <a:off x="883920" y="3505200"/>
            <a:ext cx="3535680" cy="3505200"/>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51613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par>
                                <p:cTn id="8" presetID="4" presetClass="entr" presetSubtype="3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out)">
                                      <p:cBhvr>
                                        <p:cTn id="10" dur="500"/>
                                        <p:tgtEl>
                                          <p:spTgt spid="11"/>
                                        </p:tgtEl>
                                      </p:cBhvr>
                                    </p:animEffect>
                                  </p:childTnLst>
                                </p:cTn>
                              </p:par>
                              <p:par>
                                <p:cTn id="11" presetID="2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edge">
                                      <p:cBhvr>
                                        <p:cTn id="13" dur="500"/>
                                        <p:tgtEl>
                                          <p:spTgt spid="15"/>
                                        </p:tgtEl>
                                      </p:cBhvr>
                                    </p:animEffect>
                                  </p:childTnLst>
                                </p:cTn>
                              </p:par>
                              <p:par>
                                <p:cTn id="14" presetID="8"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amond(i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3" name="Picture 2" descr="F:\New Upload Image\unnamed5.png"/>
          <p:cNvPicPr>
            <a:picLocks noChangeAspect="1" noChangeArrowheads="1"/>
          </p:cNvPicPr>
          <p:nvPr/>
        </p:nvPicPr>
        <p:blipFill>
          <a:blip r:embed="rId3"/>
          <a:srcRect/>
          <a:stretch>
            <a:fillRect/>
          </a:stretch>
        </p:blipFill>
        <p:spPr bwMode="auto">
          <a:xfrm>
            <a:off x="228600" y="228600"/>
            <a:ext cx="12344400" cy="7239000"/>
          </a:xfrm>
          <a:prstGeom prst="rect">
            <a:avLst/>
          </a:prstGeom>
          <a:ln>
            <a:noFill/>
          </a:ln>
          <a:effectLst>
            <a:softEdge rad="112500"/>
          </a:effectLst>
        </p:spPr>
      </p:pic>
      <p:sp>
        <p:nvSpPr>
          <p:cNvPr id="5" name="TextBox 1" descr="Wallpaper04935"/>
          <p:cNvSpPr>
            <a:spLocks noChangeArrowheads="1"/>
          </p:cNvSpPr>
          <p:nvPr/>
        </p:nvSpPr>
        <p:spPr bwMode="auto">
          <a:xfrm>
            <a:off x="4572000" y="609600"/>
            <a:ext cx="3474720" cy="898064"/>
          </a:xfrm>
          <a:prstGeom prst="roundRect">
            <a:avLst>
              <a:gd name="adj" fmla="val 16667"/>
            </a:avLst>
          </a:prstGeom>
          <a:noFill/>
          <a:ln w="28575" algn="ctr">
            <a:noFill/>
            <a:round/>
            <a:headEnd/>
            <a:tailEnd/>
          </a:ln>
          <a:effectLst>
            <a:outerShdw dist="20000" dir="5400000" rotWithShape="0">
              <a:srgbClr val="000000">
                <a:alpha val="37999"/>
              </a:srgbClr>
            </a:outerShdw>
          </a:effectLst>
        </p:spPr>
        <p:txBody>
          <a:bodyPr lIns="117564" tIns="58782" rIns="117564" bIns="58782">
            <a:prstTxWarp prst="textPlain">
              <a:avLst/>
            </a:prstTxWarp>
            <a:spAutoFit/>
          </a:bodyPr>
          <a:lstStyle/>
          <a:p>
            <a:pPr algn="ctr">
              <a:defRPr/>
            </a:pPr>
            <a:r>
              <a:rPr lang="en-US" sz="51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শিখনফল</a:t>
            </a:r>
            <a:endParaRPr lang="en-US"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6" name="TextBox 5"/>
          <p:cNvSpPr txBox="1"/>
          <p:nvPr/>
        </p:nvSpPr>
        <p:spPr>
          <a:xfrm>
            <a:off x="1219200" y="2057400"/>
            <a:ext cx="5486400" cy="479286"/>
          </a:xfrm>
          <a:prstGeom prst="rect">
            <a:avLst/>
          </a:prstGeom>
          <a:noFill/>
        </p:spPr>
        <p:txBody>
          <a:bodyPr wrap="square" rtlCol="0">
            <a:prstTxWarp prst="textPlain">
              <a:avLst/>
            </a:prstTxWarp>
            <a:spAutoFit/>
          </a:bodyPr>
          <a:lstStyle/>
          <a:p>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এই পাঠ শেষে শিক্ষার্থীরা</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1" name="TextBox 10"/>
          <p:cNvSpPr txBox="1"/>
          <p:nvPr/>
        </p:nvSpPr>
        <p:spPr>
          <a:xfrm>
            <a:off x="762000" y="3200400"/>
            <a:ext cx="6705600" cy="646331"/>
          </a:xfrm>
          <a:prstGeom prst="rect">
            <a:avLst/>
          </a:prstGeom>
          <a:noFill/>
        </p:spPr>
        <p:txBody>
          <a:bodyPr wrap="square" rtlCol="0">
            <a:spAutoFit/>
          </a:bodyPr>
          <a:lstStyle/>
          <a:p>
            <a:r>
              <a:rPr lang="en-US" sz="3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1 । </a:t>
            </a:r>
            <a:r>
              <a:rPr lang="bn-BD"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মেধা সম্পদ কি তা বলতে পারবে। </a:t>
            </a:r>
            <a:endParaRPr lang="en-US" sz="3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685800" y="5029200"/>
            <a:ext cx="11811000" cy="646331"/>
          </a:xfrm>
          <a:prstGeom prst="rect">
            <a:avLst/>
          </a:prstGeom>
          <a:noFill/>
        </p:spPr>
        <p:txBody>
          <a:bodyPr wrap="square" rtlCol="0">
            <a:spAutoFit/>
          </a:bodyPr>
          <a:lstStyle/>
          <a:p>
            <a:r>
              <a:rPr lang="en-US" sz="3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৩</a:t>
            </a:r>
            <a:r>
              <a:rPr lang="en-US"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ট্রেডমার্ক রেজিস্ট্রেশনের প্রয়োজনীয়তা ও সময়সীমা সমন্ধে বর্ণনা করতে পারবে। </a:t>
            </a:r>
            <a:endParaRPr lang="en-US" sz="3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762000" y="4114800"/>
            <a:ext cx="10134600" cy="646331"/>
          </a:xfrm>
          <a:prstGeom prst="rect">
            <a:avLst/>
          </a:prstGeom>
          <a:noFill/>
        </p:spPr>
        <p:txBody>
          <a:bodyPr wrap="square" rtlCol="0">
            <a:spAutoFit/>
          </a:bodyPr>
          <a:lstStyle/>
          <a:p>
            <a:r>
              <a:rPr lang="en-US" sz="3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২</a:t>
            </a:r>
            <a:r>
              <a:rPr lang="en-US"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পেটেন্ট, ট্রেডমার্ক ও কপিরাইট কী তা ব্যাখ্যা করতে পারবে।</a:t>
            </a:r>
            <a:endParaRPr lang="en-US" sz="3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9" name="TextBox 8"/>
          <p:cNvSpPr txBox="1"/>
          <p:nvPr/>
        </p:nvSpPr>
        <p:spPr>
          <a:xfrm>
            <a:off x="4800600" y="1295400"/>
            <a:ext cx="2667001" cy="82659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lIns="117564" tIns="58782" rIns="117564" bIns="58782" rtlCol="0">
            <a:prstTxWarp prst="textPlain">
              <a:avLst/>
            </a:prstTxWarp>
            <a:spAutoFit/>
          </a:bodyPr>
          <a:lstStyle/>
          <a:p>
            <a:pPr algn="ctr"/>
            <a:r>
              <a:rPr lang="bn-BD" sz="4600" dirty="0" smtClean="0">
                <a:effectLst>
                  <a:glow rad="228600">
                    <a:schemeClr val="accent5">
                      <a:satMod val="175000"/>
                      <a:alpha val="40000"/>
                    </a:schemeClr>
                  </a:glow>
                </a:effectLst>
                <a:latin typeface="NikoshBAN" pitchFamily="2" charset="0"/>
                <a:cs typeface="NikoshBAN" pitchFamily="2" charset="0"/>
              </a:rPr>
              <a:t>মেধাসম্পদ</a:t>
            </a:r>
            <a:endParaRPr lang="en-US" sz="5100" dirty="0">
              <a:effectLst>
                <a:glow rad="228600">
                  <a:schemeClr val="accent5">
                    <a:satMod val="175000"/>
                    <a:alpha val="40000"/>
                  </a:schemeClr>
                </a:glow>
              </a:effectLst>
              <a:latin typeface="NikoshBAN" pitchFamily="2" charset="0"/>
              <a:cs typeface="NikoshBAN" pitchFamily="2" charset="0"/>
            </a:endParaRPr>
          </a:p>
        </p:txBody>
      </p:sp>
      <p:sp>
        <p:nvSpPr>
          <p:cNvPr id="10" name="TextBox 9"/>
          <p:cNvSpPr txBox="1"/>
          <p:nvPr/>
        </p:nvSpPr>
        <p:spPr>
          <a:xfrm>
            <a:off x="838200" y="2286000"/>
            <a:ext cx="10820400" cy="178070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lIns="117564" tIns="58782" rIns="117564" bIns="58782" rtlCol="0">
            <a:spAutoFit/>
          </a:bodyPr>
          <a:lstStyle/>
          <a:p>
            <a:pPr algn="just"/>
            <a:r>
              <a:rPr lang="bn-BD" sz="3600" dirty="0" smtClean="0">
                <a:latin typeface="NikoshBAN" pitchFamily="2" charset="0"/>
                <a:cs typeface="NikoshBAN" pitchFamily="2" charset="0"/>
              </a:rPr>
              <a:t>মনন ও মেধা দ্বারা সৃষ্ট কাজই মেধাসম্পদ। ব্যবসায়, শিল্পে বা বাণিজ্যে প্রয়োগ উপযোগী আবিষ্কার, সাহিত্য ও শিল্পকর্ম, নকশা, প্রতীক বাম ইত্যাদি মেধাসম্পদের অন্তর্ভূক্ত। উদাহরণঃ পেটেন্ট, ট্রেডমার্ক, কপিরাইট ইত্যাদি।</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03672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TextBox 2"/>
          <p:cNvSpPr txBox="1"/>
          <p:nvPr/>
        </p:nvSpPr>
        <p:spPr>
          <a:xfrm>
            <a:off x="4648200" y="457200"/>
            <a:ext cx="2453640" cy="82659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lIns="117564" tIns="58782" rIns="117564" bIns="58782" rtlCol="0">
            <a:prstTxWarp prst="textPlain">
              <a:avLst/>
            </a:prstTxWarp>
            <a:spAutoFit/>
          </a:bodyPr>
          <a:lstStyle/>
          <a:p>
            <a:pPr algn="ctr"/>
            <a:r>
              <a:rPr lang="bn-BD" sz="4600" dirty="0" smtClean="0">
                <a:effectLst>
                  <a:glow rad="228600">
                    <a:schemeClr val="accent5">
                      <a:satMod val="175000"/>
                      <a:alpha val="40000"/>
                    </a:schemeClr>
                  </a:glow>
                </a:effectLst>
                <a:latin typeface="NikoshBAN" pitchFamily="2" charset="0"/>
                <a:cs typeface="NikoshBAN" pitchFamily="2" charset="0"/>
              </a:rPr>
              <a:t>পেটেন্ট</a:t>
            </a:r>
            <a:endParaRPr lang="en-US" sz="5100" dirty="0">
              <a:effectLst>
                <a:glow rad="228600">
                  <a:schemeClr val="accent5">
                    <a:satMod val="175000"/>
                    <a:alpha val="40000"/>
                  </a:schemeClr>
                </a:glow>
              </a:effectLst>
              <a:latin typeface="NikoshBAN" pitchFamily="2" charset="0"/>
              <a:cs typeface="NikoshBAN" pitchFamily="2" charset="0"/>
            </a:endParaRPr>
          </a:p>
        </p:txBody>
      </p:sp>
      <p:sp>
        <p:nvSpPr>
          <p:cNvPr id="5" name="Rectangle 4"/>
          <p:cNvSpPr/>
          <p:nvPr/>
        </p:nvSpPr>
        <p:spPr>
          <a:xfrm>
            <a:off x="762000" y="1600200"/>
            <a:ext cx="11201400" cy="2600960"/>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lIns="117564" tIns="58782" rIns="117564" bIns="58782" rtlCol="0" anchor="ctr"/>
          <a:lstStyle/>
          <a:p>
            <a:pPr algn="just"/>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সরকার যখন কোনো নির্দিষ্ট আবিষ্কারের জন্য আবিষ্কারককে তার স্বীকৃতিস্বরূপ একটি নির্দিষ্ট সময়ের জন্য একচেটিয়া মালিকানা প্রদান করে সেই অধিকারকে পেটেন্ট বলে।  এই নির্দিষ্ট সময়ে অন্য কেউ উহা তৈরি, ব্যবহার এবং বিক্রি বা বিতরণ করতে পারবেনা। বাংলাদেশে ১৯১১ সালের প্যাটেন্ট ও ডিজাইন আইন চালু আছে।</a:t>
            </a:r>
            <a:endPar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descr="images (2).jpg"/>
          <p:cNvPicPr>
            <a:picLocks noChangeAspect="1"/>
          </p:cNvPicPr>
          <p:nvPr/>
        </p:nvPicPr>
        <p:blipFill>
          <a:blip r:embed="rId3"/>
          <a:stretch>
            <a:fillRect/>
          </a:stretch>
        </p:blipFill>
        <p:spPr>
          <a:xfrm>
            <a:off x="9372600" y="4495800"/>
            <a:ext cx="2798946" cy="2245360"/>
          </a:xfrm>
          <a:prstGeom prst="rect">
            <a:avLst/>
          </a:prstGeom>
          <a:ln>
            <a:noFill/>
          </a:ln>
          <a:effectLst>
            <a:glow rad="228600">
              <a:schemeClr val="accent5">
                <a:satMod val="175000"/>
                <a:alpha val="40000"/>
              </a:schemeClr>
            </a:glow>
            <a:softEdge rad="112500"/>
          </a:effectLst>
        </p:spPr>
      </p:pic>
      <p:pic>
        <p:nvPicPr>
          <p:cNvPr id="7" name="Picture 6" descr="download (10).jpg"/>
          <p:cNvPicPr>
            <a:picLocks noChangeAspect="1"/>
          </p:cNvPicPr>
          <p:nvPr/>
        </p:nvPicPr>
        <p:blipFill>
          <a:blip r:embed="rId4"/>
          <a:stretch>
            <a:fillRect/>
          </a:stretch>
        </p:blipFill>
        <p:spPr>
          <a:xfrm>
            <a:off x="685800" y="4495800"/>
            <a:ext cx="3154680" cy="2159000"/>
          </a:xfrm>
          <a:prstGeom prst="rect">
            <a:avLst/>
          </a:prstGeom>
          <a:ln>
            <a:noFill/>
          </a:ln>
          <a:effectLst>
            <a:glow rad="228600">
              <a:schemeClr val="accent5">
                <a:satMod val="175000"/>
                <a:alpha val="40000"/>
              </a:schemeClr>
            </a:glow>
            <a:softEdge rad="112500"/>
          </a:effectLst>
        </p:spPr>
      </p:pic>
      <p:pic>
        <p:nvPicPr>
          <p:cNvPr id="8" name="Picture 7" descr="images (27).jpg"/>
          <p:cNvPicPr>
            <a:picLocks noChangeAspect="1"/>
          </p:cNvPicPr>
          <p:nvPr/>
        </p:nvPicPr>
        <p:blipFill>
          <a:blip r:embed="rId5"/>
          <a:stretch>
            <a:fillRect/>
          </a:stretch>
        </p:blipFill>
        <p:spPr>
          <a:xfrm>
            <a:off x="6629400" y="4495800"/>
            <a:ext cx="2667000" cy="2245360"/>
          </a:xfrm>
          <a:prstGeom prst="rect">
            <a:avLst/>
          </a:prstGeom>
          <a:ln>
            <a:noFill/>
          </a:ln>
          <a:effectLst>
            <a:glow rad="228600">
              <a:schemeClr val="accent5">
                <a:satMod val="175000"/>
                <a:alpha val="40000"/>
              </a:schemeClr>
            </a:glow>
            <a:softEdge rad="112500"/>
          </a:effectLst>
        </p:spPr>
      </p:pic>
      <p:pic>
        <p:nvPicPr>
          <p:cNvPr id="9" name="Picture 8" descr="images (28).jpg"/>
          <p:cNvPicPr>
            <a:picLocks noChangeAspect="1"/>
          </p:cNvPicPr>
          <p:nvPr/>
        </p:nvPicPr>
        <p:blipFill>
          <a:blip r:embed="rId6"/>
          <a:stretch>
            <a:fillRect/>
          </a:stretch>
        </p:blipFill>
        <p:spPr>
          <a:xfrm>
            <a:off x="3886200" y="4495800"/>
            <a:ext cx="2667000" cy="2159000"/>
          </a:xfrm>
          <a:prstGeom prst="rect">
            <a:avLst/>
          </a:prstGeom>
          <a:ln>
            <a:noFill/>
          </a:ln>
          <a:effectLst>
            <a:glow rad="228600">
              <a:schemeClr val="accent5">
                <a:satMod val="175000"/>
                <a:alpha val="40000"/>
              </a:schemeClr>
            </a:glow>
            <a:softEdge rad="112500"/>
          </a:effectLst>
        </p:spPr>
      </p:pic>
    </p:spTree>
    <p:extLst>
      <p:ext uri="{BB962C8B-B14F-4D97-AF65-F5344CB8AC3E}">
        <p14:creationId xmlns:p14="http://schemas.microsoft.com/office/powerpoint/2010/main" val="219996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3"/>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3"/>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Rectangle 2"/>
          <p:cNvSpPr/>
          <p:nvPr/>
        </p:nvSpPr>
        <p:spPr>
          <a:xfrm>
            <a:off x="685800" y="1828800"/>
            <a:ext cx="11521440" cy="2514600"/>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lIns="117564" tIns="58782" rIns="117564" bIns="58782" rtlCol="0" anchor="ctr"/>
          <a:lstStyle/>
          <a:p>
            <a:pPr algn="just"/>
            <a:r>
              <a:rPr lang="bn-BD" sz="3600" dirty="0" smtClean="0">
                <a:solidFill>
                  <a:schemeClr val="tx1"/>
                </a:solidFill>
                <a:latin typeface="NikoshBAN" pitchFamily="2" charset="0"/>
                <a:cs typeface="NikoshBAN" pitchFamily="2" charset="0"/>
              </a:rPr>
              <a:t>ব্যবসার ক্ষেত্রে কোনো পণ্যকে অন্যের অনুরূপ বা অভিন্ন পণ্য হতে স্বতন্ত্র করার লক্ষ্যে ব্যবহৃত প্রতীককে ট্রেডমার্ক বলে। স্বাতন্ত্র্যতাই মার্ক বা প্রতীকের মূল বিষয়। উদাহরণঃ ডিভাইস, ব্রান্ড, শিরোনাম, লেবেল, টিকেট, নাম, স্বাক্ষর, শব্দ, অক্ষর, প্রতীক, সংখ্যা যুক্ত উপাদান, রঙের সমন্বয় বা এগুলোর যে কোনরূপ সমন্বয় প্রতীকের অন্তর্ভূক্ত।</a:t>
            </a:r>
            <a:endParaRPr lang="en-US" sz="3600" dirty="0">
              <a:solidFill>
                <a:schemeClr val="tx1"/>
              </a:solidFill>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724400"/>
            <a:ext cx="3612896" cy="2309796"/>
          </a:xfrm>
          <a:prstGeom prst="rect">
            <a:avLst/>
          </a:prstGeom>
          <a:ln>
            <a:noFill/>
          </a:ln>
          <a:effectLst>
            <a:glow rad="228600">
              <a:schemeClr val="accent5">
                <a:satMod val="175000"/>
                <a:alpha val="40000"/>
              </a:schemeClr>
            </a:glow>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4724400"/>
            <a:ext cx="3947160" cy="2362200"/>
          </a:xfrm>
          <a:prstGeom prst="rect">
            <a:avLst/>
          </a:prstGeom>
          <a:ln>
            <a:noFill/>
          </a:ln>
          <a:effectLst>
            <a:glow rad="228600">
              <a:schemeClr val="accent5">
                <a:satMod val="175000"/>
                <a:alpha val="40000"/>
              </a:schemeClr>
            </a:glow>
            <a:softEdge rad="112500"/>
          </a:effectLst>
        </p:spPr>
      </p:pic>
      <p:sp>
        <p:nvSpPr>
          <p:cNvPr id="7" name="TextBox 6"/>
          <p:cNvSpPr txBox="1"/>
          <p:nvPr/>
        </p:nvSpPr>
        <p:spPr>
          <a:xfrm>
            <a:off x="4038600" y="685800"/>
            <a:ext cx="3886199" cy="82659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lIns="117564" tIns="58782" rIns="117564" bIns="58782" rtlCol="0">
            <a:prstTxWarp prst="textPlain">
              <a:avLst/>
            </a:prstTxWarp>
            <a:spAutoFit/>
          </a:bodyPr>
          <a:lstStyle/>
          <a:p>
            <a:pPr algn="ctr"/>
            <a:r>
              <a:rPr lang="bn-BD" sz="4600" dirty="0" smtClean="0">
                <a:effectLst>
                  <a:glow rad="228600">
                    <a:schemeClr val="accent5">
                      <a:satMod val="175000"/>
                      <a:alpha val="40000"/>
                    </a:schemeClr>
                  </a:glow>
                </a:effectLst>
                <a:latin typeface="NikoshBAN" pitchFamily="2" charset="0"/>
                <a:cs typeface="NikoshBAN" pitchFamily="2" charset="0"/>
              </a:rPr>
              <a:t>ট্রেডমার্ক/ পণ্যপ্রতীক</a:t>
            </a:r>
            <a:endParaRPr lang="en-US" sz="5100" dirty="0">
              <a:effectLst>
                <a:glow rad="228600">
                  <a:schemeClr val="accent5">
                    <a:satMod val="175000"/>
                    <a:alpha val="40000"/>
                  </a:schemeClr>
                </a:glow>
              </a:effectLst>
              <a:latin typeface="NikoshBAN" pitchFamily="2" charset="0"/>
              <a:cs typeface="NikoshBAN" pitchFamily="2" charset="0"/>
            </a:endParaRPr>
          </a:p>
        </p:txBody>
      </p:sp>
      <p:pic>
        <p:nvPicPr>
          <p:cNvPr id="8" name="Picture 7" descr="download (11).jpg"/>
          <p:cNvPicPr>
            <a:picLocks noChangeAspect="1"/>
          </p:cNvPicPr>
          <p:nvPr/>
        </p:nvPicPr>
        <p:blipFill>
          <a:blip r:embed="rId5"/>
          <a:stretch>
            <a:fillRect/>
          </a:stretch>
        </p:blipFill>
        <p:spPr>
          <a:xfrm>
            <a:off x="4419600" y="4724400"/>
            <a:ext cx="3520439" cy="2356998"/>
          </a:xfrm>
          <a:prstGeom prst="rect">
            <a:avLst/>
          </a:prstGeom>
          <a:ln>
            <a:noFill/>
          </a:ln>
          <a:effectLst>
            <a:glow rad="228600">
              <a:schemeClr val="accent5">
                <a:satMod val="175000"/>
                <a:alpha val="40000"/>
              </a:schemeClr>
            </a:glow>
            <a:softEdge rad="112500"/>
          </a:effectLst>
        </p:spPr>
      </p:pic>
    </p:spTree>
    <p:extLst>
      <p:ext uri="{BB962C8B-B14F-4D97-AF65-F5344CB8AC3E}">
        <p14:creationId xmlns:p14="http://schemas.microsoft.com/office/powerpoint/2010/main" val="413334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3" name="Picture 2" descr="F:\New Upload Image\unnamed5.png"/>
          <p:cNvPicPr>
            <a:picLocks noChangeAspect="1" noChangeArrowheads="1"/>
          </p:cNvPicPr>
          <p:nvPr/>
        </p:nvPicPr>
        <p:blipFill>
          <a:blip r:embed="rId3">
            <a:lum bright="-40000" contrast="-40000"/>
          </a:blip>
          <a:srcRect/>
          <a:stretch>
            <a:fillRect/>
          </a:stretch>
        </p:blipFill>
        <p:spPr bwMode="auto">
          <a:xfrm>
            <a:off x="304800" y="304800"/>
            <a:ext cx="12192000" cy="7162800"/>
          </a:xfrm>
          <a:prstGeom prst="rect">
            <a:avLst/>
          </a:prstGeom>
          <a:noFill/>
        </p:spPr>
      </p:pic>
      <p:pic>
        <p:nvPicPr>
          <p:cNvPr id="5" name="Picture 4" descr="Untitled-15896.png"/>
          <p:cNvPicPr>
            <a:picLocks noChangeAspect="1"/>
          </p:cNvPicPr>
          <p:nvPr/>
        </p:nvPicPr>
        <p:blipFill>
          <a:blip r:embed="rId4"/>
          <a:stretch>
            <a:fillRect/>
          </a:stretch>
        </p:blipFill>
        <p:spPr>
          <a:xfrm>
            <a:off x="3048000" y="1676400"/>
            <a:ext cx="6017570" cy="4013199"/>
          </a:xfrm>
          <a:prstGeom prst="ellipse">
            <a:avLst/>
          </a:prstGeom>
          <a:ln w="63500" cap="rnd">
            <a:solidFill>
              <a:srgbClr val="333333"/>
            </a:solidFill>
          </a:ln>
          <a:effectLst>
            <a:glow rad="228600">
              <a:schemeClr val="accent3">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1" descr="Bouquet"/>
          <p:cNvSpPr>
            <a:spLocks noChangeArrowheads="1"/>
          </p:cNvSpPr>
          <p:nvPr/>
        </p:nvSpPr>
        <p:spPr bwMode="auto">
          <a:xfrm>
            <a:off x="4191000" y="609600"/>
            <a:ext cx="3574733" cy="754363"/>
          </a:xfrm>
          <a:prstGeom prst="roundRect">
            <a:avLst>
              <a:gd name="adj" fmla="val 16667"/>
            </a:avLst>
          </a:prstGeom>
          <a:noFill/>
          <a:ln w="38100" algn="ctr">
            <a:noFill/>
            <a:round/>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16257" tIns="58128" rIns="116257" bIns="58128">
            <a:prstTxWarp prst="textPlain">
              <a:avLst/>
            </a:prstTxWarp>
            <a:spAutoFit/>
          </a:bodyPr>
          <a:lstStyle/>
          <a:p>
            <a:pPr algn="ctr" fontAlgn="auto">
              <a:spcBef>
                <a:spcPts val="0"/>
              </a:spcBef>
              <a:spcAft>
                <a:spcPts val="0"/>
              </a:spcAft>
              <a:defRPr/>
            </a:pPr>
            <a:r>
              <a:rPr lang="bn-BD"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একক কাজ</a:t>
            </a:r>
            <a:endParaRPr lang="en-US"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9" name="Flowchart: Alternate Process 8"/>
          <p:cNvSpPr/>
          <p:nvPr/>
        </p:nvSpPr>
        <p:spPr>
          <a:xfrm>
            <a:off x="1143000" y="6019800"/>
            <a:ext cx="9037320" cy="1143000"/>
          </a:xfrm>
          <a:prstGeom prst="flowChartAlternateProcess">
            <a:avLst/>
          </a:prstGeom>
          <a:noFill/>
          <a:ln w="38100">
            <a:noFill/>
          </a:ln>
          <a:effectLst>
            <a:outerShdw blurRad="44450" dist="27940" dir="5400000" algn="ctr">
              <a:srgbClr val="000000">
                <a:alpha val="32000"/>
              </a:srgbClr>
            </a:outerShdw>
          </a:effectLst>
        </p:spPr>
        <p:style>
          <a:lnRef idx="1">
            <a:schemeClr val="accent1"/>
          </a:lnRef>
          <a:fillRef idx="2">
            <a:schemeClr val="accent1"/>
          </a:fillRef>
          <a:effectRef idx="1">
            <a:schemeClr val="accent1"/>
          </a:effectRef>
          <a:fontRef idx="minor">
            <a:schemeClr val="dk1"/>
          </a:fontRef>
        </p:style>
        <p:txBody>
          <a:bodyPr lIns="116257" tIns="58128" rIns="116257" bIns="58128" rtlCol="0" anchor="ctr">
            <a:prstTxWarp prst="textPlain">
              <a:avLst/>
            </a:prstTxWarp>
          </a:bodyPr>
          <a:lstStyle/>
          <a:p>
            <a:pPr marL="742950" indent="-742950">
              <a:buFont typeface="+mj-lt"/>
              <a:buAutoNum type="arabicPeriod"/>
            </a:pPr>
            <a:r>
              <a:rPr lang="bn-BD" sz="3600" dirty="0" smtClean="0">
                <a:ln w="18415" cmpd="sng">
                  <a:solidFill>
                    <a:srgbClr val="FFFFFF"/>
                  </a:solidFill>
                  <a:prstDash val="solid"/>
                </a:ln>
                <a:solidFill>
                  <a:schemeClr val="bg1"/>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প্যাটেন্ট </a:t>
            </a:r>
            <a:r>
              <a:rPr lang="en-US" sz="3600" dirty="0" err="1" smtClean="0">
                <a:ln w="18415" cmpd="sng">
                  <a:solidFill>
                    <a:srgbClr val="FFFFFF"/>
                  </a:solidFill>
                  <a:prstDash val="solid"/>
                </a:ln>
                <a:solidFill>
                  <a:schemeClr val="bg1"/>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এর</a:t>
            </a:r>
            <a:r>
              <a:rPr lang="en-US" sz="3600" dirty="0" smtClean="0">
                <a:ln w="18415" cmpd="sng">
                  <a:solidFill>
                    <a:srgbClr val="FFFFFF"/>
                  </a:solidFill>
                  <a:prstDash val="solid"/>
                </a:ln>
                <a:solidFill>
                  <a:schemeClr val="bg1"/>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FF"/>
                  </a:solidFill>
                  <a:prstDash val="solid"/>
                </a:ln>
                <a:solidFill>
                  <a:schemeClr val="bg1"/>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সংজ্ঞা</a:t>
            </a:r>
            <a:r>
              <a:rPr lang="bn-BD" sz="36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rPr>
              <a:t> বর্ণনা কর</a:t>
            </a:r>
            <a:r>
              <a:rPr lang="en-US" sz="36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rPr>
              <a:t> ।  </a:t>
            </a:r>
            <a:endParaRPr lang="bn-BD" sz="3600" b="1" dirty="0" smtClean="0">
              <a:ln w="18415" cmpd="sng">
                <a:solidFill>
                  <a:srgbClr val="FFFFFF"/>
                </a:solidFill>
                <a:prstDash val="solid"/>
              </a:ln>
              <a:solidFill>
                <a:srgbClr val="FFFFFF"/>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endParaRPr>
          </a:p>
          <a:p>
            <a:pPr marL="742950" indent="-742950">
              <a:buFont typeface="+mj-lt"/>
              <a:buAutoNum type="arabicPeriod"/>
            </a:pPr>
            <a:r>
              <a:rPr lang="bn-BD" sz="3600" dirty="0" smtClean="0">
                <a:ln w="18415" cmpd="sng">
                  <a:solidFill>
                    <a:srgbClr val="FFFFFF"/>
                  </a:solidFill>
                  <a:prstDash val="solid"/>
                </a:ln>
                <a:solidFill>
                  <a:schemeClr val="bg1"/>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প্যাটেন্ট করার </a:t>
            </a:r>
            <a:r>
              <a:rPr lang="bn-BD" sz="36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rPr>
              <a:t> সুফল </a:t>
            </a:r>
            <a:r>
              <a:rPr lang="en-US" sz="3600" b="1" dirty="0" err="1"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rPr>
              <a:t>কি</a:t>
            </a:r>
            <a:r>
              <a:rPr lang="en-US" sz="36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rPr>
              <a:t>কি</a:t>
            </a:r>
            <a:r>
              <a:rPr lang="en-US" sz="36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rPr>
              <a:t> </a:t>
            </a:r>
            <a:r>
              <a:rPr lang="bn-BD" sz="36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rPr>
              <a:t>।</a:t>
            </a:r>
            <a:r>
              <a:rPr lang="en-US" sz="36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rPr>
              <a:t>         </a:t>
            </a:r>
            <a:endParaRPr lang="bn-BD" sz="3600" b="1" dirty="0" smtClean="0">
              <a:ln w="18415" cmpd="sng">
                <a:solidFill>
                  <a:srgbClr val="FFFFFF"/>
                </a:solidFill>
                <a:prstDash val="solid"/>
              </a:ln>
              <a:solidFill>
                <a:srgbClr val="FFFFFF"/>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866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2"/>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515</Words>
  <Application>Microsoft Office PowerPoint</Application>
  <PresentationFormat>Custom</PresentationFormat>
  <Paragraphs>54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Walton</dc:creator>
  <cp:lastModifiedBy>JWM9N72</cp:lastModifiedBy>
  <cp:revision>60</cp:revision>
  <dcterms:created xsi:type="dcterms:W3CDTF">2018-12-08T18:48:40Z</dcterms:created>
  <dcterms:modified xsi:type="dcterms:W3CDTF">2019-09-25T08:11:47Z</dcterms:modified>
</cp:coreProperties>
</file>