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59" r:id="rId4"/>
    <p:sldId id="260" r:id="rId5"/>
    <p:sldId id="261" r:id="rId6"/>
    <p:sldId id="262" r:id="rId7"/>
    <p:sldId id="276" r:id="rId8"/>
    <p:sldId id="264" r:id="rId9"/>
    <p:sldId id="265" r:id="rId10"/>
    <p:sldId id="277" r:id="rId11"/>
    <p:sldId id="267" r:id="rId12"/>
    <p:sldId id="268" r:id="rId13"/>
    <p:sldId id="269" r:id="rId14"/>
    <p:sldId id="270" r:id="rId15"/>
    <p:sldId id="271" r:id="rId16"/>
    <p:sldId id="272" r:id="rId17"/>
    <p:sldId id="273" r:id="rId18"/>
    <p:sldId id="274" r:id="rId19"/>
    <p:sldId id="275"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4" d="100"/>
          <a:sy n="44" d="100"/>
        </p:scale>
        <p:origin x="-2136"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A854256-A23D-47A2-9BF9-7888FB3DC790}" type="datetimeFigureOut">
              <a:rPr lang="en-US" smtClean="0"/>
              <a:t>11/1/2019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E147D5C-6CEF-4425-A21B-5D85CF863B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854256-A23D-47A2-9BF9-7888FB3DC790}"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7D5C-6CEF-4425-A21B-5D85CF863B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854256-A23D-47A2-9BF9-7888FB3DC790}"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7D5C-6CEF-4425-A21B-5D85CF863B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854256-A23D-47A2-9BF9-7888FB3DC790}"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7D5C-6CEF-4425-A21B-5D85CF863B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854256-A23D-47A2-9BF9-7888FB3DC790}"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7D5C-6CEF-4425-A21B-5D85CF863B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854256-A23D-47A2-9BF9-7888FB3DC790}"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47D5C-6CEF-4425-A21B-5D85CF863B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A854256-A23D-47A2-9BF9-7888FB3DC790}" type="datetimeFigureOut">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147D5C-6CEF-4425-A21B-5D85CF863B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854256-A23D-47A2-9BF9-7888FB3DC790}" type="datetimeFigureOut">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147D5C-6CEF-4425-A21B-5D85CF863B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854256-A23D-47A2-9BF9-7888FB3DC790}" type="datetimeFigureOut">
              <a:rPr lang="en-US" smtClean="0"/>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147D5C-6CEF-4425-A21B-5D85CF863B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854256-A23D-47A2-9BF9-7888FB3DC790}"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47D5C-6CEF-4425-A21B-5D85CF863B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854256-A23D-47A2-9BF9-7888FB3DC790}"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E147D5C-6CEF-4425-A21B-5D85CF863BE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854256-A23D-47A2-9BF9-7888FB3DC790}" type="datetimeFigureOut">
              <a:rPr lang="en-US" smtClean="0"/>
              <a:t>11/1/2019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147D5C-6CEF-4425-A21B-5D85CF863BE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pPr algn="ctr"/>
            <a:r>
              <a:rPr lang="as-IN" sz="4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দ্বিতীয় অধ্যায় </a:t>
            </a:r>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n-US" dirty="0"/>
          </a:p>
        </p:txBody>
      </p:sp>
      <p:sp>
        <p:nvSpPr>
          <p:cNvPr id="3" name="Text Placeholder 2"/>
          <p:cNvSpPr>
            <a:spLocks noGrp="1"/>
          </p:cNvSpPr>
          <p:nvPr>
            <p:ph type="body" sz="half" idx="2"/>
          </p:nvPr>
        </p:nvSpPr>
        <p:spPr/>
        <p:style>
          <a:lnRef idx="2">
            <a:schemeClr val="accent2"/>
          </a:lnRef>
          <a:fillRef idx="1">
            <a:schemeClr val="lt1"/>
          </a:fillRef>
          <a:effectRef idx="0">
            <a:schemeClr val="accent2"/>
          </a:effectRef>
          <a:fontRef idx="minor">
            <a:schemeClr val="dk1"/>
          </a:fontRef>
        </p:style>
        <p:txBody>
          <a:bodyPr>
            <a:normAutofit/>
          </a:bodyPr>
          <a:lstStyle/>
          <a:p>
            <a:pPr algn="ctr"/>
            <a:r>
              <a:rPr lang="as-IN" sz="4400" dirty="0" smtClean="0"/>
              <a:t>পাঠ-০</a:t>
            </a:r>
            <a:r>
              <a:rPr lang="en-US" sz="4400" dirty="0" smtClean="0"/>
              <a:t>৯: </a:t>
            </a:r>
            <a:r>
              <a:rPr lang="as-IN" sz="4400" u="sng" dirty="0" smtClean="0">
                <a:solidFill>
                  <a:schemeClr val="accent4"/>
                </a:solidFill>
              </a:rPr>
              <a:t>টপোলজি</a:t>
            </a:r>
          </a:p>
          <a:p>
            <a:endParaRPr lang="en-US" sz="1400" dirty="0" smtClean="0">
              <a:latin typeface="NikoshBAN" pitchFamily="2" charset="0"/>
              <a:cs typeface="NikoshBAN" pitchFamily="2" charset="0"/>
            </a:endParaRPr>
          </a:p>
          <a:p>
            <a:endParaRPr lang="en-US" dirty="0"/>
          </a:p>
        </p:txBody>
      </p:sp>
      <p:pic>
        <p:nvPicPr>
          <p:cNvPr id="5" name="Picture 5" descr="Image result for টপোলজি কাকে বলে"/>
          <p:cNvPicPr>
            <a:picLocks noGrp="1" noChangeAspect="1" noChangeArrowheads="1"/>
          </p:cNvPicPr>
          <p:nvPr>
            <p:ph type="pic" idx="1"/>
          </p:nvPr>
        </p:nvPicPr>
        <p:blipFill>
          <a:blip r:embed="rId2"/>
          <a:srcRect l="16570" r="16570"/>
          <a:stretch>
            <a:fillRect/>
          </a:stretch>
        </p:blipFill>
        <p:spPr bwMode="auto">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r>
              <a:rPr lang="as-IN" sz="2800" b="1" dirty="0" smtClean="0"/>
              <a:t>রিং টপোলজি ব্যবহারের সুবিধাসমূহ</a:t>
            </a:r>
            <a:r>
              <a:rPr lang="en-US" sz="2800" b="1" dirty="0" smtClean="0"/>
              <a:t> ও </a:t>
            </a:r>
            <a:r>
              <a:rPr lang="as-IN" sz="2800" b="1" dirty="0" smtClean="0"/>
              <a:t>অসুবিধাসমূহ</a:t>
            </a:r>
            <a:r>
              <a:rPr lang="en-US" sz="2800" b="1" dirty="0" smtClean="0"/>
              <a:t> </a:t>
            </a:r>
            <a:r>
              <a:rPr lang="as-IN" sz="2800" b="1" dirty="0" smtClean="0"/>
              <a:t>:</a:t>
            </a:r>
            <a:endParaRPr lang="en-US" sz="2400" dirty="0"/>
          </a:p>
        </p:txBody>
      </p:sp>
      <p:sp>
        <p:nvSpPr>
          <p:cNvPr id="3" name="Text Placeholder 2"/>
          <p:cNvSpPr>
            <a:spLocks noGrp="1"/>
          </p:cNvSpPr>
          <p:nvPr>
            <p:ph type="body" idx="1"/>
          </p:nvPr>
        </p:nvSpPr>
        <p:spPr/>
        <p:style>
          <a:lnRef idx="2">
            <a:schemeClr val="accent4"/>
          </a:lnRef>
          <a:fillRef idx="1">
            <a:schemeClr val="lt1"/>
          </a:fillRef>
          <a:effectRef idx="0">
            <a:schemeClr val="accent4"/>
          </a:effectRef>
          <a:fontRef idx="minor">
            <a:schemeClr val="dk1"/>
          </a:fontRef>
        </p:style>
        <p:txBody>
          <a:bodyPr/>
          <a:lstStyle/>
          <a:p>
            <a:r>
              <a:rPr lang="as-IN" sz="2000" dirty="0" smtClean="0"/>
              <a:t>রিং টপোলজি ব্যবহারের সুবিধাসমূহ</a:t>
            </a:r>
            <a:endParaRPr lang="en-US" sz="2000" dirty="0"/>
          </a:p>
        </p:txBody>
      </p:sp>
      <p:sp>
        <p:nvSpPr>
          <p:cNvPr id="4" name="Text Placeholder 3"/>
          <p:cNvSpPr>
            <a:spLocks noGrp="1"/>
          </p:cNvSpPr>
          <p:nvPr>
            <p:ph type="body" sz="half" idx="3"/>
          </p:nvPr>
        </p:nvSpPr>
        <p:spPr/>
        <p:style>
          <a:lnRef idx="2">
            <a:schemeClr val="accent4"/>
          </a:lnRef>
          <a:fillRef idx="1">
            <a:schemeClr val="lt1"/>
          </a:fillRef>
          <a:effectRef idx="0">
            <a:schemeClr val="accent4"/>
          </a:effectRef>
          <a:fontRef idx="minor">
            <a:schemeClr val="dk1"/>
          </a:fontRef>
        </p:style>
        <p:txBody>
          <a:bodyPr>
            <a:normAutofit/>
          </a:bodyPr>
          <a:lstStyle/>
          <a:p>
            <a:r>
              <a:rPr lang="as-IN" sz="1800" dirty="0" smtClean="0"/>
              <a:t>রিং টপোলজি ব্যবহারের </a:t>
            </a:r>
            <a:r>
              <a:rPr lang="en-US" sz="1800" dirty="0" smtClean="0"/>
              <a:t>অ</a:t>
            </a:r>
            <a:r>
              <a:rPr lang="as-IN" sz="1800" dirty="0" smtClean="0"/>
              <a:t>সুবিধাসমূহ</a:t>
            </a:r>
            <a:endParaRPr lang="en-US" sz="1800" dirty="0"/>
          </a:p>
        </p:txBody>
      </p:sp>
      <p:sp>
        <p:nvSpPr>
          <p:cNvPr id="5" name="Content Placeholder 4"/>
          <p:cNvSpPr>
            <a:spLocks noGrp="1"/>
          </p:cNvSpPr>
          <p:nvPr>
            <p:ph sz="quarter" idx="2"/>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fontAlgn="base"/>
            <a:r>
              <a:rPr lang="as-IN" dirty="0" smtClean="0"/>
              <a:t>১। নেটওয়ার্কে কোনো সার্ভার কম্পিউটারের প্রয়োজন হয় না। অর্থাৎ এটি এক ধরনের ডিস্ট্রিবিউটেড ডেটা প্রসেসিং সিস্টেম।</a:t>
            </a:r>
          </a:p>
          <a:p>
            <a:pPr fontAlgn="base"/>
            <a:r>
              <a:rPr lang="as-IN" dirty="0" smtClean="0"/>
              <a:t>২। নেটওয়ার্কে কম্পিউটার সংখ্যা বাড়লেও এর দক্ষতা খুব বেশি প্রভাবিত হয় না।</a:t>
            </a:r>
          </a:p>
          <a:p>
            <a:pPr fontAlgn="base"/>
            <a:r>
              <a:rPr lang="as-IN" dirty="0" smtClean="0"/>
              <a:t>৩। নেটওয়ার্কে কোনো নোডকে ডেটা আদান-প্রদানের জন্য কেন্দ্রীয় কোনো  কম্পিউটারের উপর নির্ভর করতে হয় না।</a:t>
            </a:r>
          </a:p>
          <a:p>
            <a:endParaRPr lang="en-US" dirty="0"/>
          </a:p>
        </p:txBody>
      </p:sp>
      <p:sp>
        <p:nvSpPr>
          <p:cNvPr id="6" name="Content Placeholder 5"/>
          <p:cNvSpPr>
            <a:spLocks noGrp="1"/>
          </p:cNvSpPr>
          <p:nvPr>
            <p:ph sz="quarter" idx="4"/>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fontAlgn="base"/>
            <a:r>
              <a:rPr lang="as-IN" dirty="0" smtClean="0"/>
              <a:t>১। নেটওয়ার্কের একটি মাত্র কম্পিউটার নষ্ট হলে পুরো নেটওয়ার্ক অচল হয়ে যায়।</a:t>
            </a:r>
          </a:p>
          <a:p>
            <a:pPr fontAlgn="base"/>
            <a:r>
              <a:rPr lang="as-IN" dirty="0" smtClean="0"/>
              <a:t>২। রিং টপোলজির ক্ষেত্রে নেটওয়ার্কের কোনো সমস্যা নিরুপণ বেশ জটিল।</a:t>
            </a:r>
          </a:p>
          <a:p>
            <a:pPr fontAlgn="base"/>
            <a:r>
              <a:rPr lang="as-IN" dirty="0" smtClean="0"/>
              <a:t>৩। নেটওয়ার্কে কোনো কম্পিউটার যোগ করলে বা সরিয়ে নিলে তা পুরো নেটওয়ার্কের কার্যক্রম ব্যাহত করে।</a:t>
            </a:r>
          </a:p>
          <a:p>
            <a:pPr fontAlgn="base"/>
            <a:r>
              <a:rPr lang="as-IN" dirty="0" smtClean="0"/>
              <a:t>৪। নেটওয়ার্কে কম্পিউটারের সংখ্যা বাড়লে ডেটা ট্রান্সমিশনের সময়ও বেড়ে যায়।</a:t>
            </a:r>
          </a:p>
          <a:p>
            <a:pPr fontAlgn="base"/>
            <a:r>
              <a:rPr lang="as-IN" dirty="0" smtClean="0"/>
              <a:t>৫। রিং টপোলজির জন্য জটিল নিয়ন্ত্রণ সফটওয়্যার ব্যবহৃত হয়।</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914400"/>
            <a:ext cx="7772400" cy="1295400"/>
          </a:xfrm>
        </p:spPr>
        <p:txBody>
          <a:bodyPr/>
          <a:lstStyle/>
          <a:p>
            <a:r>
              <a:rPr lang="as-IN" sz="4400" dirty="0" smtClean="0"/>
              <a:t>স্টার </a:t>
            </a:r>
            <a:r>
              <a:rPr lang="as-IN" sz="4400" dirty="0" smtClean="0"/>
              <a:t>টপোলজি </a:t>
            </a:r>
            <a:r>
              <a:rPr lang="as-IN" sz="4400" dirty="0" smtClean="0"/>
              <a:t>(</a:t>
            </a:r>
            <a:r>
              <a:rPr sz="4400" smtClean="0"/>
              <a:t>Star </a:t>
            </a:r>
            <a:r>
              <a:rPr sz="4400" smtClean="0"/>
              <a:t>Topology</a:t>
            </a:r>
            <a:r>
              <a:rPr sz="4400" smtClean="0"/>
              <a:t>):</a:t>
            </a:r>
            <a:endParaRPr lang="en-US" sz="4400" dirty="0"/>
          </a:p>
        </p:txBody>
      </p:sp>
      <p:sp>
        <p:nvSpPr>
          <p:cNvPr id="3" name="Text Placeholder 2"/>
          <p:cNvSpPr>
            <a:spLocks noGrp="1"/>
          </p:cNvSpPr>
          <p:nvPr>
            <p:ph type="body" idx="1"/>
          </p:nvPr>
        </p:nvSpPr>
        <p:spPr>
          <a:xfrm>
            <a:off x="530352" y="2704664"/>
            <a:ext cx="7772400" cy="3238936"/>
          </a:xfrm>
        </p:spPr>
        <p:txBody>
          <a:bodyPr>
            <a:normAutofit/>
          </a:bodyPr>
          <a:lstStyle/>
          <a:p>
            <a:r>
              <a:rPr lang="as-IN" dirty="0" smtClean="0"/>
              <a:t>স্টার টপোলজিতে সবগুলো কম্পিউটার বা নোড একটি কেন্দ্রীয় নেটওয়ার্ক ডিভাইসের (সুইচ , হাব ) সাথে সংযুক্ত থাকে। নোডগুলো  হাব (</a:t>
            </a:r>
            <a:r>
              <a:rPr lang="en-US" dirty="0" smtClean="0"/>
              <a:t>hub) </a:t>
            </a:r>
            <a:r>
              <a:rPr lang="as-IN" dirty="0" smtClean="0"/>
              <a:t>বা সুইচ (</a:t>
            </a:r>
            <a:r>
              <a:rPr lang="en-US" dirty="0" smtClean="0"/>
              <a:t>switch) </a:t>
            </a:r>
            <a:r>
              <a:rPr lang="as-IN" dirty="0" smtClean="0"/>
              <a:t>এর মাধ্যমে একে অন্যের সাথে যোগাযোগ রক্ষা করে ও ডেটা আদান -প্রদান করে। কোনো প্রেরক নোড ডেটা প্রেরণ করতে চাইলে তা প্রথমে হাব অথবা সুইচে পাঠিয়ে দেয়। এরপর হাব বা সুইচ সেই সিগন্যালকে প্রাপক নোডে পাঠিয়ে দেয়।</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6096000"/>
            <a:ext cx="6705600" cy="584775"/>
          </a:xfrm>
          <a:prstGeom prst="rect">
            <a:avLst/>
          </a:prstGeom>
          <a:noFill/>
        </p:spPr>
        <p:txBody>
          <a:bodyPr wrap="square" rtlCol="0">
            <a:spAutoFit/>
          </a:bodyPr>
          <a:lstStyle/>
          <a:p>
            <a:r>
              <a:rPr lang="as-IN" sz="3200" dirty="0" smtClean="0">
                <a:solidFill>
                  <a:schemeClr val="accent4"/>
                </a:solidFill>
              </a:rPr>
              <a:t>স্টার টপোলজি (</a:t>
            </a:r>
            <a:r>
              <a:rPr lang="en-US" sz="3200" dirty="0" smtClean="0">
                <a:solidFill>
                  <a:schemeClr val="accent4"/>
                </a:solidFill>
              </a:rPr>
              <a:t>Star Topology):</a:t>
            </a:r>
            <a:endParaRPr lang="en-US" sz="3200" dirty="0">
              <a:solidFill>
                <a:schemeClr val="accent4"/>
              </a:solidFill>
            </a:endParaRPr>
          </a:p>
        </p:txBody>
      </p:sp>
      <p:pic>
        <p:nvPicPr>
          <p:cNvPr id="35842" name="Picture 2" descr="Image result for টপোলজি কাকে বলে"/>
          <p:cNvPicPr>
            <a:picLocks noChangeAspect="1" noChangeArrowheads="1"/>
          </p:cNvPicPr>
          <p:nvPr/>
        </p:nvPicPr>
        <p:blipFill>
          <a:blip r:embed="rId2"/>
          <a:srcRect/>
          <a:stretch>
            <a:fillRect/>
          </a:stretch>
        </p:blipFill>
        <p:spPr bwMode="auto">
          <a:xfrm>
            <a:off x="1524000" y="457200"/>
            <a:ext cx="5666701" cy="5486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pPr algn="ctr"/>
            <a:r>
              <a:rPr lang="as-IN" sz="3200" b="1" dirty="0" smtClean="0"/>
              <a:t>স্টার টপোলজির সুবিধাসমূহ</a:t>
            </a:r>
            <a:r>
              <a:rPr lang="en-US" sz="3200" b="1" dirty="0" smtClean="0"/>
              <a:t> ও</a:t>
            </a:r>
            <a:r>
              <a:rPr lang="as-IN" sz="3200" b="1" dirty="0" smtClean="0"/>
              <a:t>অসুবিধাসমূহ</a:t>
            </a:r>
            <a:r>
              <a:rPr lang="en-US" sz="3200" b="1" dirty="0" smtClean="0"/>
              <a:t> </a:t>
            </a:r>
            <a:r>
              <a:rPr lang="as-IN" sz="3200" b="1" dirty="0" smtClean="0"/>
              <a:t>:</a:t>
            </a:r>
            <a:endParaRPr lang="en-US" sz="3200" dirty="0"/>
          </a:p>
        </p:txBody>
      </p:sp>
      <p:sp>
        <p:nvSpPr>
          <p:cNvPr id="3" name="Text Placeholder 2"/>
          <p:cNvSpPr>
            <a:spLocks noGrp="1"/>
          </p:cNvSpPr>
          <p:nvPr>
            <p:ph type="body" idx="1"/>
          </p:nvPr>
        </p:nvSpPr>
        <p:spPr/>
        <p:style>
          <a:lnRef idx="0">
            <a:schemeClr val="accent3"/>
          </a:lnRef>
          <a:fillRef idx="3">
            <a:schemeClr val="accent3"/>
          </a:fillRef>
          <a:effectRef idx="3">
            <a:schemeClr val="accent3"/>
          </a:effectRef>
          <a:fontRef idx="minor">
            <a:schemeClr val="lt1"/>
          </a:fontRef>
        </p:style>
        <p:txBody>
          <a:bodyPr/>
          <a:lstStyle/>
          <a:p>
            <a:r>
              <a:rPr lang="as-IN" dirty="0" smtClean="0"/>
              <a:t>স্টার টপোলজির সুবিধাসমূহ:</a:t>
            </a:r>
            <a:endParaRPr lang="en-US" dirty="0"/>
          </a:p>
        </p:txBody>
      </p:sp>
      <p:sp>
        <p:nvSpPr>
          <p:cNvPr id="4" name="Text Placeholder 3"/>
          <p:cNvSpPr>
            <a:spLocks noGrp="1"/>
          </p:cNvSpPr>
          <p:nvPr>
            <p:ph type="body" sz="half" idx="3"/>
          </p:nvPr>
        </p:nvSpPr>
        <p:spPr/>
        <p:style>
          <a:lnRef idx="1">
            <a:schemeClr val="accent3"/>
          </a:lnRef>
          <a:fillRef idx="3">
            <a:schemeClr val="accent3"/>
          </a:fillRef>
          <a:effectRef idx="2">
            <a:schemeClr val="accent3"/>
          </a:effectRef>
          <a:fontRef idx="minor">
            <a:schemeClr val="lt1"/>
          </a:fontRef>
        </p:style>
        <p:txBody>
          <a:bodyPr/>
          <a:lstStyle/>
          <a:p>
            <a:r>
              <a:rPr lang="as-IN" dirty="0" smtClean="0"/>
              <a:t>স্টার টপোলজির অসুবিধাসমূহ:</a:t>
            </a:r>
            <a:endParaRPr lang="en-US" dirty="0"/>
          </a:p>
        </p:txBody>
      </p:sp>
      <p:sp>
        <p:nvSpPr>
          <p:cNvPr id="5" name="Content Placeholder 4"/>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fontAlgn="base"/>
            <a:r>
              <a:rPr lang="as-IN" dirty="0" smtClean="0"/>
              <a:t> ১। এই টপোলজিতে কোনো কম্পিউটার বা নোড নষ্ট হলেও নেটওয়ার্কের বাকি নোডের কাজের ব্যাঘাত হয় না।</a:t>
            </a:r>
          </a:p>
          <a:p>
            <a:pPr fontAlgn="base"/>
            <a:r>
              <a:rPr lang="as-IN" dirty="0" smtClean="0"/>
              <a:t>২। এই টপোলজিতে নেটওয়ার্কে বিভিন্ন ধরনের ক্যাবল ব্যবহার করা যায়।</a:t>
            </a:r>
          </a:p>
          <a:p>
            <a:pPr fontAlgn="base"/>
            <a:r>
              <a:rPr lang="as-IN" dirty="0" smtClean="0"/>
              <a:t>৩। যেকোন সময় কোনো কম্পিউটার বা নোড যোগ করা বা বাদ দেওয়া যায়, তাতে কাজে কোনো বিগ্ন ঘটে না।</a:t>
            </a:r>
          </a:p>
          <a:p>
            <a:pPr fontAlgn="base"/>
            <a:r>
              <a:rPr lang="as-IN" dirty="0" smtClean="0"/>
              <a:t>৪। কেন্দ্রীয়ভাবে নেটওয়ার্ক রক্ষণাবেক্ষণ বা সমস্যা নিরূপণ করা সহজ।</a:t>
            </a:r>
          </a:p>
          <a:p>
            <a:pPr fontAlgn="base"/>
            <a:r>
              <a:rPr lang="as-IN" dirty="0" smtClean="0"/>
              <a:t>৫। ডেটা চলাচলের গতি বেশি।</a:t>
            </a:r>
          </a:p>
          <a:p>
            <a:endParaRPr lang="en-US" dirty="0"/>
          </a:p>
        </p:txBody>
      </p:sp>
      <p:sp>
        <p:nvSpPr>
          <p:cNvPr id="6" name="Content Placeholder 5"/>
          <p:cNvSpPr>
            <a:spLocks noGrp="1"/>
          </p:cNvSpPr>
          <p:nvPr>
            <p:ph sz="quarter" idx="4"/>
          </p:nvPr>
        </p:nvSpPr>
        <p:spPr/>
        <p:style>
          <a:lnRef idx="1">
            <a:schemeClr val="accent2"/>
          </a:lnRef>
          <a:fillRef idx="2">
            <a:schemeClr val="accent2"/>
          </a:fillRef>
          <a:effectRef idx="1">
            <a:schemeClr val="accent2"/>
          </a:effectRef>
          <a:fontRef idx="minor">
            <a:schemeClr val="dk1"/>
          </a:fontRef>
        </p:style>
        <p:txBody>
          <a:bodyPr/>
          <a:lstStyle/>
          <a:p>
            <a:pPr fontAlgn="base"/>
            <a:r>
              <a:rPr lang="as-IN" dirty="0" smtClean="0"/>
              <a:t>১।এই টপোলজিতে কেন্দ্রীয় ডিভাইসটি(হাব বা সুইচ) নষ্ট হয়ে গেলে সম্পূর্ণ নেটওয়ার্ক সিস্টেমই অচল হয়ে যায়।</a:t>
            </a:r>
          </a:p>
          <a:p>
            <a:pPr fontAlgn="base"/>
            <a:r>
              <a:rPr lang="as-IN" dirty="0" smtClean="0"/>
              <a:t>২। স্টার টপোলজিতে প্রচুর পরিমাণে ক্যাবল এবং কেন্দ্রীয় ডিভাইস ব্যবহৃত হয় বিধায় এটি ব্যয়বহুল।</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969264"/>
          </a:xfrm>
        </p:spPr>
        <p:txBody>
          <a:bodyPr/>
          <a:lstStyle/>
          <a:p>
            <a:r>
              <a:rPr lang="as-IN" sz="4800" dirty="0" smtClean="0"/>
              <a:t>ট্রি </a:t>
            </a:r>
            <a:r>
              <a:rPr lang="as-IN" sz="4800" dirty="0" smtClean="0"/>
              <a:t>টপোলজি </a:t>
            </a:r>
            <a:r>
              <a:rPr lang="as-IN" sz="4800" dirty="0" smtClean="0"/>
              <a:t>(</a:t>
            </a:r>
            <a:r>
              <a:rPr sz="4800" smtClean="0"/>
              <a:t>Tree </a:t>
            </a:r>
            <a:r>
              <a:rPr sz="4800" smtClean="0"/>
              <a:t>Topology</a:t>
            </a:r>
            <a:r>
              <a:rPr sz="4800" smtClean="0"/>
              <a:t>):</a:t>
            </a:r>
            <a:r>
              <a:rPr sz="4800" b="0" smtClean="0"/>
              <a:t> </a:t>
            </a:r>
            <a:endParaRPr lang="en-US" sz="4800" dirty="0"/>
          </a:p>
        </p:txBody>
      </p:sp>
      <p:sp>
        <p:nvSpPr>
          <p:cNvPr id="3" name="Text Placeholder 2"/>
          <p:cNvSpPr>
            <a:spLocks noGrp="1"/>
          </p:cNvSpPr>
          <p:nvPr>
            <p:ph type="body" idx="1"/>
          </p:nvPr>
        </p:nvSpPr>
        <p:spPr>
          <a:xfrm>
            <a:off x="530352" y="2704664"/>
            <a:ext cx="7772400" cy="3543736"/>
          </a:xfrm>
        </p:spPr>
        <p:txBody>
          <a:bodyPr>
            <a:normAutofit/>
          </a:bodyPr>
          <a:lstStyle/>
          <a:p>
            <a:r>
              <a:rPr lang="as-IN" dirty="0" smtClean="0"/>
              <a:t>এটি মুলত বাস বা স্টার টপোলজির সম্প্রসারিত রুপ।এই টপোলজিতে একাধিক হাব বা সুইচ ব্যবহার করে সমস্ত কম্পিউটারগুলো একটি বিশেষ স্থানে সংযুক্ত করা হয় যাকে বলে রুট । রুট হিসেবে অনেক সময় সার্ভারও থাকেতে পারে। যে টপোলজিতে কম্পিউটারগুলো পরস্পরের সাথে গাছের শাখা-প্রশাখার মতো বা বিভিন্ন স্তরে বিন্যস্ত থাকে তাকে ট্রি টপোলজি বলা হয়। এই টপোলজিতে প্রথম স্তরের কম্পিউটারগুলো দ্বিতীয় স্তরের কম্পিউটারগুলোর হোস্ট হয়। একইভাবে দ্বিতীয় স্তরের কম্পিউটারগুলো তৃতীয় স্তরের কম্পিউটারগুলোর হোস্ট হয়।</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95600" y="5257800"/>
            <a:ext cx="7086600" cy="1200329"/>
          </a:xfrm>
          <a:prstGeom prst="rect">
            <a:avLst/>
          </a:prstGeom>
          <a:noFill/>
        </p:spPr>
        <p:txBody>
          <a:bodyPr wrap="square" rtlCol="0">
            <a:spAutoFit/>
          </a:bodyPr>
          <a:lstStyle/>
          <a:p>
            <a:pPr algn="ctr"/>
            <a:r>
              <a:rPr lang="as-IN" sz="3600" dirty="0" smtClean="0">
                <a:solidFill>
                  <a:schemeClr val="accent4"/>
                </a:solidFill>
              </a:rPr>
              <a:t>ট্রি টপোলজি </a:t>
            </a:r>
            <a:endParaRPr lang="en-US" sz="3600" dirty="0" smtClean="0">
              <a:solidFill>
                <a:schemeClr val="accent4"/>
              </a:solidFill>
            </a:endParaRPr>
          </a:p>
          <a:p>
            <a:pPr algn="ctr"/>
            <a:r>
              <a:rPr lang="as-IN" sz="3600" dirty="0" smtClean="0">
                <a:solidFill>
                  <a:schemeClr val="accent4"/>
                </a:solidFill>
              </a:rPr>
              <a:t>(</a:t>
            </a:r>
            <a:r>
              <a:rPr lang="en-US" sz="3600" dirty="0" smtClean="0">
                <a:solidFill>
                  <a:schemeClr val="accent4"/>
                </a:solidFill>
              </a:rPr>
              <a:t>Tree Topology):</a:t>
            </a:r>
            <a:r>
              <a:rPr lang="en-US" sz="3600" b="0" dirty="0" smtClean="0"/>
              <a:t> </a:t>
            </a:r>
            <a:endParaRPr lang="en-US" sz="3600" dirty="0"/>
          </a:p>
        </p:txBody>
      </p:sp>
      <p:pic>
        <p:nvPicPr>
          <p:cNvPr id="38914" name="Picture 2" descr="Related image"/>
          <p:cNvPicPr>
            <a:picLocks noChangeAspect="1" noChangeArrowheads="1"/>
          </p:cNvPicPr>
          <p:nvPr/>
        </p:nvPicPr>
        <p:blipFill>
          <a:blip r:embed="rId2"/>
          <a:srcRect/>
          <a:stretch>
            <a:fillRect/>
          </a:stretch>
        </p:blipFill>
        <p:spPr bwMode="auto">
          <a:xfrm>
            <a:off x="304800" y="1250719"/>
            <a:ext cx="5791555" cy="560728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r>
              <a:rPr lang="as-IN" sz="3600" b="1" dirty="0" smtClean="0"/>
              <a:t>ট্রি-টপোলজি ব্যবহারের </a:t>
            </a:r>
            <a:r>
              <a:rPr lang="as-IN" sz="3600" b="1" dirty="0" smtClean="0"/>
              <a:t>সুবিধা</a:t>
            </a:r>
            <a:r>
              <a:rPr lang="en-US" sz="3600" b="1" dirty="0" smtClean="0"/>
              <a:t> ও অ</a:t>
            </a:r>
            <a:r>
              <a:rPr lang="as-IN" sz="3600" b="1" dirty="0" smtClean="0"/>
              <a:t>সুবিধা</a:t>
            </a:r>
            <a:r>
              <a:rPr lang="en-US" sz="3600" b="1" dirty="0" smtClean="0"/>
              <a:t> </a:t>
            </a:r>
            <a:r>
              <a:rPr lang="as-IN" sz="3600" b="1" dirty="0" smtClean="0"/>
              <a:t>:</a:t>
            </a:r>
            <a:endParaRPr lang="en-US" sz="3600" dirty="0"/>
          </a:p>
        </p:txBody>
      </p:sp>
      <p:sp>
        <p:nvSpPr>
          <p:cNvPr id="3" name="Text Placeholder 2"/>
          <p:cNvSpPr>
            <a:spLocks noGrp="1"/>
          </p:cNvSpPr>
          <p:nvPr>
            <p:ph type="body" idx="1"/>
          </p:nvPr>
        </p:nvSpPr>
        <p:spPr/>
        <p:style>
          <a:lnRef idx="3">
            <a:schemeClr val="lt1"/>
          </a:lnRef>
          <a:fillRef idx="1">
            <a:schemeClr val="accent3"/>
          </a:fillRef>
          <a:effectRef idx="1">
            <a:schemeClr val="accent3"/>
          </a:effectRef>
          <a:fontRef idx="minor">
            <a:schemeClr val="lt1"/>
          </a:fontRef>
        </p:style>
        <p:txBody>
          <a:bodyPr/>
          <a:lstStyle/>
          <a:p>
            <a:r>
              <a:rPr lang="as-IN" sz="2000" dirty="0" smtClean="0"/>
              <a:t>ট্রি-টপোলজি ব্যবহারের সুবিধা:</a:t>
            </a:r>
            <a:endParaRPr lang="en-US" sz="2000" dirty="0"/>
          </a:p>
        </p:txBody>
      </p:sp>
      <p:sp>
        <p:nvSpPr>
          <p:cNvPr id="4" name="Text Placeholder 3"/>
          <p:cNvSpPr>
            <a:spLocks noGrp="1"/>
          </p:cNvSpPr>
          <p:nvPr>
            <p:ph type="body" sz="half" idx="3"/>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2500"/>
          </a:bodyPr>
          <a:lstStyle/>
          <a:p>
            <a:r>
              <a:rPr lang="as-IN" dirty="0" smtClean="0"/>
              <a:t>ট্রি-টপোলজি ব্যবহারের অসুবিধা:</a:t>
            </a:r>
            <a:endParaRPr lang="en-US" dirty="0"/>
          </a:p>
        </p:txBody>
      </p:sp>
      <p:sp>
        <p:nvSpPr>
          <p:cNvPr id="5" name="Content Placeholder 4"/>
          <p:cNvSpPr>
            <a:spLocks noGrp="1"/>
          </p:cNvSpPr>
          <p:nvPr>
            <p:ph sz="quarter" idx="2"/>
          </p:nvPr>
        </p:nvSpPr>
        <p:spPr/>
        <p:style>
          <a:lnRef idx="3">
            <a:schemeClr val="lt1"/>
          </a:lnRef>
          <a:fillRef idx="1">
            <a:schemeClr val="accent3"/>
          </a:fillRef>
          <a:effectRef idx="1">
            <a:schemeClr val="accent3"/>
          </a:effectRef>
          <a:fontRef idx="minor">
            <a:schemeClr val="lt1"/>
          </a:fontRef>
        </p:style>
        <p:txBody>
          <a:bodyPr/>
          <a:lstStyle/>
          <a:p>
            <a:pPr fontAlgn="base"/>
            <a:r>
              <a:rPr lang="as-IN" dirty="0" smtClean="0"/>
              <a:t>১</a:t>
            </a:r>
            <a:r>
              <a:rPr lang="as-IN" dirty="0" smtClean="0"/>
              <a:t>। অফিস ব্যবস্থাপনার কাজে এ নেটওয়ার্ক টপোলজি খুবই উপযোগী।</a:t>
            </a:r>
          </a:p>
          <a:p>
            <a:pPr fontAlgn="base"/>
            <a:r>
              <a:rPr lang="as-IN" dirty="0" smtClean="0"/>
              <a:t>২। শাখা-প্রশাখা সৃষ্টির মাধ্যমে ট্রি-টপোলজির নেটওয়ার্ক সম্প্রসারণ করা সহজ।</a:t>
            </a:r>
          </a:p>
          <a:p>
            <a:pPr fontAlgn="base"/>
            <a:r>
              <a:rPr lang="as-IN" dirty="0" smtClean="0"/>
              <a:t>৩। নতুন কোনো  নোড সংযোগ বা বাদ দিলে নেটওয়ার্কের স্বাভাবিক কাজকর্মের কোনো অসুবিধা হয় না।</a:t>
            </a:r>
            <a:endParaRPr lang="as-IN" dirty="0"/>
          </a:p>
        </p:txBody>
      </p:sp>
      <p:sp>
        <p:nvSpPr>
          <p:cNvPr id="6" name="Content Placeholder 5"/>
          <p:cNvSpPr>
            <a:spLocks noGrp="1"/>
          </p:cNvSpPr>
          <p:nvPr>
            <p:ph sz="quarter" idx="4"/>
          </p:nvPr>
        </p:nvSpPr>
        <p:spPr/>
        <p:style>
          <a:lnRef idx="3">
            <a:schemeClr val="lt1"/>
          </a:lnRef>
          <a:fillRef idx="1">
            <a:schemeClr val="accent3"/>
          </a:fillRef>
          <a:effectRef idx="1">
            <a:schemeClr val="accent3"/>
          </a:effectRef>
          <a:fontRef idx="minor">
            <a:schemeClr val="lt1"/>
          </a:fontRef>
        </p:style>
        <p:txBody>
          <a:bodyPr/>
          <a:lstStyle/>
          <a:p>
            <a:pPr fontAlgn="base"/>
            <a:endParaRPr lang="en-US" dirty="0" smtClean="0"/>
          </a:p>
          <a:p>
            <a:pPr fontAlgn="base"/>
            <a:r>
              <a:rPr lang="as-IN" dirty="0" smtClean="0"/>
              <a:t>১</a:t>
            </a:r>
            <a:r>
              <a:rPr lang="as-IN" dirty="0" smtClean="0"/>
              <a:t>। এই টপোলজি কিছুটা জটিল ধরনের।</a:t>
            </a:r>
          </a:p>
          <a:p>
            <a:pPr fontAlgn="base"/>
            <a:r>
              <a:rPr lang="as-IN" dirty="0" smtClean="0"/>
              <a:t>২। রুট বা সার্ভার কম্পিউটারে ক্রুটি দেখা দিলে নেটওয়ার্কটি অচল হয়ে যায়।</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045464"/>
          </a:xfrm>
        </p:spPr>
        <p:txBody>
          <a:bodyPr/>
          <a:lstStyle/>
          <a:p>
            <a:r>
              <a:rPr lang="as-IN" sz="4400" dirty="0" smtClean="0"/>
              <a:t>মেশ </a:t>
            </a:r>
            <a:r>
              <a:rPr lang="as-IN" sz="4400" dirty="0" smtClean="0"/>
              <a:t>টপোলজি </a:t>
            </a:r>
            <a:r>
              <a:rPr lang="as-IN" sz="4400" dirty="0" smtClean="0"/>
              <a:t>(</a:t>
            </a:r>
            <a:r>
              <a:rPr sz="4400" smtClean="0"/>
              <a:t>Mesh </a:t>
            </a:r>
            <a:r>
              <a:rPr sz="4400" smtClean="0"/>
              <a:t>Topology</a:t>
            </a:r>
            <a:r>
              <a:rPr sz="4400" smtClean="0"/>
              <a:t>):</a:t>
            </a:r>
            <a:endParaRPr lang="en-US" sz="4400" dirty="0"/>
          </a:p>
        </p:txBody>
      </p:sp>
      <p:sp>
        <p:nvSpPr>
          <p:cNvPr id="3" name="Text Placeholder 2"/>
          <p:cNvSpPr>
            <a:spLocks noGrp="1"/>
          </p:cNvSpPr>
          <p:nvPr>
            <p:ph type="body" idx="1"/>
          </p:nvPr>
        </p:nvSpPr>
        <p:spPr>
          <a:xfrm>
            <a:off x="530352" y="2704664"/>
            <a:ext cx="7772400" cy="2095936"/>
          </a:xfrm>
        </p:spPr>
        <p:txBody>
          <a:bodyPr/>
          <a:lstStyle/>
          <a:p>
            <a:r>
              <a:rPr lang="as-IN" dirty="0" smtClean="0"/>
              <a:t>মেস টপোলজির ক্ষেত্রে নেটওয়ার্কের অধীনস্থ প্রত্যেক কম্পিউটার অপর প্রত্যেক কম্পিউটারের সাথে সরাসরি যুক্ত থাকে। যদি কোনো সময় একটি সংযোগ লাইন নষ্ট হয় তবে বিকল্প সংযোগ লাইন থাকে যোগাযোগের জন্য।</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Related image"/>
          <p:cNvPicPr>
            <a:picLocks noChangeAspect="1" noChangeArrowheads="1"/>
          </p:cNvPicPr>
          <p:nvPr/>
        </p:nvPicPr>
        <p:blipFill>
          <a:blip r:embed="rId2"/>
          <a:srcRect/>
          <a:stretch>
            <a:fillRect/>
          </a:stretch>
        </p:blipFill>
        <p:spPr bwMode="auto">
          <a:xfrm>
            <a:off x="2786062" y="838200"/>
            <a:ext cx="6357938" cy="5715000"/>
          </a:xfrm>
          <a:prstGeom prst="rect">
            <a:avLst/>
          </a:prstGeom>
          <a:noFill/>
        </p:spPr>
      </p:pic>
      <p:sp>
        <p:nvSpPr>
          <p:cNvPr id="4" name="TextBox 3"/>
          <p:cNvSpPr txBox="1"/>
          <p:nvPr/>
        </p:nvSpPr>
        <p:spPr>
          <a:xfrm>
            <a:off x="685800" y="1600200"/>
            <a:ext cx="2286000" cy="138499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as-IN" sz="2800" dirty="0" smtClean="0">
                <a:solidFill>
                  <a:schemeClr val="accent4"/>
                </a:solidFill>
              </a:rPr>
              <a:t>মেশ টপোলজি (</a:t>
            </a:r>
            <a:r>
              <a:rPr lang="en-US" sz="2800" dirty="0" smtClean="0">
                <a:solidFill>
                  <a:schemeClr val="accent4"/>
                </a:solidFill>
              </a:rPr>
              <a:t>Mesh Topology):</a:t>
            </a:r>
            <a:endParaRPr lang="en-US" sz="2800" dirty="0">
              <a:solidFill>
                <a:schemeClr val="accent4"/>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r>
              <a:rPr lang="as-IN" sz="2800" b="1" dirty="0" smtClean="0"/>
              <a:t>মেস টপোলজি ব্যবহারের </a:t>
            </a:r>
            <a:r>
              <a:rPr lang="as-IN" sz="2800" b="1" dirty="0" smtClean="0"/>
              <a:t>সুবিধাসমূহ</a:t>
            </a:r>
            <a:r>
              <a:rPr lang="en-US" sz="2800" b="1" dirty="0" smtClean="0"/>
              <a:t> ও</a:t>
            </a:r>
            <a:r>
              <a:rPr lang="as-IN" sz="2800" b="1" dirty="0" smtClean="0"/>
              <a:t> </a:t>
            </a:r>
            <a:r>
              <a:rPr lang="en-US" sz="2800" b="1" dirty="0" smtClean="0"/>
              <a:t>অ</a:t>
            </a:r>
            <a:r>
              <a:rPr lang="as-IN" sz="2800" b="1" dirty="0" smtClean="0"/>
              <a:t>সুবিধাসমূহ</a:t>
            </a:r>
            <a:r>
              <a:rPr lang="en-US" sz="2800" b="1" dirty="0" smtClean="0"/>
              <a:t> </a:t>
            </a:r>
            <a:r>
              <a:rPr lang="as-IN" sz="2800" b="1" dirty="0" smtClean="0"/>
              <a:t>:</a:t>
            </a:r>
            <a:endParaRPr lang="en-US" sz="2800" dirty="0"/>
          </a:p>
        </p:txBody>
      </p:sp>
      <p:sp>
        <p:nvSpPr>
          <p:cNvPr id="3" name="Text Placeholder 2"/>
          <p:cNvSpPr>
            <a:spLocks noGrp="1"/>
          </p:cNvSpPr>
          <p:nvPr>
            <p:ph type="body" idx="1"/>
          </p:nvPr>
        </p:nvSpPr>
        <p:spPr/>
        <p:style>
          <a:lnRef idx="3">
            <a:schemeClr val="lt1"/>
          </a:lnRef>
          <a:fillRef idx="1">
            <a:schemeClr val="accent3"/>
          </a:fillRef>
          <a:effectRef idx="1">
            <a:schemeClr val="accent3"/>
          </a:effectRef>
          <a:fontRef idx="minor">
            <a:schemeClr val="lt1"/>
          </a:fontRef>
        </p:style>
        <p:txBody>
          <a:bodyPr/>
          <a:lstStyle/>
          <a:p>
            <a:r>
              <a:rPr lang="as-IN" sz="2000" dirty="0" smtClean="0"/>
              <a:t>মেস টপোলজি ব্যবহারের সুবিধাসমূহ:</a:t>
            </a:r>
            <a:endParaRPr lang="en-US" sz="2000" dirty="0"/>
          </a:p>
        </p:txBody>
      </p:sp>
      <p:sp>
        <p:nvSpPr>
          <p:cNvPr id="4" name="Text Placeholder 3"/>
          <p:cNvSpPr>
            <a:spLocks noGrp="1"/>
          </p:cNvSpPr>
          <p:nvPr>
            <p:ph type="body" sz="half" idx="3"/>
          </p:nvPr>
        </p:nvSpPr>
        <p:spPr/>
        <p:style>
          <a:lnRef idx="3">
            <a:schemeClr val="lt1"/>
          </a:lnRef>
          <a:fillRef idx="1">
            <a:schemeClr val="accent3"/>
          </a:fillRef>
          <a:effectRef idx="1">
            <a:schemeClr val="accent3"/>
          </a:effectRef>
          <a:fontRef idx="minor">
            <a:schemeClr val="lt1"/>
          </a:fontRef>
        </p:style>
        <p:txBody>
          <a:bodyPr>
            <a:normAutofit/>
          </a:bodyPr>
          <a:lstStyle/>
          <a:p>
            <a:r>
              <a:rPr lang="as-IN" sz="1800" dirty="0" smtClean="0"/>
              <a:t>মেস টপোলজি ব্যবহারের </a:t>
            </a:r>
            <a:r>
              <a:rPr lang="en-US" sz="1800" dirty="0" smtClean="0"/>
              <a:t>অ</a:t>
            </a:r>
            <a:r>
              <a:rPr lang="as-IN" sz="1800" dirty="0" smtClean="0"/>
              <a:t>সুবিধাসমূহ</a:t>
            </a:r>
            <a:r>
              <a:rPr lang="as-IN" sz="1800" dirty="0" smtClean="0"/>
              <a:t>:</a:t>
            </a:r>
            <a:endParaRPr lang="en-US" sz="1800" dirty="0"/>
          </a:p>
        </p:txBody>
      </p:sp>
      <p:sp>
        <p:nvSpPr>
          <p:cNvPr id="5" name="Content Placeholder 4"/>
          <p:cNvSpPr>
            <a:spLocks noGrp="1"/>
          </p:cNvSpPr>
          <p:nvPr>
            <p:ph sz="quarter" idx="2"/>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fontAlgn="base"/>
            <a:r>
              <a:rPr lang="as-IN" dirty="0" smtClean="0"/>
              <a:t>১। যেকোনো দুটি নোডের মধ্যে অত্যন্ত দ্রুতগতিতে ডেটা আদান-প্রদান করা যায়।</a:t>
            </a:r>
          </a:p>
          <a:p>
            <a:pPr fontAlgn="base"/>
            <a:r>
              <a:rPr lang="as-IN" dirty="0" smtClean="0"/>
              <a:t>২। একটি সংযোগ লাইন নষ্ট হয়ে গেলেও বিকল্প সংযোগ লাইন ব্যবহার করে ডেটা আদান-প্রদান করা যায়।</a:t>
            </a:r>
          </a:p>
          <a:p>
            <a:pPr fontAlgn="base"/>
            <a:r>
              <a:rPr lang="as-IN" dirty="0" smtClean="0"/>
              <a:t>৩। এতে ডেটা কমিউনিকেশনে অনেক বেশি নিশ্চয়তা থাকে।</a:t>
            </a:r>
          </a:p>
          <a:p>
            <a:pPr fontAlgn="base"/>
            <a:r>
              <a:rPr lang="as-IN" dirty="0" smtClean="0"/>
              <a:t>৪। নেটওয়ার্কের সমস্যা খুব সহজে সমাধান করা যায়।</a:t>
            </a:r>
          </a:p>
          <a:p>
            <a:endParaRPr lang="en-US" dirty="0"/>
          </a:p>
        </p:txBody>
      </p:sp>
      <p:sp>
        <p:nvSpPr>
          <p:cNvPr id="6" name="Content Placeholder 5"/>
          <p:cNvSpPr>
            <a:spLocks noGrp="1"/>
          </p:cNvSpPr>
          <p:nvPr>
            <p:ph sz="quarter" idx="4"/>
          </p:nvPr>
        </p:nvSpPr>
        <p:spPr/>
        <p:style>
          <a:lnRef idx="1">
            <a:schemeClr val="accent6"/>
          </a:lnRef>
          <a:fillRef idx="2">
            <a:schemeClr val="accent6"/>
          </a:fillRef>
          <a:effectRef idx="1">
            <a:schemeClr val="accent6"/>
          </a:effectRef>
          <a:fontRef idx="minor">
            <a:schemeClr val="dk1"/>
          </a:fontRef>
        </p:style>
        <p:txBody>
          <a:bodyPr/>
          <a:lstStyle/>
          <a:p>
            <a:pPr fontAlgn="base"/>
            <a:r>
              <a:rPr lang="as-IN" dirty="0" smtClean="0"/>
              <a:t>১। এই টপোলজিতে নেটওয়ার্ক ইনস্টলেশন ও কনফিগারেশন বেশ জটিল।</a:t>
            </a:r>
          </a:p>
          <a:p>
            <a:pPr fontAlgn="base"/>
            <a:r>
              <a:rPr lang="as-IN" dirty="0" smtClean="0"/>
              <a:t>২। নেটওয়ার্কে অতিরিক্ত লিংক স্থাপন করতে হয় বিধায় এতে খরচ বেড়ে যায়।</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Image result for টপোলজি কাকে বলে"/>
          <p:cNvPicPr>
            <a:picLocks noChangeAspect="1" noChangeArrowheads="1"/>
          </p:cNvPicPr>
          <p:nvPr/>
        </p:nvPicPr>
        <p:blipFill>
          <a:blip r:embed="rId2"/>
          <a:srcRect/>
          <a:stretch>
            <a:fillRect/>
          </a:stretch>
        </p:blipFill>
        <p:spPr bwMode="auto">
          <a:xfrm>
            <a:off x="1981200" y="990600"/>
            <a:ext cx="5410200" cy="3078830"/>
          </a:xfrm>
          <a:prstGeom prst="rect">
            <a:avLst/>
          </a:prstGeom>
          <a:noFill/>
        </p:spPr>
      </p:pic>
      <p:sp>
        <p:nvSpPr>
          <p:cNvPr id="6" name="TextBox 5"/>
          <p:cNvSpPr txBox="1"/>
          <p:nvPr/>
        </p:nvSpPr>
        <p:spPr>
          <a:xfrm>
            <a:off x="0" y="4272677"/>
            <a:ext cx="9144000" cy="3077766"/>
          </a:xfrm>
          <a:prstGeom prst="rect">
            <a:avLst/>
          </a:prstGeom>
          <a:noFill/>
        </p:spPr>
        <p:txBody>
          <a:bodyPr wrap="square" rtlCol="0">
            <a:spAutoFit/>
          </a:bodyPr>
          <a:lstStyle/>
          <a:p>
            <a:pPr algn="ctr"/>
            <a:r>
              <a:rPr lang="as-IN" sz="5400" b="1" dirty="0" smtClean="0">
                <a:ln w="12700">
                  <a:solidFill>
                    <a:schemeClr val="tx2">
                      <a:satMod val="155000"/>
                    </a:schemeClr>
                  </a:solidFill>
                  <a:prstDash val="solid"/>
                </a:ln>
                <a:solidFill>
                  <a:schemeClr val="bg2">
                    <a:tint val="85000"/>
                    <a:satMod val="155000"/>
                  </a:schemeClr>
                </a:solidFill>
              </a:rPr>
              <a:t>দ্বিতীয় </a:t>
            </a:r>
            <a:r>
              <a:rPr lang="as-IN" sz="5400" b="1" dirty="0">
                <a:ln w="12700">
                  <a:solidFill>
                    <a:schemeClr val="tx2">
                      <a:satMod val="155000"/>
                    </a:schemeClr>
                  </a:solidFill>
                  <a:prstDash val="solid"/>
                </a:ln>
                <a:solidFill>
                  <a:schemeClr val="bg2">
                    <a:tint val="85000"/>
                    <a:satMod val="155000"/>
                  </a:schemeClr>
                </a:solidFill>
              </a:rPr>
              <a:t>অধ্যায় </a:t>
            </a:r>
            <a:endParaRPr lang="en-US" sz="5400" b="1" dirty="0" smtClean="0">
              <a:ln w="12700">
                <a:solidFill>
                  <a:schemeClr val="tx2">
                    <a:satMod val="155000"/>
                  </a:schemeClr>
                </a:solidFill>
                <a:prstDash val="solid"/>
              </a:ln>
              <a:solidFill>
                <a:schemeClr val="bg2">
                  <a:tint val="85000"/>
                  <a:satMod val="155000"/>
                </a:schemeClr>
              </a:solidFill>
            </a:endParaRPr>
          </a:p>
          <a:p>
            <a:pPr algn="ctr"/>
            <a:r>
              <a:rPr lang="as-IN" sz="3200" dirty="0" smtClean="0"/>
              <a:t>পাঠ-০</a:t>
            </a:r>
            <a:r>
              <a:rPr lang="en-US" sz="3200" dirty="0" smtClean="0"/>
              <a:t>৯: </a:t>
            </a:r>
            <a:r>
              <a:rPr lang="as-IN" sz="3200" u="sng" dirty="0" smtClean="0">
                <a:solidFill>
                  <a:schemeClr val="accent4"/>
                </a:solidFill>
              </a:rPr>
              <a:t>টপোলজি</a:t>
            </a:r>
            <a:r>
              <a:rPr lang="as-IN" sz="3200" dirty="0"/>
              <a:t>(বাস, স্টার, রিং, ট্রি, </a:t>
            </a:r>
            <a:r>
              <a:rPr lang="as-IN" sz="3200" dirty="0" smtClean="0"/>
              <a:t>এবং</a:t>
            </a:r>
            <a:r>
              <a:rPr lang="en-US" sz="3200" dirty="0" smtClean="0"/>
              <a:t> </a:t>
            </a:r>
            <a:r>
              <a:rPr lang="as-IN" sz="3200" dirty="0" smtClean="0"/>
              <a:t>মেশ</a:t>
            </a:r>
            <a:r>
              <a:rPr lang="as-IN" sz="3200" dirty="0" smtClean="0"/>
              <a:t> )।</a:t>
            </a:r>
            <a:endParaRPr lang="as-IN" sz="3200" dirty="0"/>
          </a:p>
          <a:p>
            <a:pPr algn="ctr"/>
            <a:endParaRPr lang="as-IN" sz="5400" u="sng" dirty="0">
              <a:solidFill>
                <a:schemeClr val="accent4"/>
              </a:solidFill>
            </a:endParaRPr>
          </a:p>
          <a:p>
            <a:endParaRPr lang="en-US" sz="5400" dirty="0">
              <a:latin typeface="NikoshBAN" pitchFamily="2" charset="0"/>
              <a:cs typeface="NikoshBAN" pitchFamily="2" charset="0"/>
            </a:endParaRPr>
          </a:p>
        </p:txBody>
      </p:sp>
      <p:sp>
        <p:nvSpPr>
          <p:cNvPr id="8" name="Flowchart: Process 7"/>
          <p:cNvSpPr/>
          <p:nvPr/>
        </p:nvSpPr>
        <p:spPr>
          <a:xfrm>
            <a:off x="0" y="6400800"/>
            <a:ext cx="9144000" cy="457200"/>
          </a:xfrm>
          <a:prstGeom prst="flowChartProcess">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11500" u="sng" dirty="0" err="1" smtClean="0">
                <a:effectLst/>
              </a:rPr>
              <a:t>ধন্যবাদ</a:t>
            </a:r>
            <a:endParaRPr lang="en-US" sz="11500" u="sng" dirty="0">
              <a:effectLst/>
            </a:endParaRPr>
          </a:p>
        </p:txBody>
      </p:sp>
      <p:sp>
        <p:nvSpPr>
          <p:cNvPr id="3" name="Subtitle 2"/>
          <p:cNvSpPr>
            <a:spLocks noGrp="1"/>
          </p:cNvSpPr>
          <p:nvPr>
            <p:ph type="subTitle" idx="1"/>
          </p:nvPr>
        </p:nvSpPr>
        <p:spPr/>
        <p:txBody>
          <a:bodyPr>
            <a:normAutofit lnSpcReduction="10000"/>
          </a:bodyPr>
          <a:lstStyle/>
          <a:p>
            <a:endParaRPr lang="en-US" dirty="0" smtClean="0"/>
          </a:p>
          <a:p>
            <a:r>
              <a:rPr lang="as-IN" dirty="0" smtClean="0"/>
              <a:t>'আপনি </a:t>
            </a:r>
            <a:r>
              <a:rPr lang="as-IN" dirty="0" smtClean="0"/>
              <a:t>একদিনের জন্য একটা ছাত্রকে একটা পড়া পড়াতে পারেন; কিন্তু যদি তাকে আপনি কৌতুহলী হতে শেখান সে যতোদিন বাঁচবে শিক্ষা চালিয়েই...</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s-IN" sz="4000" b="0" dirty="0" smtClean="0">
                <a:solidFill>
                  <a:schemeClr val="tx1"/>
                </a:solidFill>
                <a:effectLst/>
              </a:rPr>
              <a:t>এই পাঠ শেষে যা যা শিখতে পারবে-</a:t>
            </a:r>
            <a:r>
              <a:rPr lang="as-IN" b="0" dirty="0" smtClean="0"/>
              <a:t/>
            </a:r>
            <a:br>
              <a:rPr lang="as-IN" b="0" dirty="0" smtClean="0"/>
            </a:br>
            <a:endParaRPr lang="en-US" dirty="0"/>
          </a:p>
        </p:txBody>
      </p:sp>
      <p:sp>
        <p:nvSpPr>
          <p:cNvPr id="3" name="Text Placeholder 2"/>
          <p:cNvSpPr>
            <a:spLocks noGrp="1"/>
          </p:cNvSpPr>
          <p:nvPr>
            <p:ph type="body" idx="1"/>
          </p:nvPr>
        </p:nvSpPr>
        <p:spPr/>
        <p:txBody>
          <a:bodyPr>
            <a:normAutofit/>
          </a:bodyPr>
          <a:lstStyle/>
          <a:p>
            <a:pPr fontAlgn="base"/>
            <a:r>
              <a:rPr lang="as-IN" sz="1600" dirty="0" smtClean="0"/>
              <a:t>১। নেটওয়ার্ক টপোলজির ধারণা ব্যাখ্যা করতে পারবে।</a:t>
            </a:r>
          </a:p>
          <a:p>
            <a:pPr fontAlgn="base"/>
            <a:r>
              <a:rPr lang="as-IN" sz="1600" dirty="0" smtClean="0"/>
              <a:t>২। বিভিন্ন নেটওয়ার্ক টপোলজি সম্পর্কে বিস্তারিত ব্যাখ্যা করতে পারবে।</a:t>
            </a:r>
          </a:p>
          <a:p>
            <a:pPr fontAlgn="base"/>
            <a:r>
              <a:rPr lang="as-IN" sz="1600" dirty="0" smtClean="0"/>
              <a:t>৩। বিভিন্ন নেটওয়ার্ক টপোলজির ব্যবহার, সুবিধা ও অসুবিধাসমূহ ব্যাখ্যা করতে পারবে।</a:t>
            </a:r>
          </a:p>
          <a:p>
            <a:pPr fontAlgn="base"/>
            <a:r>
              <a:rPr lang="as-IN" sz="1600" dirty="0" smtClean="0"/>
              <a:t>৪। কোন ক্ষেত্রে কোন টপোলজি ব্যবহার সুবিধাজনক তা বিশ্লেষণ করতে পারবে।</a:t>
            </a:r>
          </a:p>
          <a:p>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s-IN" sz="4400" b="1" dirty="0" smtClean="0"/>
              <a:t>নেটওয়ার্ক টপোলজিঃ</a:t>
            </a:r>
            <a:endParaRPr lang="en-US" sz="4400" dirty="0"/>
          </a:p>
        </p:txBody>
      </p:sp>
      <p:sp>
        <p:nvSpPr>
          <p:cNvPr id="3" name="TextBox 2"/>
          <p:cNvSpPr txBox="1"/>
          <p:nvPr/>
        </p:nvSpPr>
        <p:spPr>
          <a:xfrm>
            <a:off x="609600" y="2133600"/>
            <a:ext cx="8153400" cy="3416320"/>
          </a:xfrm>
          <a:prstGeom prst="rect">
            <a:avLst/>
          </a:prstGeom>
          <a:noFill/>
        </p:spPr>
        <p:txBody>
          <a:bodyPr wrap="square" rtlCol="0">
            <a:spAutoFit/>
          </a:bodyPr>
          <a:lstStyle/>
          <a:p>
            <a:pPr fontAlgn="base"/>
            <a:r>
              <a:rPr lang="as-IN" dirty="0"/>
              <a:t>কম্পিউটার নেটওয়ার্কে কম্পিউটারসমূহ একে অপরের সাথে সংযুক্ত থাকে। এই সংযোগ বিভিন্ন ভাবে দেওয়া যায়। কম্পিউটার নেটওয়ার্কে কম্পিউটারসমূহের মধ্যে সংযোগের জন্য ব্যবহৃত জ্যামিতিক সন্নিবেশকে নেটওয়ার্ক টপোলজি বলে।</a:t>
            </a:r>
          </a:p>
          <a:p>
            <a:pPr fontAlgn="base"/>
            <a:endParaRPr lang="en-US" dirty="0" smtClean="0"/>
          </a:p>
          <a:p>
            <a:pPr fontAlgn="base"/>
            <a:r>
              <a:rPr lang="as-IN" dirty="0" smtClean="0"/>
              <a:t>কম্পিউটার </a:t>
            </a:r>
            <a:r>
              <a:rPr lang="as-IN" dirty="0"/>
              <a:t>নেটওয়ার্কে নিম্ন বর্ণিত ছয় ধরণের টপোলজি থাকে। যথা –</a:t>
            </a:r>
          </a:p>
          <a:p>
            <a:pPr fontAlgn="base"/>
            <a:r>
              <a:rPr lang="as-IN" dirty="0" smtClean="0"/>
              <a:t>১</a:t>
            </a:r>
            <a:r>
              <a:rPr lang="as-IN" dirty="0"/>
              <a:t>। বাস নেটওয়ার্ক টপোলজি  ( </a:t>
            </a:r>
            <a:r>
              <a:rPr lang="en-US" dirty="0"/>
              <a:t>Bus Network Topology )</a:t>
            </a:r>
          </a:p>
          <a:p>
            <a:pPr fontAlgn="base"/>
            <a:r>
              <a:rPr lang="as-IN" dirty="0"/>
              <a:t>২। স্টার নেটওয়ার্ক টপোলজি ( </a:t>
            </a:r>
            <a:r>
              <a:rPr lang="en-US" dirty="0"/>
              <a:t>Star Network Topology )</a:t>
            </a:r>
          </a:p>
          <a:p>
            <a:pPr fontAlgn="base"/>
            <a:r>
              <a:rPr lang="as-IN" dirty="0"/>
              <a:t>৩। রিং নেটওয়ার্ক টপোলজি ( </a:t>
            </a:r>
            <a:r>
              <a:rPr lang="en-US" dirty="0"/>
              <a:t>Ring Network Topology )</a:t>
            </a:r>
          </a:p>
          <a:p>
            <a:pPr fontAlgn="base"/>
            <a:r>
              <a:rPr lang="as-IN" dirty="0"/>
              <a:t>৪। ট্রি নেটওয়ার্ক টপোলজি ( </a:t>
            </a:r>
            <a:r>
              <a:rPr lang="en-US" dirty="0"/>
              <a:t>Tree Network Topology )</a:t>
            </a:r>
          </a:p>
          <a:p>
            <a:pPr fontAlgn="base"/>
            <a:r>
              <a:rPr lang="as-IN" dirty="0"/>
              <a:t>৫। মেশ নেটওয়ার্ক টপোলজি ( </a:t>
            </a:r>
            <a:r>
              <a:rPr lang="en-US" dirty="0"/>
              <a:t>Mesh Network Topology )</a:t>
            </a:r>
          </a:p>
          <a:p>
            <a:pPr fontAlgn="base"/>
            <a:r>
              <a:rPr lang="as-IN" dirty="0"/>
              <a:t>৬। হাইব্রিড নেটওয়ার্ক টপোলজি ( </a:t>
            </a:r>
            <a:r>
              <a:rPr lang="en-US" dirty="0"/>
              <a:t>Hybrid Network Topology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s-IN" sz="4400" dirty="0" smtClean="0">
                <a:solidFill>
                  <a:schemeClr val="tx1"/>
                </a:solidFill>
              </a:rPr>
              <a:t>বাস </a:t>
            </a:r>
            <a:r>
              <a:rPr lang="as-IN" sz="4400" dirty="0" smtClean="0">
                <a:solidFill>
                  <a:schemeClr val="tx1"/>
                </a:solidFill>
              </a:rPr>
              <a:t> </a:t>
            </a:r>
            <a:r>
              <a:rPr lang="as-IN" sz="4400" dirty="0" smtClean="0">
                <a:solidFill>
                  <a:schemeClr val="tx1"/>
                </a:solidFill>
              </a:rPr>
              <a:t>টপোলজি  ( </a:t>
            </a:r>
            <a:r>
              <a:rPr sz="4400" smtClean="0">
                <a:solidFill>
                  <a:schemeClr val="tx1"/>
                </a:solidFill>
              </a:rPr>
              <a:t>Bus </a:t>
            </a:r>
            <a:r>
              <a:rPr sz="4400" smtClean="0">
                <a:solidFill>
                  <a:schemeClr val="tx1"/>
                </a:solidFill>
              </a:rPr>
              <a:t> </a:t>
            </a:r>
            <a:r>
              <a:rPr sz="4400" smtClean="0">
                <a:solidFill>
                  <a:schemeClr val="tx1"/>
                </a:solidFill>
              </a:rPr>
              <a:t>Topology )</a:t>
            </a:r>
            <a:endParaRPr lang="en-US" sz="4400" dirty="0">
              <a:solidFill>
                <a:schemeClr val="tx1"/>
              </a:solidFill>
            </a:endParaRPr>
          </a:p>
        </p:txBody>
      </p:sp>
      <p:sp>
        <p:nvSpPr>
          <p:cNvPr id="3" name="Text Placeholder 2"/>
          <p:cNvSpPr>
            <a:spLocks noGrp="1"/>
          </p:cNvSpPr>
          <p:nvPr>
            <p:ph type="body" idx="1"/>
          </p:nvPr>
        </p:nvSpPr>
        <p:spPr>
          <a:xfrm>
            <a:off x="530352" y="2704664"/>
            <a:ext cx="8613648" cy="2553136"/>
          </a:xfrm>
        </p:spPr>
        <p:txBody>
          <a:bodyPr>
            <a:normAutofit/>
          </a:bodyPr>
          <a:lstStyle/>
          <a:p>
            <a:r>
              <a:rPr lang="as-IN" dirty="0" smtClean="0"/>
              <a:t>বাস</a:t>
            </a:r>
            <a:r>
              <a:rPr lang="as-IN" dirty="0" smtClean="0"/>
              <a:t> টপোলজিতে একটি মূল তার বা ক্যাবলের সাথে সকল কম্পিউটার বা নোড (একটি নেটওয়ার্কে সংযুক্ত প্রতিটি ডিভাইসকে একটি নোড বলা হয়।) সংযুক্ত থাকে। বাস টপোলজির এই প্রধান ক্যাবলটিকে বলা হয় ব্যাকবোন। সংযোগ লাইনকে সাধারণত বাস বলা হয়। ডেটা প্রেরণের জন্য প্রেরক নোড ডেটা সিগন্যাল মূল তার বা ক্যাবলে পাঠায় ফলে মূল ক্যাবলে সংযুক্ত সকল নোড সেই ডেটা পায়। সকল নোড প্রাপ্ত ডেটা সিগন্যাল পরীক্ষা করে এবং কেবলমাত্র প্রাপক নোড সেই ডেটা সিগন্যাল গ্রহণ করে।</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as-IN" sz="4000" dirty="0" smtClean="0">
                <a:solidFill>
                  <a:schemeClr val="tx1"/>
                </a:solidFill>
              </a:rPr>
              <a:t>বাস  টপোলজি  ( </a:t>
            </a:r>
            <a:r>
              <a:rPr lang="en-US" sz="4000" dirty="0" smtClean="0">
                <a:solidFill>
                  <a:schemeClr val="tx1"/>
                </a:solidFill>
              </a:rPr>
              <a:t>Bus  Topology )</a:t>
            </a:r>
            <a:endParaRPr lang="en-US" sz="3600" dirty="0"/>
          </a:p>
        </p:txBody>
      </p:sp>
      <p:sp>
        <p:nvSpPr>
          <p:cNvPr id="3" name="Content Placeholder 2"/>
          <p:cNvSpPr>
            <a:spLocks noGrp="1"/>
          </p:cNvSpPr>
          <p:nvPr>
            <p:ph idx="1"/>
          </p:nvPr>
        </p:nvSpPr>
        <p:spPr>
          <a:xfrm flipH="1">
            <a:off x="0" y="6858000"/>
            <a:ext cx="9144000" cy="228600"/>
          </a:xfrm>
        </p:spPr>
        <p:txBody>
          <a:bodyPr>
            <a:normAutofit fontScale="40000" lnSpcReduction="20000"/>
          </a:bodyPr>
          <a:lstStyle/>
          <a:p>
            <a:pPr>
              <a:buNone/>
            </a:pPr>
            <a:endParaRPr lang="en-US" dirty="0"/>
          </a:p>
        </p:txBody>
      </p:sp>
      <p:pic>
        <p:nvPicPr>
          <p:cNvPr id="31746" name="Picture 2" descr="Image result for টপোলজি কাকে বলে"/>
          <p:cNvPicPr>
            <a:picLocks noChangeAspect="1" noChangeArrowheads="1"/>
          </p:cNvPicPr>
          <p:nvPr/>
        </p:nvPicPr>
        <p:blipFill>
          <a:blip r:embed="rId2"/>
          <a:srcRect/>
          <a:stretch>
            <a:fillRect/>
          </a:stretch>
        </p:blipFill>
        <p:spPr bwMode="auto">
          <a:xfrm>
            <a:off x="1676400" y="1181289"/>
            <a:ext cx="5867400" cy="567671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Autofit/>
          </a:bodyPr>
          <a:lstStyle/>
          <a:p>
            <a:pPr algn="ctr"/>
            <a:r>
              <a:rPr lang="as-IN" sz="2800" b="1" dirty="0" smtClean="0"/>
              <a:t>বাস টপোলজি </a:t>
            </a:r>
            <a:r>
              <a:rPr lang="as-IN" sz="2800" b="1" dirty="0" smtClean="0"/>
              <a:t>ব্যবহারের</a:t>
            </a:r>
            <a:r>
              <a:rPr lang="en-US" sz="2800" b="1" dirty="0" smtClean="0"/>
              <a:t> </a:t>
            </a:r>
            <a:r>
              <a:rPr lang="en-US" sz="2800" b="1" dirty="0" err="1" smtClean="0"/>
              <a:t>সুবিধা</a:t>
            </a:r>
            <a:r>
              <a:rPr lang="as-IN" sz="2800" b="1" dirty="0" smtClean="0"/>
              <a:t> </a:t>
            </a:r>
            <a:r>
              <a:rPr lang="en-US" sz="2800" b="1" dirty="0" smtClean="0"/>
              <a:t>ও </a:t>
            </a:r>
            <a:r>
              <a:rPr lang="as-IN" sz="2800" b="1" dirty="0" smtClean="0"/>
              <a:t>অসুবিধাসমূহঃ</a:t>
            </a:r>
            <a:r>
              <a:rPr lang="as-IN" sz="2800" b="1" dirty="0" smtClean="0"/>
              <a:t> </a:t>
            </a:r>
            <a:endParaRPr lang="en-US" sz="2800" dirty="0"/>
          </a:p>
        </p:txBody>
      </p:sp>
      <p:sp>
        <p:nvSpPr>
          <p:cNvPr id="3" name="Text Placeholder 2"/>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r>
              <a:rPr lang="as-IN" sz="1800" dirty="0" smtClean="0"/>
              <a:t>বাস টপোলজি ব্যবহারের সুবিধাসমূহ:</a:t>
            </a:r>
            <a:endParaRPr lang="en-US" sz="1800" dirty="0"/>
          </a:p>
        </p:txBody>
      </p:sp>
      <p:sp>
        <p:nvSpPr>
          <p:cNvPr id="4" name="Text Placeholder 3"/>
          <p:cNvSpPr>
            <a:spLocks noGrp="1"/>
          </p:cNvSpPr>
          <p:nvPr>
            <p:ph type="body" sz="half" idx="3"/>
          </p:nvPr>
        </p:nvSpPr>
        <p:spPr/>
        <p:style>
          <a:lnRef idx="1">
            <a:schemeClr val="accent3"/>
          </a:lnRef>
          <a:fillRef idx="2">
            <a:schemeClr val="accent3"/>
          </a:fillRef>
          <a:effectRef idx="1">
            <a:schemeClr val="accent3"/>
          </a:effectRef>
          <a:fontRef idx="minor">
            <a:schemeClr val="dk1"/>
          </a:fontRef>
        </p:style>
        <p:txBody>
          <a:bodyPr>
            <a:normAutofit/>
          </a:bodyPr>
          <a:lstStyle/>
          <a:p>
            <a:endParaRPr lang="en-US" sz="1800" dirty="0" smtClean="0"/>
          </a:p>
          <a:p>
            <a:r>
              <a:rPr lang="as-IN" sz="1800" dirty="0" smtClean="0"/>
              <a:t>বাস </a:t>
            </a:r>
            <a:r>
              <a:rPr lang="as-IN" sz="1800" dirty="0" smtClean="0"/>
              <a:t>টপোলজি ব্যবহারের অসুবিধাসমূহঃ </a:t>
            </a:r>
            <a:endParaRPr lang="en-US" sz="1800" dirty="0" smtClean="0"/>
          </a:p>
          <a:p>
            <a:endParaRPr lang="en-US" dirty="0"/>
          </a:p>
        </p:txBody>
      </p:sp>
      <p:sp>
        <p:nvSpPr>
          <p:cNvPr id="5" name="Content Placeholder 4"/>
          <p:cNvSpPr>
            <a:spLocks noGrp="1"/>
          </p:cNvSpPr>
          <p:nvPr>
            <p:ph sz="quarter" idx="2"/>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fontAlgn="base"/>
            <a:r>
              <a:rPr lang="as-IN" dirty="0" smtClean="0"/>
              <a:t>১। এ  টপোলজির প্রধান সুবিধা হলো নেটওয়ার্ক খুব সাধারণ এবং ফিজিক্যাল লাইনের সংখ্যা মাত্র একটি।</a:t>
            </a:r>
          </a:p>
          <a:p>
            <a:pPr fontAlgn="base"/>
            <a:r>
              <a:rPr lang="as-IN" dirty="0" smtClean="0"/>
              <a:t>২। রিপিটারের সাহায্যে নেটওয়ার্কের ব্যাকবোন বা বাস সহজে সম্প্রসারণ করা যায়।</a:t>
            </a:r>
          </a:p>
          <a:p>
            <a:pPr fontAlgn="base"/>
            <a:r>
              <a:rPr lang="as-IN" dirty="0" smtClean="0"/>
              <a:t>৩। এ টপোলজি সহজ সরল এবং ছোট আকারের নেটওয়ার্কে ব্যবহার করা সহজ।</a:t>
            </a:r>
          </a:p>
          <a:p>
            <a:pPr fontAlgn="base"/>
            <a:r>
              <a:rPr lang="as-IN" dirty="0" smtClean="0"/>
              <a:t>৪। বাস টপোলজির কোনো একটি কম্পিউটার নষ্ট হয়ে গেলেও অন্য কম্পিউটারে কাজ করতে কোনো অসুবিধা হয় না</a:t>
            </a:r>
          </a:p>
          <a:p>
            <a:pPr fontAlgn="base"/>
            <a:r>
              <a:rPr lang="as-IN" dirty="0" smtClean="0"/>
              <a:t>৫। সহজেই কোনো কম্পিউটার নেটওয়ার্ক হতে বিচ্ছিন্ন করা সম্ভব।</a:t>
            </a:r>
          </a:p>
          <a:p>
            <a:pPr fontAlgn="base"/>
            <a:r>
              <a:rPr lang="as-IN" dirty="0" smtClean="0"/>
              <a:t>৬। বাস টপোলজিতে কম্পিউটার সংযুক্ত করতে কম তারের প্রয়োজন হয় ফলে খরচ কম হয়।</a:t>
            </a:r>
          </a:p>
          <a:p>
            <a:endParaRPr lang="en-US" dirty="0"/>
          </a:p>
        </p:txBody>
      </p:sp>
      <p:sp>
        <p:nvSpPr>
          <p:cNvPr id="6" name="Content Placeholder 5"/>
          <p:cNvSpPr>
            <a:spLocks noGrp="1"/>
          </p:cNvSpPr>
          <p:nvPr>
            <p:ph sz="quarter" idx="4"/>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fontAlgn="base"/>
            <a:r>
              <a:rPr lang="as-IN" dirty="0" smtClean="0"/>
              <a:t>১। মূল ক্যাবল বা ব্যাকবোন নষ্ট হয়ে গেলে সম্পূর্ণ নেটওয়ার্ক সিস্টেম অচল হয়ে যায়।</a:t>
            </a:r>
          </a:p>
          <a:p>
            <a:pPr fontAlgn="base"/>
            <a:r>
              <a:rPr lang="as-IN" dirty="0" smtClean="0"/>
              <a:t>২। এই টপোলজিতে ডেটা ট্রান্সমিশনের জন্য কোনো সমন্বয়ের ব্যবস্থা নেই। যেকোনো কম্পিউটার বা নোড যেকোনো সময়ে ডেটা ট্রান্সমিশন করতে পারে। ফলে ট্রাফিক সৃষ্টি হয় এবং ডেটা কলিশনের ঘটনা ঘটে।</a:t>
            </a:r>
          </a:p>
          <a:p>
            <a:pPr fontAlgn="base"/>
            <a:r>
              <a:rPr lang="as-IN" dirty="0" smtClean="0"/>
              <a:t>৩। নেটওয়ার্কে কম্পিউটার সংখ্যা বেশি হলে ডেটা ট্রান্সমিশন বিঘ্নিত হয়।</a:t>
            </a:r>
          </a:p>
          <a:p>
            <a:pPr fontAlgn="base"/>
            <a:r>
              <a:rPr lang="as-IN" dirty="0" smtClean="0"/>
              <a:t>৪। বাস টপোলজিতে সৃষ্ট সমস্যা নির্ণয় তুলনামূলক বেশ জটিল।</a:t>
            </a:r>
          </a:p>
          <a:p>
            <a:pPr fontAlgn="base"/>
            <a:r>
              <a:rPr lang="as-IN" dirty="0" smtClean="0"/>
              <a:t>৫। ডেটা ট্রান্সমিশনের গতি কম।</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121664"/>
          </a:xfrm>
        </p:spPr>
        <p:txBody>
          <a:bodyPr/>
          <a:lstStyle/>
          <a:p>
            <a:r>
              <a:rPr lang="as-IN" sz="4800" dirty="0" smtClean="0"/>
              <a:t>রিং </a:t>
            </a:r>
            <a:r>
              <a:rPr lang="as-IN" sz="4800" dirty="0" smtClean="0"/>
              <a:t>টপোলজি (</a:t>
            </a:r>
            <a:r>
              <a:rPr sz="4800" smtClean="0"/>
              <a:t>Ring </a:t>
            </a:r>
            <a:r>
              <a:rPr sz="4800" smtClean="0"/>
              <a:t> </a:t>
            </a:r>
            <a:r>
              <a:rPr sz="4800" smtClean="0"/>
              <a:t>Topology)</a:t>
            </a:r>
            <a:endParaRPr lang="en-US" sz="4800" dirty="0"/>
          </a:p>
        </p:txBody>
      </p:sp>
      <p:sp>
        <p:nvSpPr>
          <p:cNvPr id="3" name="Text Placeholder 2"/>
          <p:cNvSpPr>
            <a:spLocks noGrp="1"/>
          </p:cNvSpPr>
          <p:nvPr>
            <p:ph type="body" idx="1"/>
          </p:nvPr>
        </p:nvSpPr>
        <p:spPr>
          <a:xfrm>
            <a:off x="530352" y="2704664"/>
            <a:ext cx="7772400" cy="3543736"/>
          </a:xfrm>
        </p:spPr>
        <p:txBody>
          <a:bodyPr>
            <a:normAutofit lnSpcReduction="10000"/>
          </a:bodyPr>
          <a:lstStyle/>
          <a:p>
            <a:r>
              <a:rPr lang="as-IN" dirty="0" smtClean="0"/>
              <a:t> রিং টপোলজিতে প্রতিটি কম্পিউটার বা নোড ক্যাবলের সাহায্যে তার পার্শ্ববর্তী দুটি কম্পিউটারের সাথে সরাসরি সংযুক্ত হয়ে একটি লুপ বা রিং গঠন করে। এভাবে রিংয়ের সর্বশেষ কম্পিউটার প্রথমটির সাথে যুক্ত হয়। এই টপোলজিতে সিগন্যাল একটি নির্দিষ্ট দিকে ট্রান্সমিশন হয়। এক্ষেত্রে টপোলজির প্রতিটি ডিভিাইসে একটি রিসিভার এবং একটি ট্রান্সমিটার থাকে যা রিপিটারের কাজ করে। এক্ষেত্রে রিপিটারের দায়িত্ব হচ্ছে সিগন্যাল একটি কম্পিউটার থেকে তার পরের কম্পিউটারে পৌছেঁ দেওয়া। নেটওয়ার্কের কোনো একটি কম্পিউটার সংকেত পুনঃপ্রেরণের  ক্ষমতা হারালে কিংবা কম্পিউটারটি নষ্ট হয়ে গেলে পুরো নেটওয়ার্কটি অকেজো হয়ে যায়। এক্ষেত্রে নষ্ট কম্পিউটারটি অপসারণ করে পুনরায় সংযোগ সম্পন্ন করতে হয়।</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371600"/>
            <a:ext cx="5791200" cy="369332"/>
          </a:xfrm>
          <a:prstGeom prst="rect">
            <a:avLst/>
          </a:prstGeom>
          <a:noFill/>
        </p:spPr>
        <p:txBody>
          <a:bodyPr wrap="square" rtlCol="0">
            <a:spAutoFit/>
          </a:bodyPr>
          <a:lstStyle/>
          <a:p>
            <a:endParaRPr lang="en-US" dirty="0"/>
          </a:p>
        </p:txBody>
      </p:sp>
      <p:sp>
        <p:nvSpPr>
          <p:cNvPr id="3" name="TextBox 2"/>
          <p:cNvSpPr txBox="1"/>
          <p:nvPr/>
        </p:nvSpPr>
        <p:spPr>
          <a:xfrm>
            <a:off x="990600" y="2514600"/>
            <a:ext cx="6553200" cy="1754326"/>
          </a:xfrm>
          <a:prstGeom prst="rect">
            <a:avLst/>
          </a:prstGeom>
          <a:noFill/>
        </p:spPr>
        <p:txBody>
          <a:bodyPr wrap="square" rtlCol="0">
            <a:spAutoFit/>
          </a:bodyPr>
          <a:lstStyle/>
          <a:p>
            <a:pPr algn="ctr"/>
            <a:endParaRPr lang="en-US" sz="3600" dirty="0" smtClean="0"/>
          </a:p>
          <a:p>
            <a:pPr algn="ctr"/>
            <a:r>
              <a:rPr lang="as-IN" sz="3600" dirty="0" smtClean="0"/>
              <a:t>রিং টপোলজি </a:t>
            </a:r>
            <a:endParaRPr lang="en-US" sz="3600" dirty="0" smtClean="0"/>
          </a:p>
          <a:p>
            <a:pPr algn="ctr"/>
            <a:r>
              <a:rPr lang="as-IN" sz="3600" dirty="0" smtClean="0"/>
              <a:t>(</a:t>
            </a:r>
            <a:r>
              <a:rPr lang="en-US" sz="3600" dirty="0" smtClean="0"/>
              <a:t>Ring  Topology)</a:t>
            </a:r>
            <a:endParaRPr lang="en-US" sz="3600" dirty="0"/>
          </a:p>
        </p:txBody>
      </p:sp>
      <p:pic>
        <p:nvPicPr>
          <p:cNvPr id="32770" name="Picture 2" descr="Image result for টপোলজি কাকে বলে"/>
          <p:cNvPicPr>
            <a:picLocks noChangeAspect="1" noChangeArrowheads="1"/>
          </p:cNvPicPr>
          <p:nvPr/>
        </p:nvPicPr>
        <p:blipFill>
          <a:blip r:embed="rId2"/>
          <a:srcRect/>
          <a:stretch>
            <a:fillRect/>
          </a:stretch>
        </p:blipFill>
        <p:spPr bwMode="auto">
          <a:xfrm>
            <a:off x="762000" y="152400"/>
            <a:ext cx="7324650" cy="7086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TotalTime>
  <Words>680</Words>
  <Application>Microsoft Office PowerPoint</Application>
  <PresentationFormat>On-screen Show (4:3)</PresentationFormat>
  <Paragraphs>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দ্বিতীয় অধ্যায়  </vt:lpstr>
      <vt:lpstr>Slide 2</vt:lpstr>
      <vt:lpstr>এই পাঠ শেষে যা যা শিখতে পারবে- </vt:lpstr>
      <vt:lpstr>নেটওয়ার্ক টপোলজিঃ</vt:lpstr>
      <vt:lpstr>বাস  টপোলজি  ( Bus  Topology )</vt:lpstr>
      <vt:lpstr>বাস  টপোলজি  ( Bus  Topology )</vt:lpstr>
      <vt:lpstr>বাস টপোলজি ব্যবহারের সুবিধা ও অসুবিধাসমূহঃ </vt:lpstr>
      <vt:lpstr>রিং টপোলজি (Ring  Topology)</vt:lpstr>
      <vt:lpstr>Slide 9</vt:lpstr>
      <vt:lpstr>রিং টপোলজি ব্যবহারের সুবিধাসমূহ ও অসুবিধাসমূহ :</vt:lpstr>
      <vt:lpstr>স্টার টপোলজি (Star Topology):</vt:lpstr>
      <vt:lpstr>Slide 12</vt:lpstr>
      <vt:lpstr>স্টার টপোলজির সুবিধাসমূহ ওঅসুবিধাসমূহ :</vt:lpstr>
      <vt:lpstr>ট্রি টপোলজি (Tree Topology): </vt:lpstr>
      <vt:lpstr>Slide 15</vt:lpstr>
      <vt:lpstr>ট্রি-টপোলজি ব্যবহারের সুবিধা ও অসুবিধা :</vt:lpstr>
      <vt:lpstr>মেশ টপোলজি (Mesh Topology):</vt:lpstr>
      <vt:lpstr>Slide 18</vt:lpstr>
      <vt:lpstr>মেস টপোলজি ব্যবহারের সুবিধাসমূহ ও অসুবিধাসমূহ :</vt:lpstr>
      <vt:lpstr>ধন্যবাদ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pc</cp:lastModifiedBy>
  <cp:revision>26</cp:revision>
  <dcterms:created xsi:type="dcterms:W3CDTF">2019-11-02T02:33:41Z</dcterms:created>
  <dcterms:modified xsi:type="dcterms:W3CDTF">2019-11-02T03:58:16Z</dcterms:modified>
</cp:coreProperties>
</file>