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277" r:id="rId3"/>
    <p:sldId id="278" r:id="rId4"/>
    <p:sldId id="279" r:id="rId5"/>
    <p:sldId id="315" r:id="rId6"/>
    <p:sldId id="280" r:id="rId7"/>
    <p:sldId id="299" r:id="rId8"/>
    <p:sldId id="322" r:id="rId9"/>
    <p:sldId id="323" r:id="rId10"/>
    <p:sldId id="317" r:id="rId11"/>
    <p:sldId id="327" r:id="rId12"/>
    <p:sldId id="345" r:id="rId13"/>
    <p:sldId id="346" r:id="rId14"/>
    <p:sldId id="347" r:id="rId15"/>
    <p:sldId id="348" r:id="rId16"/>
    <p:sldId id="350" r:id="rId17"/>
    <p:sldId id="349" r:id="rId18"/>
    <p:sldId id="318" r:id="rId19"/>
    <p:sldId id="324" r:id="rId20"/>
    <p:sldId id="351" r:id="rId21"/>
    <p:sldId id="352" r:id="rId22"/>
    <p:sldId id="353" r:id="rId23"/>
    <p:sldId id="301" r:id="rId24"/>
    <p:sldId id="319" r:id="rId25"/>
    <p:sldId id="320" r:id="rId26"/>
    <p:sldId id="32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0F97A-CB2A-4CC9-A9B9-AF240BE8FDAF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FF96A-892B-42EF-B601-C837FC215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BC2FD72-A043-44D5-AD57-96044436ED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7251" y="323306"/>
            <a:ext cx="1369423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8B206AE-3DCE-4939-8EA4-695EE52A18E9}" type="datetime1">
              <a:rPr lang="en-US" smtClean="0"/>
              <a:pPr/>
              <a:t>9/29/2019</a:t>
            </a:fld>
            <a:endParaRPr lang="en-US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xmlns="" id="{D7F210FE-710E-4FD0-AD73-278F4D79CC0C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frame">
            <a:avLst>
              <a:gd name="adj1" fmla="val 1262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xmlns="" id="{133F8064-F40B-4093-8168-994BF0311694}"/>
              </a:ext>
            </a:extLst>
          </p:cNvPr>
          <p:cNvSpPr/>
          <p:nvPr userDrawn="1"/>
        </p:nvSpPr>
        <p:spPr>
          <a:xfrm>
            <a:off x="91439" y="81326"/>
            <a:ext cx="849086" cy="809897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xmlns="" id="{2724BBEF-B2EC-4C52-958B-657B53E1C02E}"/>
              </a:ext>
            </a:extLst>
          </p:cNvPr>
          <p:cNvSpPr/>
          <p:nvPr userDrawn="1"/>
        </p:nvSpPr>
        <p:spPr>
          <a:xfrm rot="10800000">
            <a:off x="11251474" y="5962923"/>
            <a:ext cx="849086" cy="809897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xmlns="" id="{3777208E-1198-47E6-BEC0-0CA115A952A9}"/>
              </a:ext>
            </a:extLst>
          </p:cNvPr>
          <p:cNvSpPr/>
          <p:nvPr userDrawn="1"/>
        </p:nvSpPr>
        <p:spPr>
          <a:xfrm rot="16200000">
            <a:off x="71846" y="5943328"/>
            <a:ext cx="849086" cy="809897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xmlns="" id="{ACE42B52-8CDA-4A6A-8073-FA96D43405C4}"/>
              </a:ext>
            </a:extLst>
          </p:cNvPr>
          <p:cNvSpPr/>
          <p:nvPr userDrawn="1"/>
        </p:nvSpPr>
        <p:spPr>
          <a:xfrm rot="5400000">
            <a:off x="11271070" y="100921"/>
            <a:ext cx="849086" cy="809897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727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A1F71BA-03D9-44F1-B1D4-D38D5FE3C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9525EB-16B3-4840-AC30-227391C19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F328C7-36C0-4C75-9F5A-08C2FA573A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BCD22-B0C9-4164-B573-B67BF436E55B}" type="datetime1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B07444-9008-413B-A8E0-A2B46051C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lkjhbvcxzc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C0A357-8845-4EF5-9B71-F762DCFE9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F5845-4C2D-4481-BFB4-C07A28632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5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A4C996D-11AF-4B94-92AF-EDA4E7DB5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26/09/2019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E57D7F7-8734-472B-8691-669CFAA3B91A}"/>
              </a:ext>
            </a:extLst>
          </p:cNvPr>
          <p:cNvSpPr/>
          <p:nvPr/>
        </p:nvSpPr>
        <p:spPr>
          <a:xfrm>
            <a:off x="1693993" y="228600"/>
            <a:ext cx="88040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ln/>
                <a:latin typeface="Algerian" panose="04020705040A02060702" pitchFamily="82" charset="0"/>
                <a:cs typeface="Times New Roman" pitchFamily="18" charset="0"/>
              </a:rPr>
              <a:t>Welcome to Multimedia Class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CEA26B5-4AC2-41F9-BD09-83FEB8511B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43" y="1092747"/>
            <a:ext cx="10062311" cy="5660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749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A4C996D-11AF-4B94-92AF-EDA4E7DB5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26/09/2019</a:t>
            </a:r>
            <a:endParaRPr lang="en-US" dirty="0"/>
          </a:p>
        </p:txBody>
      </p:sp>
      <p:sp>
        <p:nvSpPr>
          <p:cNvPr id="4" name="Round Diagonal Corner Rectangle 12">
            <a:extLst>
              <a:ext uri="{FF2B5EF4-FFF2-40B4-BE49-F238E27FC236}">
                <a16:creationId xmlns:a16="http://schemas.microsoft.com/office/drawing/2014/main" xmlns="" id="{186993DD-A6C1-42E3-85E9-E37DC8F050C4}"/>
              </a:ext>
            </a:extLst>
          </p:cNvPr>
          <p:cNvSpPr/>
          <p:nvPr/>
        </p:nvSpPr>
        <p:spPr>
          <a:xfrm>
            <a:off x="257908" y="381000"/>
            <a:ext cx="11553092" cy="1143000"/>
          </a:xfrm>
          <a:prstGeom prst="round2Diag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Individual </a:t>
            </a:r>
            <a:r>
              <a:rPr lang="en-US" sz="60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WORK-++</a:t>
            </a:r>
            <a:endParaRPr lang="en-US" sz="60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5" name="Round Diagonal Corner Rectangle 12">
            <a:extLst>
              <a:ext uri="{FF2B5EF4-FFF2-40B4-BE49-F238E27FC236}">
                <a16:creationId xmlns:a16="http://schemas.microsoft.com/office/drawing/2014/main" xmlns="" id="{E5E08C45-D42F-4ADB-96B0-7E5BA8242135}"/>
              </a:ext>
            </a:extLst>
          </p:cNvPr>
          <p:cNvSpPr/>
          <p:nvPr/>
        </p:nvSpPr>
        <p:spPr>
          <a:xfrm>
            <a:off x="381000" y="4275389"/>
            <a:ext cx="11506200" cy="2049211"/>
          </a:xfrm>
          <a:prstGeom prst="round2Diag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en-US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down the definition of Sentence , Clause &amp; Phrase .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9B5F284-B7E4-4DD7-A59F-3F3F42B11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1380946"/>
            <a:ext cx="2083340" cy="2810054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28933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A4C996D-11AF-4B94-92AF-EDA4E7DB5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26/09/2019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B2BE03FC-9004-4D51-8893-36F801ED0A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265750"/>
              </p:ext>
            </p:extLst>
          </p:nvPr>
        </p:nvGraphicFramePr>
        <p:xfrm>
          <a:off x="391765" y="793022"/>
          <a:ext cx="11408465" cy="566078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550216">
                  <a:extLst>
                    <a:ext uri="{9D8B030D-6E8A-4147-A177-3AD203B41FA5}">
                      <a16:colId xmlns:a16="http://schemas.microsoft.com/office/drawing/2014/main" xmlns="" val="1955441163"/>
                    </a:ext>
                  </a:extLst>
                </a:gridCol>
                <a:gridCol w="8858249">
                  <a:extLst>
                    <a:ext uri="{9D8B030D-6E8A-4147-A177-3AD203B41FA5}">
                      <a16:colId xmlns:a16="http://schemas.microsoft.com/office/drawing/2014/main" xmlns="" val="1768510361"/>
                    </a:ext>
                  </a:extLst>
                </a:gridCol>
              </a:tblGrid>
              <a:tr h="75043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Key words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Structure &amp; 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2050073"/>
                  </a:ext>
                </a:extLst>
              </a:tr>
              <a:tr h="4910349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If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28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2800" b="1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অর্থ</a:t>
                      </a: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য</a:t>
                      </a:r>
                      <a:r>
                        <a:rPr lang="bn-BD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দ</a:t>
                      </a: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ি</a:t>
                      </a:r>
                      <a:endParaRPr lang="en-US" sz="2800" b="1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+ Sub. + Verb ( Present Form ) + Ext. + (,)</a:t>
                      </a:r>
                      <a:r>
                        <a:rPr lang="en-US" sz="2800" b="1" i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Sub. + Verb  ( Future Form ) + Ext.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28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Sub. + Verb ( Future Form ) + Ext. +</a:t>
                      </a:r>
                      <a:r>
                        <a:rPr lang="en-US" sz="2800" b="1" i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If </a:t>
                      </a: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Sub. + Verb ( Present Form ) + Ext.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b="1" i="0" u="sng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Example</a:t>
                      </a:r>
                      <a:r>
                        <a:rPr lang="en-US" sz="2800" b="1" i="0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</a:t>
                      </a:r>
                      <a:r>
                        <a:rPr lang="en-US" sz="2800" b="1" i="0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</a:t>
                      </a:r>
                      <a:r>
                        <a:rPr lang="en-US" sz="2800" b="1" i="1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it rains , we shall not go there 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2800" b="1" i="1" u="non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b="1" i="0" u="sng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Example</a:t>
                      </a:r>
                      <a:r>
                        <a:rPr lang="en-US" sz="2800" b="1" i="0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</a:t>
                      </a:r>
                      <a:r>
                        <a:rPr lang="en-US" sz="2800" b="1" i="1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shall help him </a:t>
                      </a:r>
                      <a:r>
                        <a:rPr lang="en-US" sz="2800" b="1" i="0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</a:t>
                      </a:r>
                      <a:r>
                        <a:rPr lang="en-US" sz="2800" b="1" i="1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he wants 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399108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61A158A-48AE-4D2A-AFEF-CED22E58728B}"/>
              </a:ext>
            </a:extLst>
          </p:cNvPr>
          <p:cNvSpPr/>
          <p:nvPr/>
        </p:nvSpPr>
        <p:spPr>
          <a:xfrm>
            <a:off x="1316829" y="173161"/>
            <a:ext cx="9558336" cy="475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Structures of Completing Sentence</a:t>
            </a:r>
          </a:p>
        </p:txBody>
      </p:sp>
    </p:spTree>
    <p:extLst>
      <p:ext uri="{BB962C8B-B14F-4D97-AF65-F5344CB8AC3E}">
        <p14:creationId xmlns:p14="http://schemas.microsoft.com/office/powerpoint/2010/main" val="122817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A4C996D-11AF-4B94-92AF-EDA4E7DB5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26/09/2019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B2BE03FC-9004-4D51-8893-36F801ED0A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83785"/>
              </p:ext>
            </p:extLst>
          </p:nvPr>
        </p:nvGraphicFramePr>
        <p:xfrm>
          <a:off x="391765" y="793022"/>
          <a:ext cx="11408465" cy="566078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550216">
                  <a:extLst>
                    <a:ext uri="{9D8B030D-6E8A-4147-A177-3AD203B41FA5}">
                      <a16:colId xmlns:a16="http://schemas.microsoft.com/office/drawing/2014/main" xmlns="" val="1955441163"/>
                    </a:ext>
                  </a:extLst>
                </a:gridCol>
                <a:gridCol w="8858249">
                  <a:extLst>
                    <a:ext uri="{9D8B030D-6E8A-4147-A177-3AD203B41FA5}">
                      <a16:colId xmlns:a16="http://schemas.microsoft.com/office/drawing/2014/main" xmlns="" val="1768510361"/>
                    </a:ext>
                  </a:extLst>
                </a:gridCol>
              </a:tblGrid>
              <a:tr h="75043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Key words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Structure &amp; 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2050073"/>
                  </a:ext>
                </a:extLst>
              </a:tr>
              <a:tr h="4910349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If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28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2800" b="1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অর্থ</a:t>
                      </a: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য</a:t>
                      </a:r>
                      <a:r>
                        <a:rPr lang="bn-BD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দ</a:t>
                      </a: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ি</a:t>
                      </a:r>
                      <a:endParaRPr lang="en-US" sz="2800" b="1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+ Sub. + Verb ( Past Indefinite Form ) + Ext. + (,)</a:t>
                      </a:r>
                      <a:r>
                        <a:rPr lang="en-US" sz="2800" b="1" i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Sub. + Past Conditional Form ( Would , Could , Might , Should ) + Principal Verb + Ext.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28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Sub. + Past Conditional Form ( Would , Could , Might , Should ) + Principal Verb + Ext. + If + Sub. Verb ( Past Indefinite Form ) + Ext.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28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b="1" i="0" u="sng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Example</a:t>
                      </a:r>
                      <a:r>
                        <a:rPr lang="en-US" sz="2800" b="1" i="0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</a:t>
                      </a:r>
                      <a:r>
                        <a:rPr lang="en-US" sz="2800" b="1" i="0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</a:t>
                      </a:r>
                      <a:r>
                        <a:rPr lang="en-US" sz="2800" b="1" i="1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he came , I would go .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b="1" i="0" u="sng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Example</a:t>
                      </a:r>
                      <a:r>
                        <a:rPr lang="en-US" sz="2800" b="1" i="0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</a:t>
                      </a:r>
                      <a:r>
                        <a:rPr lang="en-US" sz="2800" b="1" i="1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 might help them </a:t>
                      </a:r>
                      <a:r>
                        <a:rPr lang="en-US" sz="2800" b="1" i="0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</a:t>
                      </a:r>
                      <a:r>
                        <a:rPr lang="en-US" sz="2800" b="1" i="1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they wanted 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399108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61A158A-48AE-4D2A-AFEF-CED22E58728B}"/>
              </a:ext>
            </a:extLst>
          </p:cNvPr>
          <p:cNvSpPr/>
          <p:nvPr/>
        </p:nvSpPr>
        <p:spPr>
          <a:xfrm>
            <a:off x="1316829" y="173161"/>
            <a:ext cx="9558336" cy="475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Structures of Completing Sentence</a:t>
            </a:r>
          </a:p>
        </p:txBody>
      </p:sp>
    </p:spTree>
    <p:extLst>
      <p:ext uri="{BB962C8B-B14F-4D97-AF65-F5344CB8AC3E}">
        <p14:creationId xmlns:p14="http://schemas.microsoft.com/office/powerpoint/2010/main" val="252633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A4C996D-11AF-4B94-92AF-EDA4E7DB5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26/09/2019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B2BE03FC-9004-4D51-8893-36F801ED0A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119876"/>
              </p:ext>
            </p:extLst>
          </p:nvPr>
        </p:nvGraphicFramePr>
        <p:xfrm>
          <a:off x="391765" y="793022"/>
          <a:ext cx="11408465" cy="566078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550216">
                  <a:extLst>
                    <a:ext uri="{9D8B030D-6E8A-4147-A177-3AD203B41FA5}">
                      <a16:colId xmlns:a16="http://schemas.microsoft.com/office/drawing/2014/main" xmlns="" val="1955441163"/>
                    </a:ext>
                  </a:extLst>
                </a:gridCol>
                <a:gridCol w="8858249">
                  <a:extLst>
                    <a:ext uri="{9D8B030D-6E8A-4147-A177-3AD203B41FA5}">
                      <a16:colId xmlns:a16="http://schemas.microsoft.com/office/drawing/2014/main" xmlns="" val="1768510361"/>
                    </a:ext>
                  </a:extLst>
                </a:gridCol>
              </a:tblGrid>
              <a:tr h="75043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Key words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Structure &amp; 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2050073"/>
                  </a:ext>
                </a:extLst>
              </a:tr>
              <a:tr h="4910349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If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28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2800" b="1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অর্থ</a:t>
                      </a: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য</a:t>
                      </a:r>
                      <a:r>
                        <a:rPr lang="bn-BD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দ</a:t>
                      </a: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ি</a:t>
                      </a:r>
                      <a:endParaRPr lang="en-US" sz="2800" b="1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2800" b="1" i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</a:t>
                      </a: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Sub. + Verb ( Past Perfect Form ) + Ext. + (,)</a:t>
                      </a:r>
                      <a:r>
                        <a:rPr lang="en-US" sz="2800" b="1" i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Sub. + Past Perfect Conditional Form ( Would Have , Could Have , Might Have , Should Have ) + Verb         ( Past Participle Form ) + Ext.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28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Sub. + Past Perfect Conditional Form ( Would Have , Could Have , Might Have , Should Have ) + Verb         ( Past Participle Form ) + Ext. + </a:t>
                      </a:r>
                      <a:r>
                        <a:rPr lang="en-US" sz="2800" b="1" i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</a:t>
                      </a: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Sub. + Verb ( Past Perfect Form ) + Ext.  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b="1" i="0" u="sng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Example</a:t>
                      </a:r>
                      <a:r>
                        <a:rPr lang="en-US" sz="2800" b="1" i="0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</a:t>
                      </a:r>
                      <a:r>
                        <a:rPr lang="en-US" sz="2800" b="1" i="0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</a:t>
                      </a:r>
                      <a:r>
                        <a:rPr lang="en-US" sz="2800" b="1" i="1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 had seen him, I might have told him this. 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b="1" i="0" u="sng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Example</a:t>
                      </a:r>
                      <a:r>
                        <a:rPr lang="en-US" sz="2800" b="1" i="0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</a:t>
                      </a:r>
                      <a:r>
                        <a:rPr lang="en-US" sz="2800" b="1" i="1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She would have succeeded </a:t>
                      </a:r>
                      <a:r>
                        <a:rPr lang="en-US" sz="2800" b="1" i="0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</a:t>
                      </a:r>
                      <a:r>
                        <a:rPr lang="en-US" sz="2800" b="1" i="1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she had tried 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399108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61A158A-48AE-4D2A-AFEF-CED22E58728B}"/>
              </a:ext>
            </a:extLst>
          </p:cNvPr>
          <p:cNvSpPr/>
          <p:nvPr/>
        </p:nvSpPr>
        <p:spPr>
          <a:xfrm>
            <a:off x="1316829" y="173161"/>
            <a:ext cx="9558336" cy="475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Structures of Completing Sentence</a:t>
            </a:r>
          </a:p>
        </p:txBody>
      </p:sp>
    </p:spTree>
    <p:extLst>
      <p:ext uri="{BB962C8B-B14F-4D97-AF65-F5344CB8AC3E}">
        <p14:creationId xmlns:p14="http://schemas.microsoft.com/office/powerpoint/2010/main" val="229167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A4C996D-11AF-4B94-92AF-EDA4E7DB5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26/09/2019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B2BE03FC-9004-4D51-8893-36F801ED0A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485778"/>
              </p:ext>
            </p:extLst>
          </p:nvPr>
        </p:nvGraphicFramePr>
        <p:xfrm>
          <a:off x="391765" y="793022"/>
          <a:ext cx="11408465" cy="566078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550216">
                  <a:extLst>
                    <a:ext uri="{9D8B030D-6E8A-4147-A177-3AD203B41FA5}">
                      <a16:colId xmlns:a16="http://schemas.microsoft.com/office/drawing/2014/main" xmlns="" val="1955441163"/>
                    </a:ext>
                  </a:extLst>
                </a:gridCol>
                <a:gridCol w="8858249">
                  <a:extLst>
                    <a:ext uri="{9D8B030D-6E8A-4147-A177-3AD203B41FA5}">
                      <a16:colId xmlns:a16="http://schemas.microsoft.com/office/drawing/2014/main" xmlns="" val="1768510361"/>
                    </a:ext>
                  </a:extLst>
                </a:gridCol>
              </a:tblGrid>
              <a:tr h="75043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Key words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Structure &amp; 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2050073"/>
                  </a:ext>
                </a:extLst>
              </a:tr>
              <a:tr h="4910349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If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28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2800" b="1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অর্থ</a:t>
                      </a: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য</a:t>
                      </a:r>
                      <a:r>
                        <a:rPr lang="bn-BD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দ</a:t>
                      </a: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ি</a:t>
                      </a:r>
                      <a:endParaRPr lang="en-US" sz="2800" b="1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+ Sub. + Verb ( Were ) + Ext. + (,)</a:t>
                      </a:r>
                      <a:r>
                        <a:rPr lang="en-US" sz="2800" b="1" i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Sub. + Past Conditional Form ( Would , Could , Might , Should ) + Principal Verb + Ext.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28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Sub. + Past Conditional Form ( Would , Could , Might , Should ) + Principal Verb + Ext. + If + Sub. Verb ( Were ) + Ext.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28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b="1" i="0" u="sng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Example</a:t>
                      </a:r>
                      <a:r>
                        <a:rPr lang="en-US" sz="2800" b="1" i="0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</a:t>
                      </a:r>
                      <a:r>
                        <a:rPr lang="en-US" sz="2800" b="1" i="0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</a:t>
                      </a:r>
                      <a:r>
                        <a:rPr lang="en-US" sz="2800" b="1" i="1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 were a king , I could help the poor 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2800" b="1" i="1" u="non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b="1" i="0" u="sng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Example</a:t>
                      </a:r>
                      <a:r>
                        <a:rPr lang="en-US" sz="2800" b="1" i="0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</a:t>
                      </a:r>
                      <a:r>
                        <a:rPr lang="en-US" sz="2800" b="1" i="1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 would play with toys</a:t>
                      </a:r>
                      <a:r>
                        <a:rPr lang="en-US" sz="2800" b="1" i="1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</a:t>
                      </a:r>
                      <a:r>
                        <a:rPr lang="en-US" sz="2800" b="1" i="1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 were a child 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399108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61A158A-48AE-4D2A-AFEF-CED22E58728B}"/>
              </a:ext>
            </a:extLst>
          </p:cNvPr>
          <p:cNvSpPr/>
          <p:nvPr/>
        </p:nvSpPr>
        <p:spPr>
          <a:xfrm>
            <a:off x="1316829" y="173161"/>
            <a:ext cx="9558336" cy="475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Structures of Completing Sentence</a:t>
            </a:r>
          </a:p>
        </p:txBody>
      </p:sp>
    </p:spTree>
    <p:extLst>
      <p:ext uri="{BB962C8B-B14F-4D97-AF65-F5344CB8AC3E}">
        <p14:creationId xmlns:p14="http://schemas.microsoft.com/office/powerpoint/2010/main" val="11560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A4C996D-11AF-4B94-92AF-EDA4E7DB5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26/09/2019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B2BE03FC-9004-4D51-8893-36F801ED0A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683811"/>
              </p:ext>
            </p:extLst>
          </p:nvPr>
        </p:nvGraphicFramePr>
        <p:xfrm>
          <a:off x="391765" y="793022"/>
          <a:ext cx="11408465" cy="566078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550216">
                  <a:extLst>
                    <a:ext uri="{9D8B030D-6E8A-4147-A177-3AD203B41FA5}">
                      <a16:colId xmlns:a16="http://schemas.microsoft.com/office/drawing/2014/main" xmlns="" val="1955441163"/>
                    </a:ext>
                  </a:extLst>
                </a:gridCol>
                <a:gridCol w="8858249">
                  <a:extLst>
                    <a:ext uri="{9D8B030D-6E8A-4147-A177-3AD203B41FA5}">
                      <a16:colId xmlns:a16="http://schemas.microsoft.com/office/drawing/2014/main" xmlns="" val="1768510361"/>
                    </a:ext>
                  </a:extLst>
                </a:gridCol>
              </a:tblGrid>
              <a:tr h="75043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Key words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Structure &amp; 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2050073"/>
                  </a:ext>
                </a:extLst>
              </a:tr>
              <a:tr h="4910349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28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2800" b="1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অর্থ</a:t>
                      </a: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য</a:t>
                      </a:r>
                      <a:r>
                        <a:rPr lang="bn-BD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দ</a:t>
                      </a: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ি</a:t>
                      </a:r>
                      <a:endParaRPr lang="en-US" sz="2800" b="1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2800" b="1" i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Had</a:t>
                      </a: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Sub. + Verb ( Past Participle Form ) + Ext. + (,)</a:t>
                      </a:r>
                      <a:r>
                        <a:rPr lang="en-US" sz="2800" b="1" i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Sub. + Past Perfect Conditional Form ( Would Have , Could Have , Might Have , Should Have ) + Verb         ( Past Participle Form ) + Ext.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28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Sub. + Past Perfect Conditional Form ( Would Have , Could Have , Might Have , Should Have ) + Verb         ( Past Participle Form ) + Ext. + </a:t>
                      </a:r>
                      <a:r>
                        <a:rPr lang="en-US" sz="2800" b="1" i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Had</a:t>
                      </a: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Sub. + Verb ( Past Participle Form ) + Ext.  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b="1" i="0" u="sng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Example</a:t>
                      </a:r>
                      <a:r>
                        <a:rPr lang="en-US" sz="2800" b="1" i="0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</a:t>
                      </a:r>
                      <a:r>
                        <a:rPr lang="en-US" sz="2800" b="1" i="0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Had</a:t>
                      </a:r>
                      <a:r>
                        <a:rPr lang="en-US" sz="2800" b="1" i="1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 seen him, I might have told him this. 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b="1" i="0" u="sng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Example</a:t>
                      </a:r>
                      <a:r>
                        <a:rPr lang="en-US" sz="2800" b="1" i="0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</a:t>
                      </a:r>
                      <a:r>
                        <a:rPr lang="en-US" sz="2800" b="1" i="1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She would have succeeded </a:t>
                      </a:r>
                      <a:r>
                        <a:rPr lang="en-US" sz="2800" b="1" i="0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Had</a:t>
                      </a:r>
                      <a:r>
                        <a:rPr lang="en-US" sz="2800" b="1" i="1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she tried 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399108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61A158A-48AE-4D2A-AFEF-CED22E58728B}"/>
              </a:ext>
            </a:extLst>
          </p:cNvPr>
          <p:cNvSpPr/>
          <p:nvPr/>
        </p:nvSpPr>
        <p:spPr>
          <a:xfrm>
            <a:off x="1316829" y="173161"/>
            <a:ext cx="9558336" cy="475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Structures of Completing Sentence</a:t>
            </a:r>
          </a:p>
        </p:txBody>
      </p:sp>
    </p:spTree>
    <p:extLst>
      <p:ext uri="{BB962C8B-B14F-4D97-AF65-F5344CB8AC3E}">
        <p14:creationId xmlns:p14="http://schemas.microsoft.com/office/powerpoint/2010/main" val="56368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A4C996D-11AF-4B94-92AF-EDA4E7DB5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26/09/2019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B2BE03FC-9004-4D51-8893-36F801ED0A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408195"/>
              </p:ext>
            </p:extLst>
          </p:nvPr>
        </p:nvGraphicFramePr>
        <p:xfrm>
          <a:off x="391765" y="793022"/>
          <a:ext cx="11408465" cy="566078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550216">
                  <a:extLst>
                    <a:ext uri="{9D8B030D-6E8A-4147-A177-3AD203B41FA5}">
                      <a16:colId xmlns:a16="http://schemas.microsoft.com/office/drawing/2014/main" xmlns="" val="1955441163"/>
                    </a:ext>
                  </a:extLst>
                </a:gridCol>
                <a:gridCol w="8858249">
                  <a:extLst>
                    <a:ext uri="{9D8B030D-6E8A-4147-A177-3AD203B41FA5}">
                      <a16:colId xmlns:a16="http://schemas.microsoft.com/office/drawing/2014/main" xmlns="" val="1768510361"/>
                    </a:ext>
                  </a:extLst>
                </a:gridCol>
              </a:tblGrid>
              <a:tr h="75043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Key words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Structure &amp; 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2050073"/>
                  </a:ext>
                </a:extLst>
              </a:tr>
              <a:tr h="4910349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Would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That / I Wish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28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2800" b="1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অর্থ</a:t>
                      </a: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</a:t>
                      </a:r>
                      <a:r>
                        <a:rPr lang="en-US" sz="2800" b="1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অস</a:t>
                      </a:r>
                      <a:r>
                        <a:rPr lang="bn-BD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ম</a:t>
                      </a: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্</a:t>
                      </a:r>
                      <a:r>
                        <a:rPr lang="bn-BD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ভ</a:t>
                      </a: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ব </a:t>
                      </a:r>
                      <a:r>
                        <a:rPr lang="bn-BD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ই</a:t>
                      </a: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চ</a:t>
                      </a:r>
                      <a:r>
                        <a:rPr lang="bn-BD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্</a:t>
                      </a: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ছ</a:t>
                      </a:r>
                      <a:r>
                        <a:rPr lang="bn-BD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া</a:t>
                      </a: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bn-BD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আ</a:t>
                      </a: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ক</a:t>
                      </a:r>
                      <a:r>
                        <a:rPr lang="bn-BD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া</a:t>
                      </a: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ঙ</a:t>
                      </a:r>
                      <a:r>
                        <a:rPr lang="bn-BD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্</a:t>
                      </a: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খ</a:t>
                      </a:r>
                      <a:r>
                        <a:rPr lang="bn-BD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া</a:t>
                      </a:r>
                      <a:endParaRPr lang="en-US" sz="2800" b="1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Sub. + Wish + Ext. + Sub. ( 1-st Sub. ) + Were + Ext.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28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Would That + Sub. + Were + Ext. +</a:t>
                      </a:r>
                      <a:r>
                        <a:rPr lang="en-US" sz="2800" b="1" i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Case </a:t>
                      </a: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Sub. + Verb ( Present Form ) + Ext.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2800" b="1" i="1" u="non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b="1" i="0" u="sng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Example</a:t>
                      </a:r>
                      <a:r>
                        <a:rPr lang="en-US" sz="2800" b="1" i="0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</a:t>
                      </a:r>
                      <a:r>
                        <a:rPr lang="en-US" sz="2800" b="1" i="1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wish </a:t>
                      </a:r>
                      <a:r>
                        <a:rPr lang="en-US" sz="2800" b="1" i="1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were a king .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2800" b="1" i="1" u="non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b="1" i="1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u="sng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Example</a:t>
                      </a:r>
                      <a:r>
                        <a:rPr lang="en-US" sz="2800" b="1" i="0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</a:t>
                      </a:r>
                      <a:r>
                        <a:rPr lang="en-US" sz="2800" b="1" i="1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Would That </a:t>
                      </a:r>
                      <a:r>
                        <a:rPr lang="en-US" sz="2800" b="1" i="1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 were alive today 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399108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61A158A-48AE-4D2A-AFEF-CED22E58728B}"/>
              </a:ext>
            </a:extLst>
          </p:cNvPr>
          <p:cNvSpPr/>
          <p:nvPr/>
        </p:nvSpPr>
        <p:spPr>
          <a:xfrm>
            <a:off x="1316829" y="173161"/>
            <a:ext cx="9558336" cy="475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Structures of Completing Sentence</a:t>
            </a:r>
          </a:p>
        </p:txBody>
      </p:sp>
    </p:spTree>
    <p:extLst>
      <p:ext uri="{BB962C8B-B14F-4D97-AF65-F5344CB8AC3E}">
        <p14:creationId xmlns:p14="http://schemas.microsoft.com/office/powerpoint/2010/main" val="63150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A4C996D-11AF-4B94-92AF-EDA4E7DB5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26/09/2019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B2BE03FC-9004-4D51-8893-36F801ED0A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095931"/>
              </p:ext>
            </p:extLst>
          </p:nvPr>
        </p:nvGraphicFramePr>
        <p:xfrm>
          <a:off x="391765" y="793022"/>
          <a:ext cx="11408465" cy="566078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550216">
                  <a:extLst>
                    <a:ext uri="{9D8B030D-6E8A-4147-A177-3AD203B41FA5}">
                      <a16:colId xmlns:a16="http://schemas.microsoft.com/office/drawing/2014/main" xmlns="" val="1955441163"/>
                    </a:ext>
                  </a:extLst>
                </a:gridCol>
                <a:gridCol w="8858249">
                  <a:extLst>
                    <a:ext uri="{9D8B030D-6E8A-4147-A177-3AD203B41FA5}">
                      <a16:colId xmlns:a16="http://schemas.microsoft.com/office/drawing/2014/main" xmlns="" val="1768510361"/>
                    </a:ext>
                  </a:extLst>
                </a:gridCol>
              </a:tblGrid>
              <a:tr h="75043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Key words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Structure &amp; 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2050073"/>
                  </a:ext>
                </a:extLst>
              </a:tr>
              <a:tr h="4910349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Case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28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2800" b="1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অর্থ</a:t>
                      </a: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য</a:t>
                      </a:r>
                      <a:r>
                        <a:rPr lang="bn-BD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দ</a:t>
                      </a: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ি</a:t>
                      </a:r>
                      <a:endParaRPr lang="en-US" sz="2800" b="1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Sub. + Verb ( Present Form ) + Ext. + </a:t>
                      </a:r>
                      <a:r>
                        <a:rPr lang="en-US" sz="2800" b="1" i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Case </a:t>
                      </a: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Sub. + Verb  ( Future Form ) + Ext.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28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Sub. + Verb ( Present Form ) + Ext. +</a:t>
                      </a:r>
                      <a:r>
                        <a:rPr lang="en-US" sz="2800" b="1" i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Case </a:t>
                      </a: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Sub. + Verb ( Present Form ) + Ext.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28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Sub. + Verb ( Past Form ) + Ext. +</a:t>
                      </a:r>
                      <a:r>
                        <a:rPr lang="en-US" sz="2800" b="1" i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Case </a:t>
                      </a: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Sub. + Verb ( Past Form ) + Ext.  </a:t>
                      </a:r>
                      <a:endParaRPr lang="en-US" sz="2800" b="1" i="1" u="non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b="1" i="0" u="sng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Example</a:t>
                      </a:r>
                      <a:r>
                        <a:rPr lang="en-US" sz="2800" b="1" i="0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</a:t>
                      </a:r>
                      <a:r>
                        <a:rPr lang="en-US" sz="2800" b="1" i="1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shall come tomorrow </a:t>
                      </a:r>
                      <a:r>
                        <a:rPr lang="en-US" sz="2800" b="1" i="0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Case </a:t>
                      </a:r>
                      <a:r>
                        <a:rPr lang="en-US" sz="2800" b="1" i="1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 wants me. </a:t>
                      </a:r>
                      <a:r>
                        <a:rPr lang="en-US" sz="2800" b="1" i="0" u="sng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Example</a:t>
                      </a:r>
                      <a:r>
                        <a:rPr lang="en-US" sz="2800" b="1" i="0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</a:t>
                      </a:r>
                      <a:r>
                        <a:rPr lang="en-US" sz="2800" b="1" i="1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want to stay at home </a:t>
                      </a:r>
                      <a:r>
                        <a:rPr lang="en-US" sz="2800" b="1" i="0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Case </a:t>
                      </a:r>
                      <a:r>
                        <a:rPr lang="en-US" sz="2800" b="1" i="1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 comes 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800" b="1" i="1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800" b="1" i="0" u="sng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Example</a:t>
                      </a:r>
                      <a:r>
                        <a:rPr lang="en-US" sz="2800" b="1" i="0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</a:t>
                      </a:r>
                      <a:r>
                        <a:rPr lang="en-US" sz="2800" b="1" i="1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carried an umbrella </a:t>
                      </a:r>
                      <a:r>
                        <a:rPr lang="en-US" sz="2800" b="1" i="0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Case </a:t>
                      </a:r>
                      <a:r>
                        <a:rPr lang="en-US" sz="2800" b="1" i="1" u="non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rained 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399108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61A158A-48AE-4D2A-AFEF-CED22E58728B}"/>
              </a:ext>
            </a:extLst>
          </p:cNvPr>
          <p:cNvSpPr/>
          <p:nvPr/>
        </p:nvSpPr>
        <p:spPr>
          <a:xfrm>
            <a:off x="1316829" y="173161"/>
            <a:ext cx="9558336" cy="475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Structures of Completing Sentence</a:t>
            </a:r>
          </a:p>
        </p:txBody>
      </p:sp>
    </p:spTree>
    <p:extLst>
      <p:ext uri="{BB962C8B-B14F-4D97-AF65-F5344CB8AC3E}">
        <p14:creationId xmlns:p14="http://schemas.microsoft.com/office/powerpoint/2010/main" val="57979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A4C996D-11AF-4B94-92AF-EDA4E7DB51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2900" y="323306"/>
            <a:ext cx="1369423" cy="365125"/>
          </a:xfrm>
        </p:spPr>
        <p:txBody>
          <a:bodyPr/>
          <a:lstStyle/>
          <a:p>
            <a:r>
              <a:rPr lang="en-US" dirty="0" smtClean="0"/>
              <a:t>26/09/2019</a:t>
            </a:r>
            <a:endParaRPr lang="en-US" dirty="0"/>
          </a:p>
        </p:txBody>
      </p:sp>
      <p:sp>
        <p:nvSpPr>
          <p:cNvPr id="4" name="Round Diagonal Corner Rectangle 12">
            <a:extLst>
              <a:ext uri="{FF2B5EF4-FFF2-40B4-BE49-F238E27FC236}">
                <a16:creationId xmlns:a16="http://schemas.microsoft.com/office/drawing/2014/main" xmlns="" id="{892CE723-D973-4F6C-B659-B1C5E013F450}"/>
              </a:ext>
            </a:extLst>
          </p:cNvPr>
          <p:cNvSpPr/>
          <p:nvPr/>
        </p:nvSpPr>
        <p:spPr>
          <a:xfrm>
            <a:off x="342901" y="238053"/>
            <a:ext cx="11813930" cy="1143000"/>
          </a:xfrm>
          <a:prstGeom prst="round2Diag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pair WORK</a:t>
            </a:r>
            <a:endParaRPr lang="en-US" sz="60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91B4BB9-814D-46EB-9D4E-2BBAF62710F4}"/>
              </a:ext>
            </a:extLst>
          </p:cNvPr>
          <p:cNvSpPr txBox="1"/>
          <p:nvPr/>
        </p:nvSpPr>
        <p:spPr>
          <a:xfrm>
            <a:off x="342900" y="4168676"/>
            <a:ext cx="1150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Write down Six structures of Completing Sentence 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AF2E965-D991-4597-85D4-06D79FC6B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170" y="1352509"/>
            <a:ext cx="2707533" cy="2511075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25344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A4C996D-11AF-4B94-92AF-EDA4E7DB5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26/09/2019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B2D7285-E98D-411E-940A-90F95A8C2A75}"/>
              </a:ext>
            </a:extLst>
          </p:cNvPr>
          <p:cNvSpPr/>
          <p:nvPr/>
        </p:nvSpPr>
        <p:spPr>
          <a:xfrm>
            <a:off x="1933891" y="179744"/>
            <a:ext cx="8415336" cy="652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Rules of Completing Sentence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ADEB4CB-C021-4469-A3FE-EC7C759A8997}"/>
              </a:ext>
            </a:extLst>
          </p:cNvPr>
          <p:cNvSpPr/>
          <p:nvPr/>
        </p:nvSpPr>
        <p:spPr>
          <a:xfrm>
            <a:off x="358274" y="747669"/>
            <a:ext cx="11566570" cy="1703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 </a:t>
            </a:r>
            <a:r>
              <a:rPr lang="en-US" sz="24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Rule-1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If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যুক্ত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Incomplete Sentence-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এর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প্রথম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অংশ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Present Indefinite -এ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হলে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পরের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অংশটি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Future Indefinite -এ 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ল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ি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খ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ে Sentence 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ট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ি Complete 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র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ত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ে 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হ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য় ।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যুক্ত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Incomplete Sentence-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এর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প্রথম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অংশ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Future Indefinite -এ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হলে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পরের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অংশটি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Present Indefinite -এ 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ল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ি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খ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ে Sentence 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ট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ি Complete 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র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ত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ে 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হ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য় ।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5BDD06E-C535-4A9E-9370-B7F5F82F4C9C}"/>
              </a:ext>
            </a:extLst>
          </p:cNvPr>
          <p:cNvSpPr/>
          <p:nvPr/>
        </p:nvSpPr>
        <p:spPr>
          <a:xfrm>
            <a:off x="347250" y="2510382"/>
            <a:ext cx="11577594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Incomplete :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shall attend the meeting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-------------------- .</a:t>
            </a:r>
          </a:p>
          <a:p>
            <a:pPr marL="457200" indent="-457200"/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: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shall attend the meeting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invites me</a:t>
            </a:r>
            <a:r>
              <a:rPr lang="en-US" sz="24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/>
            <a:endParaRPr lang="en-US" sz="2400" i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2438C9D-DE14-4652-A336-6910230889CF}"/>
              </a:ext>
            </a:extLst>
          </p:cNvPr>
          <p:cNvSpPr/>
          <p:nvPr/>
        </p:nvSpPr>
        <p:spPr>
          <a:xfrm>
            <a:off x="347251" y="5306656"/>
            <a:ext cx="11158345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Incomplete :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 called me ,  --------------------- .</a:t>
            </a:r>
          </a:p>
          <a:p>
            <a:pPr marL="457200" indent="-457200"/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: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 called me ,  </a:t>
            </a:r>
            <a:r>
              <a:rPr lang="en-US" sz="2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would help you</a:t>
            </a:r>
            <a:r>
              <a:rPr lang="en-US" sz="2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.</a:t>
            </a:r>
          </a:p>
          <a:p>
            <a:pPr marL="457200" indent="-457200"/>
            <a:endParaRPr lang="en-US" sz="2400" i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7719AE6-3238-463B-A4D0-B049003A0F57}"/>
              </a:ext>
            </a:extLst>
          </p:cNvPr>
          <p:cNvSpPr/>
          <p:nvPr/>
        </p:nvSpPr>
        <p:spPr>
          <a:xfrm>
            <a:off x="358274" y="3603182"/>
            <a:ext cx="11566570" cy="1703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 </a:t>
            </a:r>
            <a:r>
              <a:rPr lang="en-US" sz="24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Rule-2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If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যুক্ত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Incomplete Sentence-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এর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প্রথম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অংশ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Past Indefinite -এ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হলে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পরের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অংশটি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Past Conditional + Verb + Ext. 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ল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ি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খ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ে Sentence 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ট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ি Complete 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র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ত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ে 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হ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য় ।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যুক্ত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Incomplete Sentence-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এর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প্রথম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অংশ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Past Conditional + Verb + Ext.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হলে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পরের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অংশটি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Past Indefinite-এ 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ল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ি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খ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ে Sentence 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ট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ি Complete 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র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ত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ে 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হ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য় ।</a:t>
            </a:r>
          </a:p>
        </p:txBody>
      </p:sp>
    </p:spTree>
    <p:extLst>
      <p:ext uri="{BB962C8B-B14F-4D97-AF65-F5344CB8AC3E}">
        <p14:creationId xmlns:p14="http://schemas.microsoft.com/office/powerpoint/2010/main" val="180669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p Ribbon 6"/>
          <p:cNvSpPr/>
          <p:nvPr/>
        </p:nvSpPr>
        <p:spPr>
          <a:xfrm>
            <a:off x="3021951" y="268112"/>
            <a:ext cx="5647918" cy="827852"/>
          </a:xfrm>
          <a:prstGeom prst="ribbon2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741" b="1" dirty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Identity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452439" y="945446"/>
            <a:ext cx="6636984" cy="5719703"/>
          </a:xfrm>
          <a:prstGeom prst="round2DiagRect">
            <a:avLst/>
          </a:prstGeom>
          <a:noFill/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6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16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16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16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16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16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16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16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16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MD.ABDUR ROUF</a:t>
            </a:r>
            <a:endParaRPr lang="en-US" sz="316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16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Lecturer(English)</a:t>
            </a:r>
            <a:endParaRPr lang="en-US" sz="316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Khalna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Islamia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Fazil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(Degree) Madrasah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16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Patnitala,Naogaon</a:t>
            </a:r>
            <a:r>
              <a:rPr lang="en-US" sz="316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16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16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16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16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7361297" y="682120"/>
            <a:ext cx="4425245" cy="5644445"/>
          </a:xfrm>
          <a:prstGeom prst="round2DiagRect">
            <a:avLst/>
          </a:prstGeom>
          <a:noFill/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7" dirty="0"/>
          </a:p>
          <a:p>
            <a:pPr algn="ctr"/>
            <a:endParaRPr lang="en-US" sz="1777" dirty="0"/>
          </a:p>
          <a:p>
            <a:pPr algn="ctr"/>
            <a:endParaRPr lang="en-US" sz="1777" dirty="0"/>
          </a:p>
          <a:p>
            <a:pPr algn="ctr"/>
            <a:endParaRPr lang="en-US" sz="1975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16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16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16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16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English 2nd Paper</a:t>
            </a:r>
          </a:p>
          <a:p>
            <a:pPr algn="ctr"/>
            <a:r>
              <a:rPr lang="en-US" sz="316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 : 11-12</a:t>
            </a:r>
          </a:p>
          <a:p>
            <a:pPr algn="ctr"/>
            <a:r>
              <a:rPr lang="en-US" sz="316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Time : </a:t>
            </a:r>
            <a:r>
              <a:rPr lang="en-US" sz="316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en-US" sz="316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endParaRPr lang="en-US" sz="316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16200000" flipH="1">
            <a:off x="4674463" y="3723376"/>
            <a:ext cx="4740548" cy="8937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66A23D2-AF7D-4179-95C2-F3A093D890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364" y="1263060"/>
            <a:ext cx="1718131" cy="22118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599B8D1-891D-463E-A050-C8A666F65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902" y="1592535"/>
            <a:ext cx="3761081" cy="183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3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A4C996D-11AF-4B94-92AF-EDA4E7DB5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26/09/2019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B2D7285-E98D-411E-940A-90F95A8C2A75}"/>
              </a:ext>
            </a:extLst>
          </p:cNvPr>
          <p:cNvSpPr/>
          <p:nvPr/>
        </p:nvSpPr>
        <p:spPr>
          <a:xfrm>
            <a:off x="1933891" y="179744"/>
            <a:ext cx="8415336" cy="652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Rules of Completing Sentence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5BDD06E-C535-4A9E-9370-B7F5F82F4C9C}"/>
              </a:ext>
            </a:extLst>
          </p:cNvPr>
          <p:cNvSpPr/>
          <p:nvPr/>
        </p:nvSpPr>
        <p:spPr>
          <a:xfrm>
            <a:off x="358274" y="2719343"/>
            <a:ext cx="11577594" cy="1306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Incomplete :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had finished the work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-------------------- .</a:t>
            </a:r>
          </a:p>
          <a:p>
            <a:pPr marL="457200" indent="-457200"/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: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had finished the work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could have helped me</a:t>
            </a:r>
            <a:r>
              <a:rPr lang="en-US" sz="24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2438C9D-DE14-4652-A336-6910230889CF}"/>
              </a:ext>
            </a:extLst>
          </p:cNvPr>
          <p:cNvSpPr/>
          <p:nvPr/>
        </p:nvSpPr>
        <p:spPr>
          <a:xfrm>
            <a:off x="347251" y="5306656"/>
            <a:ext cx="11158345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Incomplete :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were a bird ,  --------------------- .</a:t>
            </a:r>
          </a:p>
          <a:p>
            <a:pPr marL="457200" indent="-457200"/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: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were a bird ,  </a:t>
            </a:r>
            <a:r>
              <a:rPr lang="en-US" sz="2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could fly in the sky</a:t>
            </a:r>
            <a:r>
              <a:rPr lang="en-US" sz="2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.</a:t>
            </a:r>
          </a:p>
          <a:p>
            <a:pPr marL="457200" indent="-457200"/>
            <a:endParaRPr lang="en-US" sz="2400" i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7719AE6-3238-463B-A4D0-B049003A0F57}"/>
              </a:ext>
            </a:extLst>
          </p:cNvPr>
          <p:cNvSpPr/>
          <p:nvPr/>
        </p:nvSpPr>
        <p:spPr>
          <a:xfrm>
            <a:off x="347250" y="4104260"/>
            <a:ext cx="11566570" cy="1175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 </a:t>
            </a:r>
            <a:r>
              <a:rPr lang="en-US" sz="24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Rule-4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If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যুক্ত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Incomplete Sentence-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এর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Clause-এ Subject-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এর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পরে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Were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থাকলে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Principal Clause -এ Subject –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এর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পর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Past Conditional + Verb + Ext. 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ল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ি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খ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ে Sentence 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ট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ি Complete 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র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ত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ে 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হ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য় ।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B5DC5A9-211F-4D2F-B03E-217A0C7AC26D}"/>
              </a:ext>
            </a:extLst>
          </p:cNvPr>
          <p:cNvSpPr/>
          <p:nvPr/>
        </p:nvSpPr>
        <p:spPr>
          <a:xfrm>
            <a:off x="358274" y="806907"/>
            <a:ext cx="11566570" cy="1793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 </a:t>
            </a:r>
            <a:r>
              <a:rPr lang="en-US" sz="24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Rule-3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If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যুক্ত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Incomplete Sentence-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এর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প্রথম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অংশ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Past Perfect -এ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হলে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পরের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অংশটি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Past Perfect Conditional + Verb ( Past Participle ) + Ext. 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ল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ি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খ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ে Sentence 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ট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ি Complete 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র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ত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ে 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হ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য় ।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যুক্ত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Incomplete Sentence-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এর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প্রথম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অংশ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Past Perfect Conditional + Verb ( P. P. ) + Ext.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হলে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পরের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অংশটি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Past Perfect-এ 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ল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ি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খ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ে Sentence 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ট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ি Complete 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র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ত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ে 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হ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য় ।</a:t>
            </a:r>
          </a:p>
        </p:txBody>
      </p:sp>
    </p:spTree>
    <p:extLst>
      <p:ext uri="{BB962C8B-B14F-4D97-AF65-F5344CB8AC3E}">
        <p14:creationId xmlns:p14="http://schemas.microsoft.com/office/powerpoint/2010/main" val="25004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A4C996D-11AF-4B94-92AF-EDA4E7DB5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26/09/2019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B2D7285-E98D-411E-940A-90F95A8C2A75}"/>
              </a:ext>
            </a:extLst>
          </p:cNvPr>
          <p:cNvSpPr/>
          <p:nvPr/>
        </p:nvSpPr>
        <p:spPr>
          <a:xfrm>
            <a:off x="1933891" y="179744"/>
            <a:ext cx="8415336" cy="652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Rules of Completing Sentence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5BDD06E-C535-4A9E-9370-B7F5F82F4C9C}"/>
              </a:ext>
            </a:extLst>
          </p:cNvPr>
          <p:cNvSpPr/>
          <p:nvPr/>
        </p:nvSpPr>
        <p:spPr>
          <a:xfrm>
            <a:off x="358274" y="2719343"/>
            <a:ext cx="11577594" cy="1306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Incomplete :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Had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finished the work ,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-------------------- .</a:t>
            </a:r>
          </a:p>
          <a:p>
            <a:pPr marL="457200" indent="-457200"/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: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finished the work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could have helped me</a:t>
            </a:r>
            <a:r>
              <a:rPr lang="en-US" sz="24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2438C9D-DE14-4652-A336-6910230889CF}"/>
              </a:ext>
            </a:extLst>
          </p:cNvPr>
          <p:cNvSpPr/>
          <p:nvPr/>
        </p:nvSpPr>
        <p:spPr>
          <a:xfrm>
            <a:off x="347251" y="5306656"/>
            <a:ext cx="11158345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Incomplete :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Would That / I wish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,  --------------------- .</a:t>
            </a:r>
          </a:p>
          <a:p>
            <a:pPr marL="457200" indent="-457200"/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: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Would That / I Wish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 </a:t>
            </a:r>
            <a:r>
              <a:rPr lang="en-US" sz="2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could fly in the sky</a:t>
            </a:r>
            <a:r>
              <a:rPr lang="en-US" sz="2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.</a:t>
            </a:r>
          </a:p>
          <a:p>
            <a:pPr marL="457200" indent="-457200"/>
            <a:endParaRPr lang="en-US" sz="2400" i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7719AE6-3238-463B-A4D0-B049003A0F57}"/>
              </a:ext>
            </a:extLst>
          </p:cNvPr>
          <p:cNvSpPr/>
          <p:nvPr/>
        </p:nvSpPr>
        <p:spPr>
          <a:xfrm>
            <a:off x="347250" y="4104260"/>
            <a:ext cx="11566570" cy="1175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 </a:t>
            </a:r>
            <a:r>
              <a:rPr lang="en-US" sz="24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Rule-6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Would That / I Wish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দ্বারা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অসম্ভব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ইচ্ছা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আকাঙ্খা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ইত্যাদি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প্রকাশ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করা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হয়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।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Would That / I Wish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যুক্ত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Incomplete Sentence-এ Subject-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এর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পরে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Were  + Ext. 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ল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ি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খ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ে Sentence 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ট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ি Complete 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র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ত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ে 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হ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য় ।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B5DC5A9-211F-4D2F-B03E-217A0C7AC26D}"/>
              </a:ext>
            </a:extLst>
          </p:cNvPr>
          <p:cNvSpPr/>
          <p:nvPr/>
        </p:nvSpPr>
        <p:spPr>
          <a:xfrm>
            <a:off x="358274" y="806907"/>
            <a:ext cx="11566570" cy="1793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 </a:t>
            </a:r>
            <a:r>
              <a:rPr lang="en-US" sz="24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Rule-5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Had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যুক্ত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Incomplete Sentence-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এর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Subordinate Clause -এ Had + Sub. + Verb ( Past Participle ) + Ext.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থাকলে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Principle Clause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টি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Sub. + Perfect Conditional + Verb ( Past Participle ) + Ext. 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ল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ি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খ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ে Sentence 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ট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ি Complete 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র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ত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ে 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হ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য় ।</a:t>
            </a:r>
          </a:p>
        </p:txBody>
      </p:sp>
    </p:spTree>
    <p:extLst>
      <p:ext uri="{BB962C8B-B14F-4D97-AF65-F5344CB8AC3E}">
        <p14:creationId xmlns:p14="http://schemas.microsoft.com/office/powerpoint/2010/main" val="178406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A4C996D-11AF-4B94-92AF-EDA4E7DB5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26/09/2019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B2D7285-E98D-411E-940A-90F95A8C2A75}"/>
              </a:ext>
            </a:extLst>
          </p:cNvPr>
          <p:cNvSpPr/>
          <p:nvPr/>
        </p:nvSpPr>
        <p:spPr>
          <a:xfrm>
            <a:off x="1933891" y="179744"/>
            <a:ext cx="8415336" cy="652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Rules of Completing Sentence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ADEB4CB-C021-4469-A3FE-EC7C759A8997}"/>
              </a:ext>
            </a:extLst>
          </p:cNvPr>
          <p:cNvSpPr/>
          <p:nvPr/>
        </p:nvSpPr>
        <p:spPr>
          <a:xfrm>
            <a:off x="358274" y="747668"/>
            <a:ext cx="11566570" cy="3345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 </a:t>
            </a:r>
            <a:r>
              <a:rPr lang="en-US" sz="24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Rule-7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Case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যুক্ত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Subordinate Clause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টি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Principle Clause-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এর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কাজের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কারণ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নির্দেশ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করে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। In Case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যুক্ত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Incomplete Sentence-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কে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Complete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করার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সময়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Case-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এর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পর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Principle Clause-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এর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কারণের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সাথে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সম্পর্কযুক্ত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একটি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Subordinate Clause ( Present Form )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গঠন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করে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Sentence 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ট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ি Complete 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র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ত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ে </a:t>
            </a:r>
            <a:r>
              <a:rPr lang="bn-B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হ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য় ।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কোন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কাজ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সংঘটিত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হয়েছে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এরূপ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বুঝাতে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Case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যুক্ত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Sentence –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এর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উভয়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Clause-এ Past Tense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ব্যবহৃত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হয়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।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Case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যুক্ত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Clause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সাধারণতঃ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Principle Clause-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এর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পরে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বসে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।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তবে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Case Of + Noun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যদি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If there is a/an + Noun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অর্থ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প্রকাশ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করে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তবে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তা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Principle Clause-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এর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পূর্বে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বসে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।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5BDD06E-C535-4A9E-9370-B7F5F82F4C9C}"/>
              </a:ext>
            </a:extLst>
          </p:cNvPr>
          <p:cNvSpPr/>
          <p:nvPr/>
        </p:nvSpPr>
        <p:spPr>
          <a:xfrm>
            <a:off x="675381" y="4069212"/>
            <a:ext cx="10945830" cy="1130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Incomplete :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shall attend the meeting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Case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-------------------- .</a:t>
            </a:r>
          </a:p>
          <a:p>
            <a:pPr marL="457200" indent="-457200"/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: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shall attend the meeting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Case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invites me</a:t>
            </a:r>
            <a:r>
              <a:rPr lang="en-US" sz="24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/>
            <a:endParaRPr lang="en-US" sz="2400" i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2438C9D-DE14-4652-A336-6910230889CF}"/>
              </a:ext>
            </a:extLst>
          </p:cNvPr>
          <p:cNvSpPr/>
          <p:nvPr/>
        </p:nvSpPr>
        <p:spPr>
          <a:xfrm>
            <a:off x="675380" y="5239179"/>
            <a:ext cx="11158345" cy="730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 Incomplete :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 called me ,  --------------------- .</a:t>
            </a:r>
          </a:p>
          <a:p>
            <a:pPr marL="457200" indent="-457200"/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: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called me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Case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wanted</a:t>
            </a:r>
            <a:r>
              <a:rPr lang="en-US" sz="2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.</a:t>
            </a:r>
          </a:p>
          <a:p>
            <a:pPr marL="457200" indent="-457200"/>
            <a:endParaRPr lang="en-US" sz="2400" i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61DE3FD-6261-425D-B1DB-B19FE3440103}"/>
              </a:ext>
            </a:extLst>
          </p:cNvPr>
          <p:cNvSpPr/>
          <p:nvPr/>
        </p:nvSpPr>
        <p:spPr>
          <a:xfrm>
            <a:off x="675381" y="5752155"/>
            <a:ext cx="11158345" cy="926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Incomplete :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Case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shortage of money ,  --------------------- .</a:t>
            </a:r>
          </a:p>
          <a:p>
            <a:pPr marL="457200" indent="-457200"/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: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Case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shortage of money ,  </a:t>
            </a:r>
            <a:r>
              <a:rPr lang="en-US" sz="2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phone me</a:t>
            </a:r>
            <a:r>
              <a:rPr lang="en-US" sz="2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.</a:t>
            </a:r>
          </a:p>
          <a:p>
            <a:pPr marL="457200" indent="-457200"/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77463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A4C996D-11AF-4B94-92AF-EDA4E7DB5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26/09/2019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A7F2786-22CC-4E2C-8735-779DB21D28D8}"/>
              </a:ext>
            </a:extLst>
          </p:cNvPr>
          <p:cNvSpPr txBox="1"/>
          <p:nvPr/>
        </p:nvSpPr>
        <p:spPr>
          <a:xfrm>
            <a:off x="451529" y="1688084"/>
            <a:ext cx="11470145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Incomplete : 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were a nutritionist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 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Complete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were a nutritionist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----------------------------------------- 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FE8A1A2-FFB2-45D2-8AA5-1E44B2713C65}"/>
              </a:ext>
            </a:extLst>
          </p:cNvPr>
          <p:cNvSpPr/>
          <p:nvPr/>
        </p:nvSpPr>
        <p:spPr>
          <a:xfrm>
            <a:off x="5875488" y="2232475"/>
            <a:ext cx="5441870" cy="451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1C09FBF-C462-416C-8BD0-F0214AC77A87}"/>
              </a:ext>
            </a:extLst>
          </p:cNvPr>
          <p:cNvSpPr txBox="1"/>
          <p:nvPr/>
        </p:nvSpPr>
        <p:spPr>
          <a:xfrm>
            <a:off x="461478" y="2852377"/>
            <a:ext cx="11490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Incomplete :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Would That 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--------------------  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Complete :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Would That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--------------------------.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48C19C9-47EB-4C42-9364-D750EC86C6AA}"/>
              </a:ext>
            </a:extLst>
          </p:cNvPr>
          <p:cNvSpPr/>
          <p:nvPr/>
        </p:nvSpPr>
        <p:spPr>
          <a:xfrm>
            <a:off x="4691733" y="3026866"/>
            <a:ext cx="2759804" cy="451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FBFE567-3BD6-403F-95D5-FAA66FF13246}"/>
              </a:ext>
            </a:extLst>
          </p:cNvPr>
          <p:cNvSpPr txBox="1"/>
          <p:nvPr/>
        </p:nvSpPr>
        <p:spPr>
          <a:xfrm>
            <a:off x="451530" y="4013396"/>
            <a:ext cx="114701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Incomplete :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Kashem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been my brother    --------------------  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Complete :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Kashem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been my brother ------------------------------------.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640ED15-A068-40B8-A49D-394E1A89BF97}"/>
              </a:ext>
            </a:extLst>
          </p:cNvPr>
          <p:cNvSpPr txBox="1"/>
          <p:nvPr/>
        </p:nvSpPr>
        <p:spPr>
          <a:xfrm>
            <a:off x="451530" y="5259473"/>
            <a:ext cx="112978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Incomplete : You will success in life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-------------------------- 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Complete :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will success in life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---------------------------  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7C8A5A0-611F-4C14-B9F0-1FCD54139DC9}"/>
              </a:ext>
            </a:extLst>
          </p:cNvPr>
          <p:cNvSpPr/>
          <p:nvPr/>
        </p:nvSpPr>
        <p:spPr>
          <a:xfrm>
            <a:off x="7388814" y="4322524"/>
            <a:ext cx="4180333" cy="388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would have helped him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11DB86C-72D1-4AE4-B4B1-A76C2A0E72F7}"/>
              </a:ext>
            </a:extLst>
          </p:cNvPr>
          <p:cNvSpPr/>
          <p:nvPr/>
        </p:nvSpPr>
        <p:spPr>
          <a:xfrm>
            <a:off x="6765962" y="5555083"/>
            <a:ext cx="2815360" cy="451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work hard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ound Diagonal Corner Rectangle 12">
            <a:extLst>
              <a:ext uri="{FF2B5EF4-FFF2-40B4-BE49-F238E27FC236}">
                <a16:creationId xmlns:a16="http://schemas.microsoft.com/office/drawing/2014/main" xmlns="" id="{7963AE25-CCA7-49A4-AB29-B6706AD526F9}"/>
              </a:ext>
            </a:extLst>
          </p:cNvPr>
          <p:cNvSpPr/>
          <p:nvPr/>
        </p:nvSpPr>
        <p:spPr>
          <a:xfrm>
            <a:off x="947776" y="425101"/>
            <a:ext cx="11636371" cy="1143000"/>
          </a:xfrm>
          <a:prstGeom prst="round2Diag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Complete the following sentences</a:t>
            </a:r>
            <a:r>
              <a:rPr lang="en-US" sz="3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US" sz="48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(In group) </a:t>
            </a:r>
            <a:endParaRPr lang="en-US" sz="48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C4F9894-ACBB-4D48-BB53-2874B57D6147}"/>
              </a:ext>
            </a:extLst>
          </p:cNvPr>
          <p:cNvSpPr/>
          <p:nvPr/>
        </p:nvSpPr>
        <p:spPr>
          <a:xfrm>
            <a:off x="6206501" y="1996122"/>
            <a:ext cx="4885569" cy="451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would teach them nutrition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70FB3EF-ACF9-4C8C-A58A-86F90E3172EE}"/>
              </a:ext>
            </a:extLst>
          </p:cNvPr>
          <p:cNvSpPr/>
          <p:nvPr/>
        </p:nvSpPr>
        <p:spPr>
          <a:xfrm>
            <a:off x="4731490" y="3162943"/>
            <a:ext cx="2759804" cy="451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were a writer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2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A4C996D-11AF-4B94-92AF-EDA4E7DB5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26/09/2019</a:t>
            </a:r>
            <a:endParaRPr lang="en-US" dirty="0"/>
          </a:p>
        </p:txBody>
      </p:sp>
      <p:sp>
        <p:nvSpPr>
          <p:cNvPr id="4" name="Round Diagonal Corner Rectangle 12">
            <a:extLst>
              <a:ext uri="{FF2B5EF4-FFF2-40B4-BE49-F238E27FC236}">
                <a16:creationId xmlns:a16="http://schemas.microsoft.com/office/drawing/2014/main" xmlns="" id="{619E5D56-700C-4310-B084-0AEE670082E6}"/>
              </a:ext>
            </a:extLst>
          </p:cNvPr>
          <p:cNvSpPr/>
          <p:nvPr/>
        </p:nvSpPr>
        <p:spPr>
          <a:xfrm>
            <a:off x="1641231" y="76200"/>
            <a:ext cx="10245968" cy="1295400"/>
          </a:xfrm>
          <a:prstGeom prst="round2Diag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Evaluation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FE2B98E-9316-45B4-BE04-F2C883ED7187}"/>
              </a:ext>
            </a:extLst>
          </p:cNvPr>
          <p:cNvSpPr txBox="1"/>
          <p:nvPr/>
        </p:nvSpPr>
        <p:spPr>
          <a:xfrm>
            <a:off x="430301" y="1514845"/>
            <a:ext cx="11075893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Incomplete :  I would not come to disturb you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  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 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Complete :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would not come to disturb you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---------------------------- 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3B1FBDE-B49D-4799-B610-CA5B47B8F08E}"/>
              </a:ext>
            </a:extLst>
          </p:cNvPr>
          <p:cNvSpPr/>
          <p:nvPr/>
        </p:nvSpPr>
        <p:spPr>
          <a:xfrm>
            <a:off x="7953342" y="1837729"/>
            <a:ext cx="3165231" cy="451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knew the matter</a:t>
            </a: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635724B-1EC8-43F9-BB83-0AB3D3BF1286}"/>
              </a:ext>
            </a:extLst>
          </p:cNvPr>
          <p:cNvSpPr txBox="1"/>
          <p:nvPr/>
        </p:nvSpPr>
        <p:spPr>
          <a:xfrm>
            <a:off x="430301" y="2612197"/>
            <a:ext cx="1145689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Incomplete :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Had 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possessed vast property,  ------------------- 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Complete :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Had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possessed vast property ,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----------------------------------------------.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EF40BC3-A06E-4E91-8914-59DA409E1845}"/>
              </a:ext>
            </a:extLst>
          </p:cNvPr>
          <p:cNvSpPr txBox="1"/>
          <p:nvPr/>
        </p:nvSpPr>
        <p:spPr>
          <a:xfrm>
            <a:off x="367551" y="4192466"/>
            <a:ext cx="1165859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Incomplete :  </a:t>
            </a:r>
            <a:r>
              <a:rPr lang="en-US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waited at the station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Case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 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Complete :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waited at the station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Case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--------------------------------- 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2AA241C-CC24-43CF-A06A-2F452BBD71B7}"/>
              </a:ext>
            </a:extLst>
          </p:cNvPr>
          <p:cNvSpPr txBox="1"/>
          <p:nvPr/>
        </p:nvSpPr>
        <p:spPr>
          <a:xfrm>
            <a:off x="367551" y="5352689"/>
            <a:ext cx="1145689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Incomplete : I could have joined the party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If  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 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Complete :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could have the party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If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-----------------------------------------  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6F4CB9D-8B36-4500-AC8C-8682FE00E274}"/>
              </a:ext>
            </a:extLst>
          </p:cNvPr>
          <p:cNvSpPr/>
          <p:nvPr/>
        </p:nvSpPr>
        <p:spPr>
          <a:xfrm>
            <a:off x="6259600" y="3357536"/>
            <a:ext cx="5370309" cy="451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would have established a college</a:t>
            </a: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85BA63F-0BAB-41A2-B81A-9D05202498E7}"/>
              </a:ext>
            </a:extLst>
          </p:cNvPr>
          <p:cNvSpPr/>
          <p:nvPr/>
        </p:nvSpPr>
        <p:spPr>
          <a:xfrm>
            <a:off x="7568815" y="4510416"/>
            <a:ext cx="2751878" cy="451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came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5103847-04AE-4C98-9079-4D937E2EEF65}"/>
              </a:ext>
            </a:extLst>
          </p:cNvPr>
          <p:cNvSpPr/>
          <p:nvPr/>
        </p:nvSpPr>
        <p:spPr>
          <a:xfrm>
            <a:off x="6507820" y="5667140"/>
            <a:ext cx="4610753" cy="451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had not busy with my exam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017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A4C996D-11AF-4B94-92AF-EDA4E7DB5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26/09/2019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5B30253-0C6A-427E-A9F5-913C956B5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43" y="323306"/>
            <a:ext cx="8293650" cy="622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le 3">
            <a:extLst>
              <a:ext uri="{FF2B5EF4-FFF2-40B4-BE49-F238E27FC236}">
                <a16:creationId xmlns:a16="http://schemas.microsoft.com/office/drawing/2014/main" xmlns="" id="{7295B68D-D682-4A34-A136-38CEC8026C6C}"/>
              </a:ext>
            </a:extLst>
          </p:cNvPr>
          <p:cNvSpPr/>
          <p:nvPr/>
        </p:nvSpPr>
        <p:spPr>
          <a:xfrm>
            <a:off x="2006099" y="5267338"/>
            <a:ext cx="9220200" cy="10847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down only six sentences according  to the rules of Completing Sentence. </a:t>
            </a:r>
          </a:p>
        </p:txBody>
      </p:sp>
      <p:sp>
        <p:nvSpPr>
          <p:cNvPr id="10" name="Round Diagonal Corner Rectangle 12">
            <a:extLst>
              <a:ext uri="{FF2B5EF4-FFF2-40B4-BE49-F238E27FC236}">
                <a16:creationId xmlns:a16="http://schemas.microsoft.com/office/drawing/2014/main" xmlns="" id="{97BD11BD-2AB3-48D4-8830-4FF3C11D5180}"/>
              </a:ext>
            </a:extLst>
          </p:cNvPr>
          <p:cNvSpPr/>
          <p:nvPr/>
        </p:nvSpPr>
        <p:spPr>
          <a:xfrm>
            <a:off x="2140598" y="505868"/>
            <a:ext cx="4227070" cy="766595"/>
          </a:xfrm>
          <a:prstGeom prst="round2Diag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Home work</a:t>
            </a:r>
          </a:p>
        </p:txBody>
      </p:sp>
    </p:spTree>
    <p:extLst>
      <p:ext uri="{BB962C8B-B14F-4D97-AF65-F5344CB8AC3E}">
        <p14:creationId xmlns:p14="http://schemas.microsoft.com/office/powerpoint/2010/main" val="285121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A4C996D-11AF-4B94-92AF-EDA4E7DB5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26/09/2019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5173DC4-1A07-4B51-B990-5602C5B54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713" y="708026"/>
            <a:ext cx="9674574" cy="5441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419E21A0-6575-4BE9-B93B-F95459988930}"/>
              </a:ext>
            </a:extLst>
          </p:cNvPr>
          <p:cNvSpPr/>
          <p:nvPr/>
        </p:nvSpPr>
        <p:spPr>
          <a:xfrm>
            <a:off x="1385369" y="505868"/>
            <a:ext cx="3505200" cy="1828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>
                <a:solidFill>
                  <a:schemeClr val="bg1"/>
                </a:solidFill>
                <a:latin typeface="Algerian" panose="04020705040A02060702" pitchFamily="82" charset="0"/>
              </a:rPr>
              <a:t>No more today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9A64A593-21C1-481F-84E2-8572CE910F3F}"/>
              </a:ext>
            </a:extLst>
          </p:cNvPr>
          <p:cNvSpPr/>
          <p:nvPr/>
        </p:nvSpPr>
        <p:spPr>
          <a:xfrm>
            <a:off x="6861350" y="4523331"/>
            <a:ext cx="4071937" cy="1828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>
                <a:solidFill>
                  <a:schemeClr val="bg1"/>
                </a:solidFill>
                <a:latin typeface="Algerian" panose="04020705040A02060702" pitchFamily="82" charset="0"/>
              </a:rPr>
              <a:t>See you tomorrow</a:t>
            </a:r>
          </a:p>
        </p:txBody>
      </p:sp>
    </p:spTree>
    <p:extLst>
      <p:ext uri="{BB962C8B-B14F-4D97-AF65-F5344CB8AC3E}">
        <p14:creationId xmlns:p14="http://schemas.microsoft.com/office/powerpoint/2010/main" val="171565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A4C996D-11AF-4B94-92AF-EDA4E7DB5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26/09/2019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3D6FE1D-A858-4698-A97B-859DA645C876}"/>
              </a:ext>
            </a:extLst>
          </p:cNvPr>
          <p:cNvSpPr/>
          <p:nvPr/>
        </p:nvSpPr>
        <p:spPr>
          <a:xfrm>
            <a:off x="2176668" y="75757"/>
            <a:ext cx="8077200" cy="61267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following sentences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71652D7-4F20-40C6-9CD5-B07B262B4E25}"/>
              </a:ext>
            </a:extLst>
          </p:cNvPr>
          <p:cNvSpPr/>
          <p:nvPr/>
        </p:nvSpPr>
        <p:spPr>
          <a:xfrm>
            <a:off x="690768" y="1537253"/>
            <a:ext cx="11368710" cy="51153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If you are confident ,    --------------- 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If you are confident ,  </a:t>
            </a:r>
            <a:r>
              <a:rPr lang="en-US" sz="32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 will be successful</a:t>
            </a:r>
            <a:r>
              <a:rPr lang="en-US" sz="3200" b="1" i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US" sz="3200" b="1" i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I been a rich man ,</a:t>
            </a:r>
            <a:r>
              <a:rPr lang="en-US" sz="3200" b="1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 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I been a rich man , </a:t>
            </a:r>
            <a:r>
              <a:rPr lang="en-US" sz="32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i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could have helped the poor 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endParaRPr lang="en-US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4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which form the sentences have written ?</a:t>
            </a:r>
          </a:p>
          <a:p>
            <a:pPr algn="ctr"/>
            <a:endParaRPr lang="en-US" sz="4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i="1" dirty="0">
                <a:solidFill>
                  <a:schemeClr val="tx2">
                    <a:lumMod val="50000"/>
                  </a:schemeClr>
                </a:solidFill>
                <a:latin typeface="Algerian" panose="04020705040A02060702" pitchFamily="82" charset="0"/>
              </a:rPr>
              <a:t>INCOMPLETE</a:t>
            </a:r>
          </a:p>
          <a:p>
            <a:pPr algn="ctr"/>
            <a:r>
              <a:rPr lang="en-US" sz="4400" b="1" i="1" dirty="0">
                <a:solidFill>
                  <a:schemeClr val="tx2">
                    <a:lumMod val="50000"/>
                  </a:schemeClr>
                </a:solidFill>
                <a:latin typeface="Algerian" panose="04020705040A02060702" pitchFamily="82" charset="0"/>
              </a:rPr>
              <a:t>&amp;</a:t>
            </a:r>
          </a:p>
          <a:p>
            <a:pPr algn="ctr"/>
            <a:r>
              <a:rPr lang="en-US" sz="4400" b="1" i="1" dirty="0">
                <a:solidFill>
                  <a:schemeClr val="tx2">
                    <a:lumMod val="50000"/>
                  </a:schemeClr>
                </a:solidFill>
                <a:latin typeface="Algerian" panose="04020705040A02060702" pitchFamily="82" charset="0"/>
              </a:rPr>
              <a:t>COMPLETE</a:t>
            </a:r>
          </a:p>
          <a:p>
            <a:pPr algn="ctr"/>
            <a:r>
              <a:rPr lang="en-US" sz="4800" b="1" i="1" dirty="0">
                <a:solidFill>
                  <a:schemeClr val="tx2">
                    <a:lumMod val="50000"/>
                  </a:schemeClr>
                </a:solidFill>
                <a:latin typeface="Algerian" panose="04020705040A02060702" pitchFamily="82" charset="0"/>
              </a:rPr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142516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A4C996D-11AF-4B94-92AF-EDA4E7DB5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26/09/2019</a:t>
            </a:r>
            <a:endParaRPr lang="en-US" dirty="0"/>
          </a:p>
        </p:txBody>
      </p:sp>
      <p:sp>
        <p:nvSpPr>
          <p:cNvPr id="4" name="Snip and Round Single Corner Rectangle 1">
            <a:extLst>
              <a:ext uri="{FF2B5EF4-FFF2-40B4-BE49-F238E27FC236}">
                <a16:creationId xmlns:a16="http://schemas.microsoft.com/office/drawing/2014/main" xmlns="" id="{68451983-4DD4-4486-9829-4F13163A505A}"/>
              </a:ext>
            </a:extLst>
          </p:cNvPr>
          <p:cNvSpPr/>
          <p:nvPr/>
        </p:nvSpPr>
        <p:spPr>
          <a:xfrm>
            <a:off x="248334" y="304800"/>
            <a:ext cx="11506200" cy="6248400"/>
          </a:xfrm>
          <a:prstGeom prst="snipRoundRect">
            <a:avLst/>
          </a:prstGeom>
          <a:noFill/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 our topic is</a:t>
            </a:r>
          </a:p>
          <a:p>
            <a:pPr algn="ctr"/>
            <a:endParaRPr lang="en-US" sz="6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“Completing Sentences”</a:t>
            </a:r>
          </a:p>
        </p:txBody>
      </p:sp>
    </p:spTree>
    <p:extLst>
      <p:ext uri="{BB962C8B-B14F-4D97-AF65-F5344CB8AC3E}">
        <p14:creationId xmlns:p14="http://schemas.microsoft.com/office/powerpoint/2010/main" val="402575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A4C996D-11AF-4B94-92AF-EDA4E7DB5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26/09/2019</a:t>
            </a:r>
            <a:endParaRPr lang="en-US" dirty="0"/>
          </a:p>
        </p:txBody>
      </p:sp>
      <p:sp>
        <p:nvSpPr>
          <p:cNvPr id="4" name="12-Point Star 10">
            <a:extLst>
              <a:ext uri="{FF2B5EF4-FFF2-40B4-BE49-F238E27FC236}">
                <a16:creationId xmlns:a16="http://schemas.microsoft.com/office/drawing/2014/main" xmlns="" id="{6C3B6A4A-5B76-47A9-9CEB-4C375BC51DC0}"/>
              </a:ext>
            </a:extLst>
          </p:cNvPr>
          <p:cNvSpPr/>
          <p:nvPr/>
        </p:nvSpPr>
        <p:spPr>
          <a:xfrm>
            <a:off x="1524000" y="228600"/>
            <a:ext cx="9067800" cy="1066800"/>
          </a:xfrm>
          <a:prstGeom prst="star12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lgerian" pitchFamily="82" charset="0"/>
              </a:rPr>
              <a:t>Learning Outcomes</a:t>
            </a:r>
          </a:p>
        </p:txBody>
      </p:sp>
      <p:sp>
        <p:nvSpPr>
          <p:cNvPr id="5" name="Rounded Rectangular Callout 1">
            <a:extLst>
              <a:ext uri="{FF2B5EF4-FFF2-40B4-BE49-F238E27FC236}">
                <a16:creationId xmlns:a16="http://schemas.microsoft.com/office/drawing/2014/main" xmlns="" id="{29BFF2FF-D3A9-4B59-AE29-B25E19A50265}"/>
              </a:ext>
            </a:extLst>
          </p:cNvPr>
          <p:cNvSpPr/>
          <p:nvPr/>
        </p:nvSpPr>
        <p:spPr>
          <a:xfrm>
            <a:off x="975360" y="1600200"/>
            <a:ext cx="10188186" cy="1219200"/>
          </a:xfrm>
          <a:prstGeom prst="wedgeRoundRectCallout">
            <a:avLst>
              <a:gd name="adj1" fmla="val -20833"/>
              <a:gd name="adj2" fmla="val 80645"/>
              <a:gd name="adj3" fmla="val 16667"/>
            </a:avLst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50" endPos="85000" dir="5400000" sy="-100000" algn="bl" rotWithShape="0"/>
                </a:effectLst>
                <a:latin typeface="Algerian" pitchFamily="82" charset="0"/>
                <a:cs typeface="Times New Roman" pitchFamily="18" charset="0"/>
              </a:rPr>
              <a:t>After we have studied this TEXT , we will be able to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xmlns="" id="{8718E966-ABCE-4D92-B3DD-7340F1DE292F}"/>
              </a:ext>
            </a:extLst>
          </p:cNvPr>
          <p:cNvSpPr/>
          <p:nvPr/>
        </p:nvSpPr>
        <p:spPr>
          <a:xfrm>
            <a:off x="975360" y="3429000"/>
            <a:ext cx="10620292" cy="30115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18" indent="-571518">
              <a:buFont typeface="Wingdings" pitchFamily="2" charset="2"/>
              <a:buChar char="v"/>
            </a:pP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Define the definition of different Sentences ,Clause &amp; Phrase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18" indent="-571518">
              <a:buFont typeface="Wingdings" pitchFamily="2" charset="2"/>
              <a:buChar char="v"/>
            </a:pP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Describe the rules of Completing sentences .</a:t>
            </a:r>
          </a:p>
          <a:p>
            <a:pPr marL="571518" indent="-571518">
              <a:buFont typeface="Wingdings" pitchFamily="2" charset="2"/>
              <a:buChar char="v"/>
            </a:pP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Complete the incomplete Sentences .</a:t>
            </a:r>
          </a:p>
          <a:p>
            <a:pPr marL="571518" indent="-571518">
              <a:buFont typeface="Wingdings" pitchFamily="2" charset="2"/>
              <a:buChar char="v"/>
            </a:pPr>
            <a:endParaRPr lang="en-US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35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A4C996D-11AF-4B94-92AF-EDA4E7DB5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26/09/2019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0139A13-E8E8-4292-A50F-2479484EE592}"/>
              </a:ext>
            </a:extLst>
          </p:cNvPr>
          <p:cNvSpPr/>
          <p:nvPr/>
        </p:nvSpPr>
        <p:spPr>
          <a:xfrm>
            <a:off x="381000" y="283553"/>
            <a:ext cx="9944099" cy="30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sentence</a:t>
            </a:r>
          </a:p>
          <a:p>
            <a:r>
              <a:rPr lang="en-US" sz="3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Sentence :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word or a group of words having a clear</a:t>
            </a:r>
          </a:p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meaning in a given context is called a Sentence .</a:t>
            </a:r>
          </a:p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I am a teacher of English . </a:t>
            </a:r>
          </a:p>
          <a:p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E1B4362-B743-416D-B223-07CDF5CC6EF7}"/>
              </a:ext>
            </a:extLst>
          </p:cNvPr>
          <p:cNvSpPr/>
          <p:nvPr/>
        </p:nvSpPr>
        <p:spPr>
          <a:xfrm>
            <a:off x="381000" y="3048000"/>
            <a:ext cx="11506200" cy="3586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sentence</a:t>
            </a:r>
          </a:p>
          <a:p>
            <a:pPr algn="ctr"/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structures there are </a:t>
            </a:r>
            <a:r>
              <a:rPr lang="en-US" sz="36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en-US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kinds of Sentence : </a:t>
            </a:r>
          </a:p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(i) Simple Sentence .</a:t>
            </a:r>
          </a:p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(ii) Complex Sentence .</a:t>
            </a:r>
          </a:p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(iii) Compound Sentence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20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A4C996D-11AF-4B94-92AF-EDA4E7DB5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26/09/2019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C75ADE8-9928-400B-94B8-E475A2EBAA0F}"/>
              </a:ext>
            </a:extLst>
          </p:cNvPr>
          <p:cNvSpPr/>
          <p:nvPr/>
        </p:nvSpPr>
        <p:spPr>
          <a:xfrm>
            <a:off x="269631" y="257908"/>
            <a:ext cx="11541369" cy="6371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Definition  of  different  sentences</a:t>
            </a:r>
          </a:p>
          <a:p>
            <a:r>
              <a:rPr lang="en-US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Simple Sentence :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Simple Sentence is one that contains only one subject &amp;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finite verb .      </a:t>
            </a: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I helped a poor boy .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Complex Sentence :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Complex sentence is one that contains one principal clause &amp; one or more Subordinate Clause or Clauses .</a:t>
            </a:r>
          </a:p>
          <a:p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 have a pen which is very nice .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Compound Sentence: 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Compound sentence is one that contains two or more independent Clauses or Co-ordinating Clauses joined together by Co-ordinating Conjunctions like And , But,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                                </a:t>
            </a:r>
            <a:r>
              <a:rPr lang="en-US" sz="28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The man is poor but honest  .</a:t>
            </a: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783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A4C996D-11AF-4B94-92AF-EDA4E7DB5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26/09/2019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0139A13-E8E8-4292-A50F-2479484EE592}"/>
              </a:ext>
            </a:extLst>
          </p:cNvPr>
          <p:cNvSpPr/>
          <p:nvPr/>
        </p:nvSpPr>
        <p:spPr>
          <a:xfrm>
            <a:off x="257908" y="281354"/>
            <a:ext cx="11591192" cy="2766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Clause</a:t>
            </a:r>
          </a:p>
          <a:p>
            <a:r>
              <a:rPr lang="en-US" sz="3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: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A Clause is a group of words that contains a finite verb expressed or understood .</a:t>
            </a:r>
          </a:p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I can not tell when he will come . </a:t>
            </a:r>
          </a:p>
          <a:p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E1B4362-B743-416D-B223-07CDF5CC6EF7}"/>
              </a:ext>
            </a:extLst>
          </p:cNvPr>
          <p:cNvSpPr/>
          <p:nvPr/>
        </p:nvSpPr>
        <p:spPr>
          <a:xfrm>
            <a:off x="381000" y="3147468"/>
            <a:ext cx="11506200" cy="3486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Clause</a:t>
            </a:r>
          </a:p>
          <a:p>
            <a:pPr algn="ctr"/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structures there are </a:t>
            </a:r>
            <a:r>
              <a:rPr lang="en-US" sz="36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en-US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kinds of Clause : </a:t>
            </a:r>
          </a:p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(i) Principal Clause .</a:t>
            </a:r>
          </a:p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(ii) Subordinate Clause .</a:t>
            </a:r>
          </a:p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(iii) Co-ordinate clause  .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xmlns="" id="{5FCC67F7-493B-44AE-8910-A69E34C65D43}"/>
              </a:ext>
            </a:extLst>
          </p:cNvPr>
          <p:cNvCxnSpPr>
            <a:cxnSpLocks/>
          </p:cNvCxnSpPr>
          <p:nvPr/>
        </p:nvCxnSpPr>
        <p:spPr>
          <a:xfrm>
            <a:off x="4823791" y="2632897"/>
            <a:ext cx="4214192" cy="216321"/>
          </a:xfrm>
          <a:prstGeom prst="bentConnector3">
            <a:avLst>
              <a:gd name="adj1" fmla="val 7956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0CB315D-EFE6-4100-A8B6-793885FBE5D1}"/>
              </a:ext>
            </a:extLst>
          </p:cNvPr>
          <p:cNvSpPr/>
          <p:nvPr/>
        </p:nvSpPr>
        <p:spPr>
          <a:xfrm>
            <a:off x="9117495" y="2646149"/>
            <a:ext cx="1537252" cy="45158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Clause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6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A4C996D-11AF-4B94-92AF-EDA4E7DB5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20/09/2019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0139A13-E8E8-4292-A50F-2479484EE592}"/>
              </a:ext>
            </a:extLst>
          </p:cNvPr>
          <p:cNvSpPr/>
          <p:nvPr/>
        </p:nvSpPr>
        <p:spPr>
          <a:xfrm>
            <a:off x="199292" y="281354"/>
            <a:ext cx="11649807" cy="2712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Phrase</a:t>
            </a:r>
          </a:p>
          <a:p>
            <a:r>
              <a:rPr lang="en-US" sz="3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Phrase :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A Phrase is a group of words which does not contain a finite verb .</a:t>
            </a:r>
          </a:p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tried </a:t>
            </a:r>
            <a:r>
              <a:rPr lang="en-US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heart and soul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pass the exam . </a:t>
            </a:r>
          </a:p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E1B4362-B743-416D-B223-07CDF5CC6EF7}"/>
              </a:ext>
            </a:extLst>
          </p:cNvPr>
          <p:cNvSpPr/>
          <p:nvPr/>
        </p:nvSpPr>
        <p:spPr>
          <a:xfrm>
            <a:off x="342900" y="2918057"/>
            <a:ext cx="11506200" cy="3486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Difference of Clause &amp; Phrase</a:t>
            </a:r>
          </a:p>
          <a:p>
            <a:pPr algn="ctr"/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(i) He gave me a gold chain .</a:t>
            </a:r>
          </a:p>
          <a:p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(ii) He gave me a chain which was made of gold .</a:t>
            </a:r>
          </a:p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xmlns="" id="{5FCC67F7-493B-44AE-8910-A69E34C65D43}"/>
              </a:ext>
            </a:extLst>
          </p:cNvPr>
          <p:cNvCxnSpPr>
            <a:cxnSpLocks/>
          </p:cNvCxnSpPr>
          <p:nvPr/>
        </p:nvCxnSpPr>
        <p:spPr>
          <a:xfrm>
            <a:off x="4027004" y="2646149"/>
            <a:ext cx="5010979" cy="225792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0CB315D-EFE6-4100-A8B6-793885FBE5D1}"/>
              </a:ext>
            </a:extLst>
          </p:cNvPr>
          <p:cNvSpPr/>
          <p:nvPr/>
        </p:nvSpPr>
        <p:spPr>
          <a:xfrm>
            <a:off x="9037983" y="2646149"/>
            <a:ext cx="1537252" cy="45158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Phrase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Arrow: Left-Right-Up 6">
            <a:extLst>
              <a:ext uri="{FF2B5EF4-FFF2-40B4-BE49-F238E27FC236}">
                <a16:creationId xmlns:a16="http://schemas.microsoft.com/office/drawing/2014/main" xmlns="" id="{1E1BD7D3-7213-413A-88F2-75A7ADF4B365}"/>
              </a:ext>
            </a:extLst>
          </p:cNvPr>
          <p:cNvSpPr/>
          <p:nvPr/>
        </p:nvSpPr>
        <p:spPr>
          <a:xfrm rot="10800000">
            <a:off x="5194851" y="4661404"/>
            <a:ext cx="2107096" cy="324687"/>
          </a:xfrm>
          <a:prstGeom prst="leftRightUp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1219C34-EDE8-4E28-B167-01F5C79DF0D8}"/>
              </a:ext>
            </a:extLst>
          </p:cNvPr>
          <p:cNvSpPr/>
          <p:nvPr/>
        </p:nvSpPr>
        <p:spPr>
          <a:xfrm>
            <a:off x="5708371" y="4912204"/>
            <a:ext cx="1292088" cy="38204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Phrase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Arrow: Left-Right-Up 10">
            <a:extLst>
              <a:ext uri="{FF2B5EF4-FFF2-40B4-BE49-F238E27FC236}">
                <a16:creationId xmlns:a16="http://schemas.microsoft.com/office/drawing/2014/main" xmlns="" id="{0CB1D1F2-84AD-4E6A-B778-01D950820421}"/>
              </a:ext>
            </a:extLst>
          </p:cNvPr>
          <p:cNvSpPr/>
          <p:nvPr/>
        </p:nvSpPr>
        <p:spPr>
          <a:xfrm rot="10800000">
            <a:off x="6659217" y="5634352"/>
            <a:ext cx="4114800" cy="324687"/>
          </a:xfrm>
          <a:prstGeom prst="leftRightUp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5A83727-FB1B-46B7-A26E-8FE3BD9C29D8}"/>
              </a:ext>
            </a:extLst>
          </p:cNvPr>
          <p:cNvSpPr/>
          <p:nvPr/>
        </p:nvSpPr>
        <p:spPr>
          <a:xfrm>
            <a:off x="8070573" y="6026653"/>
            <a:ext cx="1292088" cy="38204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Clause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2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1999</TotalTime>
  <Words>2315</Words>
  <Application>Microsoft Office PowerPoint</Application>
  <PresentationFormat>Custom</PresentationFormat>
  <Paragraphs>300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pc</cp:lastModifiedBy>
  <cp:revision>347</cp:revision>
  <dcterms:created xsi:type="dcterms:W3CDTF">2019-08-05T17:29:05Z</dcterms:created>
  <dcterms:modified xsi:type="dcterms:W3CDTF">2019-09-29T00:27:13Z</dcterms:modified>
</cp:coreProperties>
</file>