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04" r:id="rId2"/>
  </p:sldMasterIdLst>
  <p:sldIdLst>
    <p:sldId id="321" r:id="rId3"/>
    <p:sldId id="320" r:id="rId4"/>
    <p:sldId id="325" r:id="rId5"/>
    <p:sldId id="269" r:id="rId6"/>
    <p:sldId id="270" r:id="rId7"/>
    <p:sldId id="326" r:id="rId8"/>
    <p:sldId id="322" r:id="rId9"/>
    <p:sldId id="275" r:id="rId10"/>
    <p:sldId id="279" r:id="rId11"/>
    <p:sldId id="280" r:id="rId12"/>
    <p:sldId id="328" r:id="rId13"/>
    <p:sldId id="330" r:id="rId14"/>
    <p:sldId id="310" r:id="rId15"/>
    <p:sldId id="311" r:id="rId16"/>
    <p:sldId id="312" r:id="rId17"/>
    <p:sldId id="313" r:id="rId18"/>
    <p:sldId id="303" r:id="rId19"/>
    <p:sldId id="319" r:id="rId20"/>
    <p:sldId id="317" r:id="rId21"/>
    <p:sldId id="314" r:id="rId22"/>
    <p:sldId id="315" r:id="rId23"/>
    <p:sldId id="316" r:id="rId24"/>
    <p:sldId id="308" r:id="rId25"/>
    <p:sldId id="324" r:id="rId26"/>
    <p:sldId id="32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4E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35" autoAdjust="0"/>
    <p:restoredTop sz="94660"/>
  </p:normalViewPr>
  <p:slideViewPr>
    <p:cSldViewPr>
      <p:cViewPr>
        <p:scale>
          <a:sx n="74" d="100"/>
          <a:sy n="74" d="100"/>
        </p:scale>
        <p:origin x="-126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3400" y="294362"/>
            <a:ext cx="7239000" cy="107723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itchFamily="34" charset="0"/>
              </a:rPr>
              <a:t>WELCOME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Britannic 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7" y="1408090"/>
            <a:ext cx="7832013" cy="529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810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Space walk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47492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Walking in space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2667000" y="1143000"/>
            <a:ext cx="3048000" cy="3429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5739825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Walking in space is not an easy work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3044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2192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ernard MT Condensed" pitchFamily="18" charset="0"/>
              </a:rPr>
              <a:t>Spacesuit</a:t>
            </a:r>
            <a:endParaRPr lang="en-US" sz="2800" dirty="0">
              <a:latin typeface="Bernard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81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oper Black" pitchFamily="18" charset="0"/>
              </a:rPr>
              <a:t>Special dress or suit wear by cosmonaut</a:t>
            </a:r>
            <a:endParaRPr lang="en-US" sz="2800" dirty="0">
              <a:latin typeface="Cooper Black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29" y="3048000"/>
            <a:ext cx="2143125" cy="214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7912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oper Black" pitchFamily="18" charset="0"/>
              </a:rPr>
              <a:t>Spacesuit is needed to go to space</a:t>
            </a:r>
            <a:endParaRPr lang="en-US" sz="32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36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0668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oper Black" pitchFamily="18" charset="0"/>
              </a:rPr>
              <a:t>Answer</a:t>
            </a:r>
            <a:endParaRPr lang="en-US" sz="4000" dirty="0">
              <a:latin typeface="Cooper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590799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oper Black" pitchFamily="18" charset="0"/>
              </a:rPr>
              <a:t># Spacesuit</a:t>
            </a:r>
          </a:p>
          <a:p>
            <a:pPr algn="ctr"/>
            <a:r>
              <a:rPr lang="en-US" sz="2800" dirty="0" smtClean="0">
                <a:latin typeface="Cooper Black" pitchFamily="18" charset="0"/>
              </a:rPr>
              <a:t># By bus</a:t>
            </a:r>
            <a:endParaRPr lang="en-US" sz="2800" dirty="0">
              <a:latin typeface="Cooper Blac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3467024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#</a:t>
            </a:r>
            <a:r>
              <a:rPr lang="en-US" sz="3200" dirty="0" smtClean="0">
                <a:latin typeface="Cooper Black" pitchFamily="18" charset="0"/>
              </a:rPr>
              <a:t>Orange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16718"/>
            <a:ext cx="3161726" cy="434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6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676400"/>
            <a:ext cx="8610600" cy="493776"/>
          </a:xfrm>
        </p:spPr>
        <p:txBody>
          <a:bodyPr>
            <a:noAutofit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en-US" sz="3600" b="1" dirty="0"/>
              <a:t>Was born in 6 March 1937</a:t>
            </a:r>
          </a:p>
          <a:p>
            <a:pPr algn="l"/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88585" cy="128154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dirty="0">
                <a:solidFill>
                  <a:srgbClr val="002060"/>
                </a:solidFill>
              </a:rPr>
              <a:t/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/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/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Biography </a:t>
            </a:r>
            <a:r>
              <a:rPr lang="en-US" sz="2800" dirty="0" smtClean="0">
                <a:solidFill>
                  <a:srgbClr val="002060"/>
                </a:solidFill>
              </a:rPr>
              <a:t>of </a:t>
            </a:r>
            <a:r>
              <a:rPr lang="en-US" sz="2800" dirty="0" err="1" smtClean="0">
                <a:solidFill>
                  <a:srgbClr val="002060"/>
                </a:solidFill>
              </a:rPr>
              <a:t>Valentina</a:t>
            </a:r>
            <a:r>
              <a:rPr lang="en-US" sz="2800" dirty="0" smtClean="0">
                <a:solidFill>
                  <a:srgbClr val="002060"/>
                </a:solidFill>
              </a:rPr>
              <a:t> Tereshkova</a:t>
            </a:r>
            <a:r>
              <a:rPr lang="en-US" sz="2400" dirty="0">
                <a:solidFill>
                  <a:srgbClr val="002060"/>
                </a:solidFill>
              </a:rPr>
              <a:t/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478024"/>
            <a:ext cx="8610600" cy="493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0"/>
              </a:spcBef>
              <a:buClrTx/>
              <a:buFont typeface="Wingdings" pitchFamily="2" charset="2"/>
              <a:buChar char="v"/>
              <a:defRPr/>
            </a:pPr>
            <a:r>
              <a:rPr lang="en-US" sz="3600" b="1" dirty="0"/>
              <a:t>Father was a tractor driver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240024"/>
            <a:ext cx="8610600" cy="493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0"/>
              </a:spcBef>
              <a:buClrTx/>
              <a:buFont typeface="Wingdings" pitchFamily="2" charset="2"/>
              <a:buChar char="v"/>
              <a:defRPr/>
            </a:pPr>
            <a:r>
              <a:rPr lang="en-US" sz="3600" b="1" dirty="0"/>
              <a:t>Mother was textile plant worker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002024"/>
            <a:ext cx="9144000" cy="493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0"/>
              </a:spcBef>
              <a:buClrTx/>
              <a:buFont typeface="Wingdings" pitchFamily="2" charset="2"/>
              <a:buChar char="v"/>
              <a:defRPr/>
            </a:pPr>
            <a:r>
              <a:rPr lang="en-US" sz="3600" b="1" dirty="0"/>
              <a:t>Went to school at the age of eight in 1945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4764024"/>
            <a:ext cx="8991600" cy="493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Wingdings" pitchFamily="2" charset="2"/>
              <a:buChar char="v"/>
            </a:pPr>
            <a:r>
              <a:rPr lang="en-US" sz="3600" b="1" dirty="0"/>
              <a:t>Left school in 1953</a:t>
            </a:r>
          </a:p>
        </p:txBody>
      </p:sp>
    </p:spTree>
    <p:extLst>
      <p:ext uri="{BB962C8B-B14F-4D97-AF65-F5344CB8AC3E}">
        <p14:creationId xmlns:p14="http://schemas.microsoft.com/office/powerpoint/2010/main" val="71526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-152400" y="381000"/>
            <a:ext cx="8610600" cy="49377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</a:rPr>
              <a:t>Left school in 1953</a:t>
            </a:r>
          </a:p>
          <a:p>
            <a:pPr algn="l"/>
            <a:endParaRPr lang="en-US" sz="360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639888"/>
            <a:ext cx="9144000" cy="4937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ClrTx/>
              <a:buSzTx/>
              <a:buFont typeface="Wingdings" pitchFamily="2" charset="2"/>
              <a:buChar char="v"/>
              <a:defRPr/>
            </a:pPr>
            <a:r>
              <a:rPr lang="en-US" sz="3200" b="1" dirty="0">
                <a:solidFill>
                  <a:srgbClr val="7030A0"/>
                </a:solidFill>
              </a:rPr>
              <a:t>Continued education through distance learning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3163888"/>
            <a:ext cx="8991600" cy="4937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ClrTx/>
              <a:buSzTx/>
              <a:buFont typeface="Wingdings" pitchFamily="2" charset="2"/>
              <a:buChar char="v"/>
              <a:defRPr/>
            </a:pPr>
            <a:r>
              <a:rPr lang="en-US" sz="3200" dirty="0">
                <a:solidFill>
                  <a:schemeClr val="tx1"/>
                </a:solidFill>
              </a:rPr>
              <a:t>Doctorate in Engineering  1977 from </a:t>
            </a:r>
            <a:r>
              <a:rPr lang="en-US" sz="3200" dirty="0" err="1">
                <a:solidFill>
                  <a:schemeClr val="tx1"/>
                </a:solidFill>
              </a:rPr>
              <a:t>Zhukovsky</a:t>
            </a:r>
            <a:r>
              <a:rPr lang="en-US" sz="3200" dirty="0">
                <a:solidFill>
                  <a:schemeClr val="tx1"/>
                </a:solidFill>
              </a:rPr>
              <a:t> Air Force Academy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4535488"/>
            <a:ext cx="9144000" cy="4937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ClrTx/>
              <a:buSzTx/>
              <a:buFont typeface="Wingdings" pitchFamily="2" charset="2"/>
              <a:buChar char="v"/>
              <a:defRPr/>
            </a:pPr>
            <a:r>
              <a:rPr lang="en-US" sz="3200" b="1" dirty="0"/>
              <a:t>Interested in parachuting and skydiving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5526088"/>
            <a:ext cx="9144000" cy="4937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ClrTx/>
              <a:buSzTx/>
              <a:buFont typeface="Wingdings" pitchFamily="2" charset="2"/>
              <a:buChar char="v"/>
              <a:defRPr/>
            </a:pPr>
            <a:r>
              <a:rPr lang="en-US" sz="3200" b="1" dirty="0">
                <a:solidFill>
                  <a:schemeClr val="tx1"/>
                </a:solidFill>
              </a:rPr>
              <a:t>First jumped at 22, on 21 May 1959</a:t>
            </a:r>
          </a:p>
        </p:txBody>
      </p:sp>
    </p:spTree>
    <p:extLst>
      <p:ext uri="{BB962C8B-B14F-4D97-AF65-F5344CB8AC3E}">
        <p14:creationId xmlns:p14="http://schemas.microsoft.com/office/powerpoint/2010/main" val="85948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  <a:latin typeface="Cooper Black" pitchFamily="18" charset="0"/>
              </a:rPr>
              <a:t>Training</a:t>
            </a:r>
            <a:endParaRPr lang="en-US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3886200"/>
          </a:xfrm>
        </p:spPr>
        <p:txBody>
          <a:bodyPr>
            <a:normAutofit/>
          </a:bodyPr>
          <a:lstStyle/>
          <a:p>
            <a:pPr fontAlgn="t"/>
            <a:r>
              <a:rPr lang="en-US" b="1" dirty="0"/>
              <a:t>Weightless flight</a:t>
            </a:r>
            <a:endParaRPr lang="en-US" dirty="0"/>
          </a:p>
          <a:p>
            <a:r>
              <a:rPr lang="en-US" b="1" dirty="0"/>
              <a:t>Isolation tests</a:t>
            </a:r>
            <a:endParaRPr lang="en-US" dirty="0"/>
          </a:p>
          <a:p>
            <a:r>
              <a:rPr lang="en-US" b="1" dirty="0"/>
              <a:t>Centrifuge tests</a:t>
            </a:r>
            <a:endParaRPr lang="en-US" dirty="0"/>
          </a:p>
          <a:p>
            <a:r>
              <a:rPr lang="en-US" b="1" dirty="0"/>
              <a:t>Rocket theory</a:t>
            </a:r>
            <a:endParaRPr lang="en-US" dirty="0"/>
          </a:p>
          <a:p>
            <a:pPr fontAlgn="t"/>
            <a:r>
              <a:rPr lang="en-US" b="1" dirty="0"/>
              <a:t>Spacecraft engineering</a:t>
            </a:r>
            <a:endParaRPr lang="en-US" dirty="0"/>
          </a:p>
          <a:p>
            <a:pPr fontAlgn="t"/>
            <a:r>
              <a:rPr lang="en-US" b="1" dirty="0"/>
              <a:t>120 Parachute jumps</a:t>
            </a:r>
            <a:endParaRPr lang="en-US" dirty="0"/>
          </a:p>
          <a:p>
            <a:pPr fontAlgn="t"/>
            <a:r>
              <a:rPr lang="en-US" b="1" dirty="0"/>
              <a:t>Pilot training</a:t>
            </a: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81200"/>
            <a:ext cx="3657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1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Career</a:t>
            </a:r>
            <a:br>
              <a:rPr lang="en-US" sz="4400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t"/>
            <a:r>
              <a:rPr lang="en-US" b="1" dirty="0"/>
              <a:t>Lunched Vostok-6 on 16 June 1963</a:t>
            </a:r>
            <a:endParaRPr lang="en-US" dirty="0"/>
          </a:p>
          <a:p>
            <a:pPr fontAlgn="t"/>
            <a:r>
              <a:rPr lang="en-US" b="1" dirty="0"/>
              <a:t>Orbited the earth 48 times</a:t>
            </a:r>
            <a:endParaRPr lang="en-US" dirty="0"/>
          </a:p>
          <a:p>
            <a:r>
              <a:rPr lang="en-US" b="1" dirty="0"/>
              <a:t>Spent about 3 days in space</a:t>
            </a:r>
            <a:endParaRPr lang="en-US" dirty="0"/>
          </a:p>
          <a:p>
            <a:r>
              <a:rPr lang="en-US" b="1" dirty="0"/>
              <a:t>Became the presidium members of the Supreme Soviet after 1977</a:t>
            </a:r>
            <a:endParaRPr lang="en-US" dirty="0"/>
          </a:p>
          <a:p>
            <a:pPr fontAlgn="t"/>
            <a:r>
              <a:rPr lang="en-US" dirty="0"/>
              <a:t>Now a member in the Lower house of the Russian Legislature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962400"/>
            <a:ext cx="3857625" cy="217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2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Read the passage silently and </a:t>
            </a:r>
            <a:b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Fill the flow chat in group</a:t>
            </a:r>
            <a:endParaRPr lang="en-US"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4" y="1136308"/>
            <a:ext cx="3534988" cy="31976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4038600"/>
            <a:ext cx="89154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effectLst/>
              </a:rPr>
              <a:t>Make short notes in the each of the boxes in the flow chart showing information about 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Valentina</a:t>
            </a:r>
            <a:r>
              <a:rPr lang="en-US" sz="240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Tereshkova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91633" y="5173249"/>
            <a:ext cx="914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64090" y="5181600"/>
            <a:ext cx="2514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Was born in 1937 in a village of </a:t>
            </a:r>
            <a:r>
              <a:rPr lang="en-US" sz="2000" b="1" dirty="0" err="1">
                <a:solidFill>
                  <a:schemeClr val="tx1"/>
                </a:solidFill>
              </a:rPr>
              <a:t>Tutayvsky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54674" y="5227529"/>
            <a:ext cx="914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427945" y="5259888"/>
            <a:ext cx="914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651321" y="5259888"/>
            <a:ext cx="914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964466" y="5227529"/>
            <a:ext cx="914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8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600200"/>
            <a:ext cx="1447800" cy="990600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en-US" dirty="0" smtClean="0"/>
              <a:t>Was born in 1937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0" y="1600200"/>
            <a:ext cx="1600200" cy="9906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 2"/>
              <a:buNone/>
            </a:pPr>
            <a:r>
              <a:rPr lang="en-US" dirty="0" smtClean="0"/>
              <a:t>Went to school in 1945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8238" y="1652954"/>
            <a:ext cx="1295400" cy="9906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 2"/>
              <a:buNone/>
            </a:pPr>
            <a:r>
              <a:rPr lang="en-US" dirty="0" smtClean="0"/>
              <a:t>First jump in 1959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23638" y="1602545"/>
            <a:ext cx="1600200" cy="9906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 2"/>
              <a:buNone/>
            </a:pPr>
            <a:r>
              <a:rPr lang="en-US" dirty="0" smtClean="0"/>
              <a:t>In 1977 earned doctorate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95600" y="1600200"/>
            <a:ext cx="1295400" cy="9906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 2"/>
              <a:buNone/>
            </a:pPr>
            <a:r>
              <a:rPr lang="en-US" dirty="0" smtClean="0"/>
              <a:t>Left school in 1953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91000" y="1600200"/>
            <a:ext cx="2057400" cy="990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 2"/>
              <a:buNone/>
            </a:pPr>
            <a:r>
              <a:rPr lang="en-US" sz="2400" dirty="0" smtClean="0"/>
              <a:t>Completed education through distance learning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17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1 Feb. 2003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209800"/>
            <a:ext cx="8229600" cy="533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At 8.40 AM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895600"/>
            <a:ext cx="8229600" cy="533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At 8.44 Am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8716"/>
            <a:ext cx="41433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4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ritannic Bold" pitchFamily="34" charset="0"/>
              </a:rPr>
              <a:t>Teacher’s Identity</a:t>
            </a:r>
            <a:endParaRPr lang="en-US" sz="5400" dirty="0">
              <a:latin typeface="Britannic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113" y="2285999"/>
            <a:ext cx="868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Name: MD.ABDUR ROUF</a:t>
            </a:r>
          </a:p>
          <a:p>
            <a:r>
              <a:rPr lang="en-US" sz="3200" dirty="0" smtClean="0">
                <a:latin typeface="Britannic Bold" pitchFamily="34" charset="0"/>
              </a:rPr>
              <a:t>Lecturer</a:t>
            </a:r>
            <a:r>
              <a:rPr lang="en-US" sz="3200" dirty="0">
                <a:latin typeface="Britannic Bold" pitchFamily="34" charset="0"/>
              </a:rPr>
              <a:t>(</a:t>
            </a:r>
            <a:r>
              <a:rPr lang="en-US" sz="3200" dirty="0" smtClean="0">
                <a:latin typeface="Britannic Bold" pitchFamily="34" charset="0"/>
              </a:rPr>
              <a:t> English)</a:t>
            </a:r>
          </a:p>
          <a:p>
            <a:r>
              <a:rPr lang="en-US" sz="2800" dirty="0" err="1" smtClean="0">
                <a:latin typeface="Britannic Bold" pitchFamily="34" charset="0"/>
              </a:rPr>
              <a:t>Khalna</a:t>
            </a:r>
            <a:r>
              <a:rPr lang="en-US" sz="2800" dirty="0" smtClean="0">
                <a:latin typeface="Britannic Bold" pitchFamily="34" charset="0"/>
              </a:rPr>
              <a:t> </a:t>
            </a:r>
            <a:r>
              <a:rPr lang="en-US" sz="2800" dirty="0" err="1" smtClean="0">
                <a:latin typeface="Britannic Bold" pitchFamily="34" charset="0"/>
              </a:rPr>
              <a:t>Islamia</a:t>
            </a:r>
            <a:r>
              <a:rPr lang="en-US" sz="2800" dirty="0" smtClean="0">
                <a:latin typeface="Britannic Bold" pitchFamily="34" charset="0"/>
              </a:rPr>
              <a:t> </a:t>
            </a:r>
            <a:r>
              <a:rPr lang="en-US" sz="2800" dirty="0" err="1" smtClean="0">
                <a:latin typeface="Britannic Bold" pitchFamily="34" charset="0"/>
              </a:rPr>
              <a:t>Fazil</a:t>
            </a:r>
            <a:r>
              <a:rPr lang="en-US" sz="2800" dirty="0" smtClean="0">
                <a:latin typeface="Britannic Bold" pitchFamily="34" charset="0"/>
              </a:rPr>
              <a:t>(Degree) </a:t>
            </a:r>
            <a:r>
              <a:rPr lang="en-US" sz="2800" dirty="0" err="1" smtClean="0">
                <a:latin typeface="Britannic Bold" pitchFamily="34" charset="0"/>
              </a:rPr>
              <a:t>Madrasah,Patnitala,Naogaon</a:t>
            </a:r>
            <a:r>
              <a:rPr lang="en-US" sz="2800" dirty="0" smtClean="0">
                <a:latin typeface="Britannic Bol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026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191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Biography of </a:t>
            </a:r>
            <a:r>
              <a:rPr lang="en-US" sz="4400" dirty="0" err="1">
                <a:solidFill>
                  <a:schemeClr val="tx1"/>
                </a:solidFill>
              </a:rPr>
              <a:t>Kalpana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Chawla</a:t>
            </a: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315" y="2440488"/>
            <a:ext cx="8229600" cy="609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b="1" dirty="0">
                <a:solidFill>
                  <a:schemeClr val="tx1"/>
                </a:solidFill>
              </a:rPr>
              <a:t>Was born on 17 March 1962</a:t>
            </a:r>
            <a:endParaRPr lang="en-US" sz="2000" b="1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3124200"/>
            <a:ext cx="8763000" cy="609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Font typeface="Wingdings" pitchFamily="2" charset="2"/>
              <a:buChar char="q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Graduated from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Panjab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Engineering College, India in 1982</a:t>
            </a:r>
            <a:endParaRPr lang="en-US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4114800"/>
            <a:ext cx="8610600" cy="609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Wingdings" pitchFamily="2" charset="2"/>
              <a:buChar char="q"/>
            </a:pPr>
            <a:r>
              <a:rPr lang="en-US" b="1" dirty="0">
                <a:solidFill>
                  <a:srgbClr val="002060"/>
                </a:solidFill>
              </a:rPr>
              <a:t>Obtained Master’s Degree from University of Texas in 1984, USA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5257800"/>
            <a:ext cx="8763000" cy="609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Wingdings" pitchFamily="2" charset="2"/>
              <a:buChar char="q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Ph.D. from University to Colorado, USA in 1988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638" y="1371600"/>
            <a:ext cx="8229600" cy="10668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3600" dirty="0">
                <a:solidFill>
                  <a:schemeClr val="tx1"/>
                </a:solidFill>
                <a:effectLst/>
              </a:rPr>
              <a:t>Birth 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>&amp; </a:t>
            </a:r>
            <a:r>
              <a:rPr lang="en-US" sz="3600" dirty="0">
                <a:solidFill>
                  <a:schemeClr val="tx1"/>
                </a:solidFill>
                <a:effectLst/>
              </a:rPr>
              <a:t>Education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762000"/>
            <a:ext cx="6512511" cy="7620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en-US" sz="4400" dirty="0">
                <a:solidFill>
                  <a:schemeClr val="tx1"/>
                </a:solidFill>
                <a:effectLst/>
              </a:rPr>
              <a:t>Career </a:t>
            </a:r>
            <a:r>
              <a:rPr lang="en-US" sz="4400" dirty="0" smtClean="0">
                <a:solidFill>
                  <a:schemeClr val="tx1"/>
                </a:solidFill>
                <a:effectLst/>
              </a:rPr>
              <a:t>&amp; Death</a:t>
            </a:r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/>
            </a:r>
            <a:b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</a:b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1493" y="2819400"/>
            <a:ext cx="8229600" cy="685800"/>
          </a:xfrm>
        </p:spPr>
        <p:txBody>
          <a:bodyPr>
            <a:normAutofit/>
          </a:bodyPr>
          <a:lstStyle/>
          <a:p>
            <a:pPr lvl="0"/>
            <a:r>
              <a:rPr lang="en-US" sz="3200" b="1" dirty="0">
                <a:solidFill>
                  <a:schemeClr val="tx1"/>
                </a:solidFill>
              </a:rPr>
              <a:t>Joined NASA as vice president in </a:t>
            </a:r>
            <a:r>
              <a:rPr lang="en-US" sz="3200" b="1" dirty="0" smtClean="0">
                <a:solidFill>
                  <a:schemeClr val="tx1"/>
                </a:solidFill>
              </a:rPr>
              <a:t>1988</a:t>
            </a:r>
            <a:endParaRPr lang="en-US" sz="3200" b="1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1986" y="3609304"/>
            <a:ext cx="82296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Wingdings" pitchFamily="2" charset="2"/>
              <a:buChar char="v"/>
            </a:pP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Worked 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as 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CFD (Computational Fluid Dynamic)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0521" y="4267200"/>
            <a:ext cx="82296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Wingdings" pitchFamily="2" charset="2"/>
              <a:buChar char="v"/>
            </a:pPr>
            <a:r>
              <a:rPr lang="en-US" b="1" dirty="0"/>
              <a:t>Became citizen of the USA in 1991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953000"/>
            <a:ext cx="8229600" cy="68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Wingdings" pitchFamily="2" charset="2"/>
              <a:buChar char="v"/>
            </a:pPr>
            <a:r>
              <a:rPr lang="en-US" sz="3200" b="1" dirty="0"/>
              <a:t>Started her career as NASA astronaut in </a:t>
            </a:r>
            <a:r>
              <a:rPr lang="en-US" sz="3200" b="1" dirty="0" smtClean="0"/>
              <a:t>1995.</a:t>
            </a:r>
            <a:endParaRPr lang="en-US" sz="32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2958" y="5791200"/>
            <a:ext cx="82296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Wingdings" pitchFamily="2" charset="2"/>
              <a:buChar char="v"/>
            </a:pPr>
            <a:r>
              <a:rPr lang="en-US" sz="3200" b="1" dirty="0"/>
              <a:t>Selected for first flight in </a:t>
            </a:r>
            <a:r>
              <a:rPr lang="en-US" sz="3200" b="1" dirty="0" smtClean="0"/>
              <a:t>1996.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28479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5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0935" y="2362200"/>
            <a:ext cx="8610600" cy="685800"/>
          </a:xfrm>
        </p:spPr>
        <p:txBody>
          <a:bodyPr>
            <a:noAutofit/>
          </a:bodyPr>
          <a:lstStyle/>
          <a:p>
            <a:pPr lvl="0"/>
            <a:r>
              <a:rPr lang="en-US" sz="3600" b="1" dirty="0">
                <a:solidFill>
                  <a:schemeClr val="tx2"/>
                </a:solidFill>
              </a:rPr>
              <a:t>Travelled 10.67 million miles in space</a:t>
            </a:r>
          </a:p>
          <a:p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735" y="3276600"/>
            <a:ext cx="8763000" cy="68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Wingdings" pitchFamily="2" charset="2"/>
              <a:buChar char="q"/>
            </a:pPr>
            <a:r>
              <a:rPr lang="en-US" sz="3600" dirty="0"/>
              <a:t>First mission began 19 November, 1997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324" y="4114800"/>
            <a:ext cx="82296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Wingdings" pitchFamily="2" charset="2"/>
              <a:buChar char="q"/>
            </a:pPr>
            <a:r>
              <a:rPr lang="en-US" sz="3200" b="1" dirty="0"/>
              <a:t>In 2002 selected for the 2</a:t>
            </a:r>
            <a:r>
              <a:rPr lang="en-US" sz="3200" b="1" baseline="30000" dirty="0"/>
              <a:t>nd</a:t>
            </a:r>
            <a:r>
              <a:rPr lang="en-US" sz="3200" b="1" dirty="0"/>
              <a:t> mission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124" y="4876800"/>
            <a:ext cx="82296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Wingdings" pitchFamily="2" charset="2"/>
              <a:buChar char="q"/>
            </a:pPr>
            <a:r>
              <a:rPr lang="en-US" sz="3200" b="1" dirty="0"/>
              <a:t>2</a:t>
            </a:r>
            <a:r>
              <a:rPr lang="en-US" sz="3200" b="1" baseline="30000" dirty="0"/>
              <a:t>nd</a:t>
            </a:r>
            <a:r>
              <a:rPr lang="en-US" sz="3200" b="1" dirty="0"/>
              <a:t> mission started on 16 January, 2003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5791200"/>
            <a:ext cx="82296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Wingdings" pitchFamily="2" charset="2"/>
              <a:buChar char="q"/>
            </a:pPr>
            <a:r>
              <a:rPr lang="en-US" sz="3200" b="1" dirty="0"/>
              <a:t>Died </a:t>
            </a:r>
            <a:r>
              <a:rPr lang="en-US" sz="3200" b="1" dirty="0" smtClean="0"/>
              <a:t>in 1 </a:t>
            </a:r>
            <a:r>
              <a:rPr lang="en-US" sz="3200" b="1" dirty="0"/>
              <a:t>February, 2003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1450"/>
            <a:ext cx="43434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The sentences below are true about either </a:t>
            </a:r>
            <a:r>
              <a:rPr lang="en-US" sz="2800" dirty="0" err="1" smtClean="0">
                <a:solidFill>
                  <a:schemeClr val="tx1"/>
                </a:solidFill>
              </a:rPr>
              <a:t>Tereshkovs</a:t>
            </a:r>
            <a:r>
              <a:rPr lang="en-US" sz="2800" dirty="0" smtClean="0">
                <a:solidFill>
                  <a:schemeClr val="tx1"/>
                </a:solidFill>
              </a:rPr>
              <a:t> or </a:t>
            </a:r>
            <a:r>
              <a:rPr lang="en-US" sz="2800" dirty="0" err="1" smtClean="0">
                <a:solidFill>
                  <a:schemeClr val="tx1"/>
                </a:solidFill>
              </a:rPr>
              <a:t>Chawla</a:t>
            </a:r>
            <a:r>
              <a:rPr lang="en-US" sz="2800" dirty="0" smtClean="0">
                <a:solidFill>
                  <a:schemeClr val="tx1"/>
                </a:solidFill>
              </a:rPr>
              <a:t>. Find out which applies to whom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381000"/>
            <a:ext cx="8229600" cy="7467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She was an engineer.</a:t>
            </a:r>
            <a:endParaRPr lang="en-US" sz="28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990600"/>
            <a:ext cx="8229600" cy="746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b="1" dirty="0" smtClean="0"/>
              <a:t>She came from an ordinary family.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93" y="1711025"/>
            <a:ext cx="8229600" cy="74676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en-US" b="1" dirty="0" smtClean="0"/>
              <a:t> # She is one of the victims of a spacecraft disaster </a:t>
            </a: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9572" y="2457785"/>
            <a:ext cx="8229600" cy="746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b="1" dirty="0" smtClean="0"/>
              <a:t>She earned a </a:t>
            </a:r>
            <a:r>
              <a:rPr lang="en-US" b="1" dirty="0" err="1" smtClean="0"/>
              <a:t>ph.D</a:t>
            </a:r>
            <a:r>
              <a:rPr lang="en-US" b="1" dirty="0" smtClean="0"/>
              <a:t> degree.</a:t>
            </a:r>
            <a:endParaRPr 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9572" y="3180560"/>
            <a:ext cx="8229600" cy="74676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b="1" dirty="0" smtClean="0"/>
              <a:t>She was selected from among 400 competitors</a:t>
            </a:r>
            <a:endParaRPr lang="en-US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657600"/>
            <a:ext cx="8229600" cy="746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en-US" b="1" dirty="0" smtClean="0"/>
              <a:t>*Involved in politics.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542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81000"/>
            <a:ext cx="4495800" cy="28479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39624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roadway" pitchFamily="82" charset="0"/>
              </a:rPr>
              <a:t>Write  a paragraph on </a:t>
            </a:r>
            <a:r>
              <a:rPr lang="en-US" sz="2800" dirty="0" err="1" smtClean="0">
                <a:latin typeface="Broadway" pitchFamily="82" charset="0"/>
              </a:rPr>
              <a:t>Valentina</a:t>
            </a:r>
            <a:r>
              <a:rPr lang="en-US" sz="2800" dirty="0" smtClean="0">
                <a:latin typeface="Broadway" pitchFamily="82" charset="0"/>
              </a:rPr>
              <a:t> </a:t>
            </a:r>
            <a:r>
              <a:rPr lang="en-US" sz="2800" dirty="0" err="1" smtClean="0">
                <a:latin typeface="Broadway" pitchFamily="82" charset="0"/>
              </a:rPr>
              <a:t>Tereshcova</a:t>
            </a:r>
            <a:r>
              <a:rPr lang="en-US" sz="2800" dirty="0" smtClean="0">
                <a:latin typeface="Broadway" pitchFamily="82" charset="0"/>
              </a:rPr>
              <a:t> and </a:t>
            </a:r>
            <a:r>
              <a:rPr lang="en-US" sz="2800" dirty="0" err="1" smtClean="0">
                <a:latin typeface="Broadway" pitchFamily="82" charset="0"/>
              </a:rPr>
              <a:t>Kalpana</a:t>
            </a:r>
            <a:r>
              <a:rPr lang="en-US" sz="2800" dirty="0" smtClean="0">
                <a:latin typeface="Broadway" pitchFamily="82" charset="0"/>
              </a:rPr>
              <a:t> </a:t>
            </a:r>
            <a:r>
              <a:rPr lang="en-US" sz="2800" dirty="0" err="1" smtClean="0">
                <a:latin typeface="Broadway" pitchFamily="82" charset="0"/>
              </a:rPr>
              <a:t>Chawla</a:t>
            </a:r>
            <a:r>
              <a:rPr lang="en-US" sz="2800" dirty="0" smtClean="0">
                <a:latin typeface="Broadway" pitchFamily="82" charset="0"/>
              </a:rPr>
              <a:t> based on the </a:t>
            </a:r>
            <a:r>
              <a:rPr lang="en-US" sz="2800" dirty="0" err="1" smtClean="0">
                <a:latin typeface="Broadway" pitchFamily="82" charset="0"/>
              </a:rPr>
              <a:t>informations</a:t>
            </a:r>
            <a:r>
              <a:rPr lang="en-US" sz="2800" dirty="0" smtClean="0">
                <a:latin typeface="Broadway" pitchFamily="82" charset="0"/>
              </a:rPr>
              <a:t> provided in the text.</a:t>
            </a:r>
            <a:endParaRPr lang="en-US" sz="2800" dirty="0"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14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ultidocument 2"/>
          <p:cNvSpPr/>
          <p:nvPr/>
        </p:nvSpPr>
        <p:spPr>
          <a:xfrm>
            <a:off x="228600" y="5334000"/>
            <a:ext cx="8686800" cy="13716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Impact" pitchFamily="34" charset="0"/>
              </a:rPr>
              <a:t>Thank you so much</a:t>
            </a:r>
            <a:endParaRPr lang="en-US" sz="4800" dirty="0">
              <a:latin typeface="Impac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68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0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nard MT Condensed" pitchFamily="18" charset="0"/>
              </a:rPr>
              <a:t>Introduction of the lesson</a:t>
            </a:r>
            <a:endParaRPr lang="en-US" sz="44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286000"/>
            <a:ext cx="8915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itchFamily="34" charset="0"/>
              </a:rPr>
              <a:t>English For Today</a:t>
            </a:r>
          </a:p>
          <a:p>
            <a:pPr algn="ctr"/>
            <a:r>
              <a:rPr lang="en-US" sz="4000" dirty="0" smtClean="0">
                <a:latin typeface="Arial Black" pitchFamily="34" charset="0"/>
              </a:rPr>
              <a:t>Class: xi</a:t>
            </a:r>
          </a:p>
          <a:p>
            <a:pPr algn="ctr"/>
            <a:r>
              <a:rPr lang="en-US" sz="4000" dirty="0" smtClean="0">
                <a:latin typeface="Arial Black" pitchFamily="34" charset="0"/>
              </a:rPr>
              <a:t>Unit: one ,Lesson:3</a:t>
            </a:r>
          </a:p>
          <a:p>
            <a:pPr algn="ctr"/>
            <a:r>
              <a:rPr lang="en-US" sz="4000" dirty="0" smtClean="0">
                <a:latin typeface="Arial Black" pitchFamily="34" charset="0"/>
              </a:rPr>
              <a:t>Time: one hour </a:t>
            </a:r>
          </a:p>
          <a:p>
            <a:pPr algn="ctr"/>
            <a:r>
              <a:rPr lang="en-US" sz="4000" dirty="0" smtClean="0">
                <a:latin typeface="Arial Black" pitchFamily="34" charset="0"/>
              </a:rPr>
              <a:t>Students: 4o</a:t>
            </a:r>
            <a:endParaRPr lang="en-US" sz="4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20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447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Mention the name of the 1</a:t>
            </a:r>
            <a:r>
              <a:rPr lang="en-US" sz="3600" baseline="30000" dirty="0" smtClean="0">
                <a:solidFill>
                  <a:schemeClr val="tx1"/>
                </a:solidFill>
                <a:latin typeface="Arial Black" pitchFamily="34" charset="0"/>
              </a:rPr>
              <a:t>st</a:t>
            </a:r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 woman travelled in space</a:t>
            </a:r>
            <a:endParaRPr lang="en-US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4" y="2247900"/>
            <a:ext cx="4810125" cy="3162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60960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lgerian" pitchFamily="82" charset="0"/>
              </a:rPr>
              <a:t>Valentina</a:t>
            </a:r>
            <a:r>
              <a:rPr lang="en-US" sz="3200" dirty="0" smtClean="0">
                <a:latin typeface="Algerian" pitchFamily="82" charset="0"/>
              </a:rPr>
              <a:t> </a:t>
            </a:r>
            <a:r>
              <a:rPr lang="en-US" sz="3200" dirty="0" err="1" smtClean="0">
                <a:latin typeface="Algerian" pitchFamily="82" charset="0"/>
              </a:rPr>
              <a:t>Tereshcova</a:t>
            </a:r>
            <a:endParaRPr lang="en-US" sz="32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447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Mention the name of the 1</a:t>
            </a:r>
            <a:r>
              <a:rPr lang="en-US" sz="3600" baseline="30000" dirty="0" smtClean="0">
                <a:solidFill>
                  <a:schemeClr val="tx1"/>
                </a:solidFill>
              </a:rPr>
              <a:t>st</a:t>
            </a:r>
            <a:r>
              <a:rPr lang="en-US" sz="3600" dirty="0" smtClean="0">
                <a:solidFill>
                  <a:schemeClr val="tx1"/>
                </a:solidFill>
              </a:rPr>
              <a:t> Indian born woman travelled in space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05012"/>
            <a:ext cx="5334000" cy="3862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61722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           </a:t>
            </a:r>
            <a:r>
              <a:rPr lang="en-US" sz="3200" dirty="0" err="1" smtClean="0">
                <a:latin typeface="Algerian" pitchFamily="82" charset="0"/>
              </a:rPr>
              <a:t>Kalpana</a:t>
            </a:r>
            <a:r>
              <a:rPr lang="en-US" sz="3200" dirty="0" smtClean="0">
                <a:latin typeface="Algerian" pitchFamily="82" charset="0"/>
              </a:rPr>
              <a:t> </a:t>
            </a:r>
            <a:r>
              <a:rPr lang="en-US" sz="3200" dirty="0" err="1" smtClean="0">
                <a:latin typeface="Algerian" pitchFamily="82" charset="0"/>
              </a:rPr>
              <a:t>Chawla</a:t>
            </a:r>
            <a:r>
              <a:rPr lang="en-US" sz="3200" dirty="0" smtClean="0">
                <a:latin typeface="Algerian" pitchFamily="82" charset="0"/>
              </a:rPr>
              <a:t>    </a:t>
            </a:r>
            <a:endParaRPr lang="en-US" sz="32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8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nard MT Condensed" pitchFamily="18" charset="0"/>
              </a:rPr>
              <a:t>Announcement of the lesson</a:t>
            </a:r>
            <a:endParaRPr lang="en-US" sz="44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9050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Bernard MT Condensed" pitchFamily="18" charset="0"/>
              </a:rPr>
              <a:t>Two Women</a:t>
            </a:r>
            <a:endParaRPr lang="en-US" sz="6000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5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oadway" pitchFamily="82" charset="0"/>
              </a:rPr>
              <a:t>Learning Outcomes</a:t>
            </a:r>
            <a:endParaRPr lang="en-US" sz="4400" dirty="0">
              <a:latin typeface="Broadway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1336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ernard MT Condensed" pitchFamily="18" charset="0"/>
              </a:rPr>
              <a:t>Students will be able to……..</a:t>
            </a:r>
          </a:p>
          <a:p>
            <a:pPr algn="ctr"/>
            <a:r>
              <a:rPr lang="en-US" sz="3600" dirty="0" smtClean="0">
                <a:latin typeface="Bernard MT Condensed" pitchFamily="18" charset="0"/>
              </a:rPr>
              <a:t>1.Tell the meaning of some words.</a:t>
            </a:r>
          </a:p>
          <a:p>
            <a:pPr algn="ctr"/>
            <a:r>
              <a:rPr lang="en-US" sz="3600" dirty="0" smtClean="0">
                <a:latin typeface="Bernard MT Condensed" pitchFamily="18" charset="0"/>
              </a:rPr>
              <a:t>2. Answer some questions on </a:t>
            </a:r>
            <a:r>
              <a:rPr lang="en-US" sz="3600" dirty="0" err="1" smtClean="0">
                <a:latin typeface="Bernard MT Condensed" pitchFamily="18" charset="0"/>
              </a:rPr>
              <a:t>Valentina</a:t>
            </a:r>
            <a:r>
              <a:rPr lang="en-US" sz="3600" dirty="0" smtClean="0">
                <a:latin typeface="Bernard MT Condensed" pitchFamily="18" charset="0"/>
              </a:rPr>
              <a:t> and </a:t>
            </a:r>
            <a:r>
              <a:rPr lang="en-US" sz="3600" dirty="0" err="1">
                <a:latin typeface="Bernard MT Condensed" pitchFamily="18" charset="0"/>
              </a:rPr>
              <a:t>K</a:t>
            </a:r>
            <a:r>
              <a:rPr lang="en-US" sz="3600" dirty="0" err="1" smtClean="0">
                <a:latin typeface="Bernard MT Condensed" pitchFamily="18" charset="0"/>
              </a:rPr>
              <a:t>alpana</a:t>
            </a:r>
            <a:r>
              <a:rPr lang="en-US" sz="3600" dirty="0" smtClean="0">
                <a:latin typeface="Bernard MT Condensed" pitchFamily="18" charset="0"/>
              </a:rPr>
              <a:t> </a:t>
            </a:r>
            <a:r>
              <a:rPr lang="en-US" sz="3600" dirty="0" err="1" smtClean="0">
                <a:latin typeface="Bernard MT Condensed" pitchFamily="18" charset="0"/>
              </a:rPr>
              <a:t>Chawla</a:t>
            </a:r>
            <a:r>
              <a:rPr lang="en-US" sz="3600" dirty="0" smtClean="0">
                <a:latin typeface="Bernard MT Condensed" pitchFamily="18" charset="0"/>
              </a:rPr>
              <a:t>.</a:t>
            </a:r>
          </a:p>
          <a:p>
            <a:pPr algn="ctr"/>
            <a:r>
              <a:rPr lang="en-US" sz="3600" dirty="0" smtClean="0">
                <a:latin typeface="Bernard MT Condensed" pitchFamily="18" charset="0"/>
              </a:rPr>
              <a:t>3.Tell the biography of two famous women.</a:t>
            </a:r>
          </a:p>
          <a:p>
            <a:pPr algn="ctr"/>
            <a:r>
              <a:rPr lang="en-US" sz="3600" dirty="0" smtClean="0">
                <a:latin typeface="Bernard MT Condensed" pitchFamily="18" charset="0"/>
              </a:rPr>
              <a:t>4.Write paragraph on </a:t>
            </a:r>
            <a:r>
              <a:rPr lang="en-US" sz="3600" dirty="0" err="1" smtClean="0">
                <a:latin typeface="Bernard MT Condensed" pitchFamily="18" charset="0"/>
              </a:rPr>
              <a:t>Valentina</a:t>
            </a:r>
            <a:r>
              <a:rPr lang="en-US" sz="3600" dirty="0" smtClean="0">
                <a:latin typeface="Bernard MT Condensed" pitchFamily="18" charset="0"/>
              </a:rPr>
              <a:t> </a:t>
            </a:r>
            <a:r>
              <a:rPr lang="en-US" sz="3600" dirty="0" err="1" smtClean="0">
                <a:latin typeface="Bernard MT Condensed" pitchFamily="18" charset="0"/>
              </a:rPr>
              <a:t>Tereshcova</a:t>
            </a:r>
            <a:r>
              <a:rPr lang="en-US" sz="3600" dirty="0" smtClean="0">
                <a:latin typeface="Bernard MT Condensed" pitchFamily="18" charset="0"/>
              </a:rPr>
              <a:t> and </a:t>
            </a:r>
            <a:r>
              <a:rPr lang="en-US" sz="3600" dirty="0" err="1" smtClean="0">
                <a:latin typeface="Bernard MT Condensed" pitchFamily="18" charset="0"/>
              </a:rPr>
              <a:t>Kalpana</a:t>
            </a:r>
            <a:r>
              <a:rPr lang="en-US" sz="3600" dirty="0" smtClean="0">
                <a:latin typeface="Bernard MT Condensed" pitchFamily="18" charset="0"/>
              </a:rPr>
              <a:t> </a:t>
            </a:r>
            <a:r>
              <a:rPr lang="en-US" sz="3600" dirty="0" err="1" smtClean="0">
                <a:latin typeface="Bernard MT Condensed" pitchFamily="18" charset="0"/>
              </a:rPr>
              <a:t>Chawla</a:t>
            </a:r>
            <a:r>
              <a:rPr lang="en-US" sz="3600" dirty="0" smtClean="0">
                <a:latin typeface="Bernard MT Condensed" pitchFamily="18" charset="0"/>
              </a:rPr>
              <a:t>. </a:t>
            </a:r>
            <a:endParaRPr lang="en-US" sz="3600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57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Difficult  words analyze 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1715355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Parachuting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61655"/>
            <a:ext cx="1752600" cy="3186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32252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Jumping with Parachute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74922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The  pilot is practicing parachuting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438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2286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 Black" pitchFamily="34" charset="0"/>
              </a:rPr>
              <a:t>Vostok</a:t>
            </a:r>
            <a:endParaRPr lang="en-US" sz="4000" b="1" dirty="0"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957268"/>
            <a:ext cx="5236722" cy="3786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85800" y="4930914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The space craft that carried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Valentina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5684683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Valentina</a:t>
            </a:r>
            <a:r>
              <a:rPr lang="en-US" sz="3200" b="1" dirty="0" smtClean="0"/>
              <a:t> used Vostok-5 to travel in space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1067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1319</TotalTime>
  <Words>566</Words>
  <Application>Microsoft Office PowerPoint</Application>
  <PresentationFormat>On-screen Show (4:3)</PresentationFormat>
  <Paragraphs>104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BlackTie</vt:lpstr>
      <vt:lpstr>Slipstream</vt:lpstr>
      <vt:lpstr>PowerPoint Presentation</vt:lpstr>
      <vt:lpstr>PowerPoint Presentation</vt:lpstr>
      <vt:lpstr>PowerPoint Presentation</vt:lpstr>
      <vt:lpstr>Mention the name of the 1st woman travelled in space</vt:lpstr>
      <vt:lpstr>Mention the name of the 1st Indian born woman travelled in 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Biography of Valentina Tereshkova  </vt:lpstr>
      <vt:lpstr>PowerPoint Presentation</vt:lpstr>
      <vt:lpstr>Training</vt:lpstr>
      <vt:lpstr>Career </vt:lpstr>
      <vt:lpstr>Read the passage silently and  Fill the flow chat in group</vt:lpstr>
      <vt:lpstr>PowerPoint Presentation</vt:lpstr>
      <vt:lpstr>Answers:</vt:lpstr>
      <vt:lpstr>Biography of Kalpana Chawla </vt:lpstr>
      <vt:lpstr>Career &amp; Death </vt:lpstr>
      <vt:lpstr>PowerPoint Presentation</vt:lpstr>
      <vt:lpstr>The sentences below are true about either Tereshkovs or Chawla. Find out which applies to whom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rose welcome to my friends</dc:title>
  <dc:creator>fatema</dc:creator>
  <cp:lastModifiedBy>pc</cp:lastModifiedBy>
  <cp:revision>267</cp:revision>
  <dcterms:created xsi:type="dcterms:W3CDTF">2006-08-16T00:00:00Z</dcterms:created>
  <dcterms:modified xsi:type="dcterms:W3CDTF">2019-08-29T18:20:04Z</dcterms:modified>
</cp:coreProperties>
</file>