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75" r:id="rId3"/>
    <p:sldId id="290" r:id="rId4"/>
    <p:sldId id="276" r:id="rId5"/>
    <p:sldId id="277" r:id="rId6"/>
    <p:sldId id="289" r:id="rId7"/>
    <p:sldId id="269" r:id="rId8"/>
    <p:sldId id="292" r:id="rId9"/>
    <p:sldId id="299" r:id="rId10"/>
    <p:sldId id="256" r:id="rId11"/>
    <p:sldId id="258" r:id="rId12"/>
    <p:sldId id="259" r:id="rId13"/>
    <p:sldId id="260" r:id="rId14"/>
    <p:sldId id="261" r:id="rId15"/>
    <p:sldId id="262" r:id="rId16"/>
    <p:sldId id="293" r:id="rId17"/>
    <p:sldId id="270" r:id="rId18"/>
    <p:sldId id="282" r:id="rId19"/>
    <p:sldId id="272" r:id="rId20"/>
    <p:sldId id="294" r:id="rId21"/>
    <p:sldId id="295" r:id="rId22"/>
    <p:sldId id="296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0844" autoAdjust="0"/>
  </p:normalViewPr>
  <p:slideViewPr>
    <p:cSldViewPr snapToGrid="0" showGuides="1">
      <p:cViewPr varScale="1">
        <p:scale>
          <a:sx n="63" d="100"/>
          <a:sy n="63" d="100"/>
        </p:scale>
        <p:origin x="-1194" y="-96"/>
      </p:cViewPr>
      <p:guideLst>
        <p:guide orient="horz" pos="213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DF690-83CF-41DC-9D24-7122037B21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737A29-1227-47B9-8F8D-5CD326F2764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7030A0"/>
        </a:solidFill>
      </dgm:spPr>
      <dgm:t>
        <a:bodyPr/>
        <a:lstStyle/>
        <a:p>
          <a:pPr algn="ctr" rtl="0"/>
          <a:r>
            <a:rPr lang="bn-BD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F83A66-D964-473C-8441-AA98E3253B7C}" type="parTrans" cxnId="{D7FC3025-8D8E-4453-8D98-999449D03CB6}">
      <dgm:prSet/>
      <dgm:spPr/>
      <dgm:t>
        <a:bodyPr/>
        <a:lstStyle/>
        <a:p>
          <a:pPr algn="ctr"/>
          <a:endParaRPr lang="en-US" sz="48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440E05-F0E1-491D-890F-1B2EA7633A1A}" type="sibTrans" cxnId="{D7FC3025-8D8E-4453-8D98-999449D03CB6}">
      <dgm:prSet/>
      <dgm:spPr/>
      <dgm:t>
        <a:bodyPr/>
        <a:lstStyle/>
        <a:p>
          <a:pPr algn="ctr"/>
          <a:endParaRPr lang="en-US" sz="48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4048E-F6D4-4D44-86E9-F811C72299BC}" type="pres">
      <dgm:prSet presAssocID="{424DF690-83CF-41DC-9D24-7122037B2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8BA71-EC44-462A-B9DB-19F920A84264}" type="pres">
      <dgm:prSet presAssocID="{73737A29-1227-47B9-8F8D-5CD326F27640}" presName="parentText" presStyleLbl="node1" presStyleIdx="0" presStyleCnt="1" custScaleY="179385" custLinFactNeighborY="2701">
        <dgm:presLayoutVars>
          <dgm:chMax val="0"/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8779D424-51A6-4651-854A-AA2B37B0E6A1}" type="presOf" srcId="{73737A29-1227-47B9-8F8D-5CD326F27640}" destId="{6F98BA71-EC44-462A-B9DB-19F920A84264}" srcOrd="0" destOrd="0" presId="urn:microsoft.com/office/officeart/2005/8/layout/vList2"/>
    <dgm:cxn modelId="{D7FC3025-8D8E-4453-8D98-999449D03CB6}" srcId="{424DF690-83CF-41DC-9D24-7122037B214B}" destId="{73737A29-1227-47B9-8F8D-5CD326F27640}" srcOrd="0" destOrd="0" parTransId="{C2F83A66-D964-473C-8441-AA98E3253B7C}" sibTransId="{0E440E05-F0E1-491D-890F-1B2EA7633A1A}"/>
    <dgm:cxn modelId="{3C165A82-7636-4250-B8E9-24F674B63A63}" type="presOf" srcId="{424DF690-83CF-41DC-9D24-7122037B214B}" destId="{D084048E-F6D4-4D44-86E9-F811C72299BC}" srcOrd="0" destOrd="0" presId="urn:microsoft.com/office/officeart/2005/8/layout/vList2"/>
    <dgm:cxn modelId="{47999DFD-F8A2-4506-A09B-68383FFBC61B}" type="presParOf" srcId="{D084048E-F6D4-4D44-86E9-F811C72299BC}" destId="{6F98BA71-EC44-462A-B9DB-19F920A842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764D1-0CC3-457F-A841-E7371B093C1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AC73F-9405-4D27-B1DF-045E8FE9518F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19050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dirty="0">
            <a:solidFill>
              <a:schemeClr val="tx1"/>
            </a:solidFill>
          </a:endParaRPr>
        </a:p>
      </dgm:t>
    </dgm:pt>
    <dgm:pt modelId="{44B38359-72A0-453D-A1B0-C41BBE46628B}" type="parTrans" cxnId="{90F6BA67-54C6-4228-9DC7-9E1650661254}">
      <dgm:prSet/>
      <dgm:spPr/>
      <dgm:t>
        <a:bodyPr/>
        <a:lstStyle/>
        <a:p>
          <a:endParaRPr lang="en-US"/>
        </a:p>
      </dgm:t>
    </dgm:pt>
    <dgm:pt modelId="{36E25ED3-BF42-4B7F-9D6B-43F33252B1EC}" type="sibTrans" cxnId="{90F6BA67-54C6-4228-9DC7-9E1650661254}">
      <dgm:prSet/>
      <dgm:spPr/>
      <dgm:t>
        <a:bodyPr/>
        <a:lstStyle/>
        <a:p>
          <a:endParaRPr lang="en-US"/>
        </a:p>
      </dgm:t>
    </dgm:pt>
    <dgm:pt modelId="{BD304791-378D-4058-B019-A6D949B12C77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1.চিংড়ি চাষের গুরুত্ব উল্লেখ করতে 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dirty="0">
            <a:solidFill>
              <a:schemeClr val="tx1"/>
            </a:solidFill>
          </a:endParaRPr>
        </a:p>
      </dgm:t>
    </dgm:pt>
    <dgm:pt modelId="{1C3893E5-1690-4145-AFCE-A0082BFC15A0}" type="parTrans" cxnId="{4DAD6328-8B8D-48B2-9E7C-77CE8AFDF766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36ED864-971E-4B3C-91F6-137B9FB4FF33}" type="sibTrans" cxnId="{4DAD6328-8B8D-48B2-9E7C-77CE8AFDF766}">
      <dgm:prSet/>
      <dgm:spPr/>
      <dgm:t>
        <a:bodyPr/>
        <a:lstStyle/>
        <a:p>
          <a:endParaRPr lang="en-US"/>
        </a:p>
      </dgm:t>
    </dgm:pt>
    <dgm:pt modelId="{57405903-1663-4F96-B50B-583022C3DF60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2.চিংড়ি চাষের জন্য পুকুর নির্বাচন </a:t>
          </a:r>
          <a:r>
            <a:rPr lang="bn-BD" sz="3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 </a:t>
          </a:r>
          <a:r>
            <a:rPr lang="bn-BD" sz="3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600" dirty="0">
            <a:solidFill>
              <a:schemeClr val="tx1"/>
            </a:solidFill>
          </a:endParaRPr>
        </a:p>
      </dgm:t>
    </dgm:pt>
    <dgm:pt modelId="{1C82ED30-A5D1-411C-B600-D0662ED183C0}" type="parTrans" cxnId="{29BD7784-746D-47EF-96EC-7D2816B1143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39EB5E2-B479-48AC-AC04-83A1B10CAE23}" type="sibTrans" cxnId="{29BD7784-746D-47EF-96EC-7D2816B1143F}">
      <dgm:prSet/>
      <dgm:spPr/>
      <dgm:t>
        <a:bodyPr/>
        <a:lstStyle/>
        <a:p>
          <a:endParaRPr lang="en-US"/>
        </a:p>
      </dgm:t>
    </dgm:pt>
    <dgm:pt modelId="{F6CFEF11-F742-44EC-ABC7-3156AACB00F2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3.চিংড়ি চাষের জন্য পুকুর প্রস্তুত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করার পদ্ধতি ব্যাখ্যা করতে 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dirty="0">
            <a:solidFill>
              <a:schemeClr val="tx1"/>
            </a:solidFill>
          </a:endParaRPr>
        </a:p>
      </dgm:t>
    </dgm:pt>
    <dgm:pt modelId="{0582A87E-A85D-48CA-8BBF-C3D37C069B61}" type="parTrans" cxnId="{BEF2F017-D86C-4B9A-99D5-3DB8D1BEF6C1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39A18FF-7189-40C4-9A46-FEB621810C44}" type="sibTrans" cxnId="{BEF2F017-D86C-4B9A-99D5-3DB8D1BEF6C1}">
      <dgm:prSet/>
      <dgm:spPr/>
      <dgm:t>
        <a:bodyPr/>
        <a:lstStyle/>
        <a:p>
          <a:endParaRPr lang="en-US"/>
        </a:p>
      </dgm:t>
    </dgm:pt>
    <dgm:pt modelId="{30417333-3021-4131-9A98-0586D3A4AEA3}" type="pres">
      <dgm:prSet presAssocID="{846764D1-0CC3-457F-A841-E7371B093C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E173D8-2DF6-4E9D-9E40-2F40C1F862CA}" type="pres">
      <dgm:prSet presAssocID="{F6BAC73F-9405-4D27-B1DF-045E8FE9518F}" presName="singleCycle" presStyleCnt="0"/>
      <dgm:spPr/>
    </dgm:pt>
    <dgm:pt modelId="{3B7A2148-D03B-486B-BAFA-618BB9F0ECF3}" type="pres">
      <dgm:prSet presAssocID="{F6BAC73F-9405-4D27-B1DF-045E8FE9518F}" presName="singleCenter" presStyleLbl="node1" presStyleIdx="0" presStyleCnt="4" custScaleX="221359" custLinFactNeighborX="-15037" custLinFactNeighborY="-913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2EEAC10-FB35-4DE2-9E4E-FDCCEF0903B1}" type="pres">
      <dgm:prSet presAssocID="{1C3893E5-1690-4145-AFCE-A0082BFC15A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FC9DBCA-D23D-41C1-9E87-2652C5814BE7}" type="pres">
      <dgm:prSet presAssocID="{BD304791-378D-4058-B019-A6D949B12C77}" presName="text0" presStyleLbl="node1" presStyleIdx="1" presStyleCnt="4" custScaleX="418765" custScaleY="152036" custRadScaleRad="175860" custRadScaleInc="-99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21CB2-7637-439B-9B51-FB56E41E710D}" type="pres">
      <dgm:prSet presAssocID="{1C82ED30-A5D1-411C-B600-D0662ED183C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506E8AA-7001-4EB1-A60D-E0DB5D8E93C5}" type="pres">
      <dgm:prSet presAssocID="{57405903-1663-4F96-B50B-583022C3DF60}" presName="text0" presStyleLbl="node1" presStyleIdx="2" presStyleCnt="4" custScaleX="535517" custScaleY="143496" custRadScaleRad="59402" custRadScaleInc="15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DBC52-BA42-4E4F-B772-3535261E8740}" type="pres">
      <dgm:prSet presAssocID="{0582A87E-A85D-48CA-8BBF-C3D37C069B6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EC5A863-0517-407E-9AFF-F871C1DCBBB0}" type="pres">
      <dgm:prSet presAssocID="{F6CFEF11-F742-44EC-ABC7-3156AACB00F2}" presName="text0" presStyleLbl="node1" presStyleIdx="3" presStyleCnt="4" custScaleX="547838" custScaleY="160955" custRadScaleRad="170017" custRadScaleInc="291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734193-6A65-4E29-BF70-0ADFE3224F1F}" type="presOf" srcId="{846764D1-0CC3-457F-A841-E7371B093C13}" destId="{30417333-3021-4131-9A98-0586D3A4AEA3}" srcOrd="0" destOrd="0" presId="urn:microsoft.com/office/officeart/2008/layout/RadialCluster"/>
    <dgm:cxn modelId="{4DAD6328-8B8D-48B2-9E7C-77CE8AFDF766}" srcId="{F6BAC73F-9405-4D27-B1DF-045E8FE9518F}" destId="{BD304791-378D-4058-B019-A6D949B12C77}" srcOrd="0" destOrd="0" parTransId="{1C3893E5-1690-4145-AFCE-A0082BFC15A0}" sibTransId="{336ED864-971E-4B3C-91F6-137B9FB4FF33}"/>
    <dgm:cxn modelId="{5B619682-6B3C-4E5E-BE20-A7CC7507D113}" type="presOf" srcId="{F6BAC73F-9405-4D27-B1DF-045E8FE9518F}" destId="{3B7A2148-D03B-486B-BAFA-618BB9F0ECF3}" srcOrd="0" destOrd="0" presId="urn:microsoft.com/office/officeart/2008/layout/RadialCluster"/>
    <dgm:cxn modelId="{20032DDB-1614-4E61-BEEA-BD5CEBD3C929}" type="presOf" srcId="{BD304791-378D-4058-B019-A6D949B12C77}" destId="{7FC9DBCA-D23D-41C1-9E87-2652C5814BE7}" srcOrd="0" destOrd="0" presId="urn:microsoft.com/office/officeart/2008/layout/RadialCluster"/>
    <dgm:cxn modelId="{29BD7784-746D-47EF-96EC-7D2816B1143F}" srcId="{F6BAC73F-9405-4D27-B1DF-045E8FE9518F}" destId="{57405903-1663-4F96-B50B-583022C3DF60}" srcOrd="1" destOrd="0" parTransId="{1C82ED30-A5D1-411C-B600-D0662ED183C0}" sibTransId="{039EB5E2-B479-48AC-AC04-83A1B10CAE23}"/>
    <dgm:cxn modelId="{BEF2F017-D86C-4B9A-99D5-3DB8D1BEF6C1}" srcId="{F6BAC73F-9405-4D27-B1DF-045E8FE9518F}" destId="{F6CFEF11-F742-44EC-ABC7-3156AACB00F2}" srcOrd="2" destOrd="0" parTransId="{0582A87E-A85D-48CA-8BBF-C3D37C069B61}" sibTransId="{A39A18FF-7189-40C4-9A46-FEB621810C44}"/>
    <dgm:cxn modelId="{234D8689-43D5-4D84-9A20-CB52CB532888}" type="presOf" srcId="{57405903-1663-4F96-B50B-583022C3DF60}" destId="{0506E8AA-7001-4EB1-A60D-E0DB5D8E93C5}" srcOrd="0" destOrd="0" presId="urn:microsoft.com/office/officeart/2008/layout/RadialCluster"/>
    <dgm:cxn modelId="{CD584D33-2825-499C-9F9D-CCDCD17624DC}" type="presOf" srcId="{1C82ED30-A5D1-411C-B600-D0662ED183C0}" destId="{7AB21CB2-7637-439B-9B51-FB56E41E710D}" srcOrd="0" destOrd="0" presId="urn:microsoft.com/office/officeart/2008/layout/RadialCluster"/>
    <dgm:cxn modelId="{C1ACDE54-8339-4CAE-8576-499D4D25B18C}" type="presOf" srcId="{0582A87E-A85D-48CA-8BBF-C3D37C069B61}" destId="{5CDDBC52-BA42-4E4F-B772-3535261E8740}" srcOrd="0" destOrd="0" presId="urn:microsoft.com/office/officeart/2008/layout/RadialCluster"/>
    <dgm:cxn modelId="{FD093E7B-EB23-43DA-89B3-9498EB4F3C4F}" type="presOf" srcId="{F6CFEF11-F742-44EC-ABC7-3156AACB00F2}" destId="{8EC5A863-0517-407E-9AFF-F871C1DCBBB0}" srcOrd="0" destOrd="0" presId="urn:microsoft.com/office/officeart/2008/layout/RadialCluster"/>
    <dgm:cxn modelId="{90F6BA67-54C6-4228-9DC7-9E1650661254}" srcId="{846764D1-0CC3-457F-A841-E7371B093C13}" destId="{F6BAC73F-9405-4D27-B1DF-045E8FE9518F}" srcOrd="0" destOrd="0" parTransId="{44B38359-72A0-453D-A1B0-C41BBE46628B}" sibTransId="{36E25ED3-BF42-4B7F-9D6B-43F33252B1EC}"/>
    <dgm:cxn modelId="{DC949252-9B83-4DC2-99A3-B5E397B88902}" type="presOf" srcId="{1C3893E5-1690-4145-AFCE-A0082BFC15A0}" destId="{92EEAC10-FB35-4DE2-9E4E-FDCCEF0903B1}" srcOrd="0" destOrd="0" presId="urn:microsoft.com/office/officeart/2008/layout/RadialCluster"/>
    <dgm:cxn modelId="{33EF7561-F50E-4C11-B6C4-47269681CFE2}" type="presParOf" srcId="{30417333-3021-4131-9A98-0586D3A4AEA3}" destId="{FCE173D8-2DF6-4E9D-9E40-2F40C1F862CA}" srcOrd="0" destOrd="0" presId="urn:microsoft.com/office/officeart/2008/layout/RadialCluster"/>
    <dgm:cxn modelId="{E2BC677D-E208-405D-B520-F4093FF60C63}" type="presParOf" srcId="{FCE173D8-2DF6-4E9D-9E40-2F40C1F862CA}" destId="{3B7A2148-D03B-486B-BAFA-618BB9F0ECF3}" srcOrd="0" destOrd="0" presId="urn:microsoft.com/office/officeart/2008/layout/RadialCluster"/>
    <dgm:cxn modelId="{D78463C3-96CF-4C6B-A572-1FDE1CD73B81}" type="presParOf" srcId="{FCE173D8-2DF6-4E9D-9E40-2F40C1F862CA}" destId="{92EEAC10-FB35-4DE2-9E4E-FDCCEF0903B1}" srcOrd="1" destOrd="0" presId="urn:microsoft.com/office/officeart/2008/layout/RadialCluster"/>
    <dgm:cxn modelId="{492508D0-0FC6-4F96-BFD3-E24D6F9C4E8B}" type="presParOf" srcId="{FCE173D8-2DF6-4E9D-9E40-2F40C1F862CA}" destId="{7FC9DBCA-D23D-41C1-9E87-2652C5814BE7}" srcOrd="2" destOrd="0" presId="urn:microsoft.com/office/officeart/2008/layout/RadialCluster"/>
    <dgm:cxn modelId="{ECE080B1-943A-481D-AEDE-B3B86F6A2F29}" type="presParOf" srcId="{FCE173D8-2DF6-4E9D-9E40-2F40C1F862CA}" destId="{7AB21CB2-7637-439B-9B51-FB56E41E710D}" srcOrd="3" destOrd="0" presId="urn:microsoft.com/office/officeart/2008/layout/RadialCluster"/>
    <dgm:cxn modelId="{A9596834-7DC3-4A3E-9268-61377FFE66FF}" type="presParOf" srcId="{FCE173D8-2DF6-4E9D-9E40-2F40C1F862CA}" destId="{0506E8AA-7001-4EB1-A60D-E0DB5D8E93C5}" srcOrd="4" destOrd="0" presId="urn:microsoft.com/office/officeart/2008/layout/RadialCluster"/>
    <dgm:cxn modelId="{F0E095FD-A6A0-450B-A3A1-0CD94AC6A0FF}" type="presParOf" srcId="{FCE173D8-2DF6-4E9D-9E40-2F40C1F862CA}" destId="{5CDDBC52-BA42-4E4F-B772-3535261E8740}" srcOrd="5" destOrd="0" presId="urn:microsoft.com/office/officeart/2008/layout/RadialCluster"/>
    <dgm:cxn modelId="{312DBBDF-FCA2-4647-BD00-5069BA78001C}" type="presParOf" srcId="{FCE173D8-2DF6-4E9D-9E40-2F40C1F862CA}" destId="{8EC5A863-0517-407E-9AFF-F871C1DCBBB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8BA71-EC44-462A-B9DB-19F920A84264}">
      <dsp:nvSpPr>
        <dsp:cNvPr id="0" name=""/>
        <dsp:cNvSpPr/>
      </dsp:nvSpPr>
      <dsp:spPr>
        <a:xfrm>
          <a:off x="0" y="973"/>
          <a:ext cx="3438659" cy="996222"/>
        </a:xfrm>
        <a:prstGeom prst="doubleWave">
          <a:avLst/>
        </a:prstGeom>
        <a:solidFill>
          <a:srgbClr val="7030A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25501"/>
        <a:ext cx="3438659" cy="747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A2148-D03B-486B-BAFA-618BB9F0ECF3}">
      <dsp:nvSpPr>
        <dsp:cNvPr id="0" name=""/>
        <dsp:cNvSpPr/>
      </dsp:nvSpPr>
      <dsp:spPr>
        <a:xfrm>
          <a:off x="3451365" y="1867547"/>
          <a:ext cx="3293507" cy="148785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9050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523996" y="1940178"/>
        <a:ext cx="3148245" cy="1342595"/>
      </dsp:txXfrm>
    </dsp:sp>
    <dsp:sp modelId="{92EEAC10-FB35-4DE2-9E4E-FDCCEF0903B1}">
      <dsp:nvSpPr>
        <dsp:cNvPr id="0" name=""/>
        <dsp:cNvSpPr/>
      </dsp:nvSpPr>
      <dsp:spPr>
        <a:xfrm rot="12617662">
          <a:off x="3602128" y="1807283"/>
          <a:ext cx="238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934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9DBCA-D23D-41C1-9E87-2652C5814BE7}">
      <dsp:nvSpPr>
        <dsp:cNvPr id="0" name=""/>
        <dsp:cNvSpPr/>
      </dsp:nvSpPr>
      <dsp:spPr>
        <a:xfrm>
          <a:off x="234076" y="231425"/>
          <a:ext cx="4174520" cy="1515593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1.চিংড়ি চাষের গুরুত্ব উল্লেখ করতে </a:t>
          </a: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08061" y="305410"/>
        <a:ext cx="4026550" cy="1367623"/>
      </dsp:txXfrm>
    </dsp:sp>
    <dsp:sp modelId="{7AB21CB2-7637-439B-9B51-FB56E41E710D}">
      <dsp:nvSpPr>
        <dsp:cNvPr id="0" name=""/>
        <dsp:cNvSpPr/>
      </dsp:nvSpPr>
      <dsp:spPr>
        <a:xfrm rot="5392630">
          <a:off x="5034126" y="3421133"/>
          <a:ext cx="131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456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6E8AA-7001-4EB1-A60D-E0DB5D8E93C5}">
      <dsp:nvSpPr>
        <dsp:cNvPr id="0" name=""/>
        <dsp:cNvSpPr/>
      </dsp:nvSpPr>
      <dsp:spPr>
        <a:xfrm>
          <a:off x="2432338" y="3486861"/>
          <a:ext cx="5338380" cy="1430461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2.চিংড়ি চাষের জন্য পুকুর নির্বাচন </a:t>
          </a:r>
          <a:r>
            <a:rPr lang="bn-BD" sz="36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 </a:t>
          </a:r>
          <a:r>
            <a:rPr lang="bn-BD" sz="36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502167" y="3556690"/>
        <a:ext cx="5198722" cy="1290803"/>
      </dsp:txXfrm>
    </dsp:sp>
    <dsp:sp modelId="{5CDDBC52-BA42-4E4F-B772-3535261E8740}">
      <dsp:nvSpPr>
        <dsp:cNvPr id="0" name=""/>
        <dsp:cNvSpPr/>
      </dsp:nvSpPr>
      <dsp:spPr>
        <a:xfrm rot="20031780">
          <a:off x="6583996" y="1737486"/>
          <a:ext cx="590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0493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5A863-0517-407E-9AFF-F871C1DCBBB0}">
      <dsp:nvSpPr>
        <dsp:cNvPr id="0" name=""/>
        <dsp:cNvSpPr/>
      </dsp:nvSpPr>
      <dsp:spPr>
        <a:xfrm>
          <a:off x="6048624" y="2920"/>
          <a:ext cx="5461203" cy="1604503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3.চিংড়ি চাষের জন্য পুকুর প্রস্তুত</a:t>
          </a:r>
          <a:r>
            <a:rPr lang="en-US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করার পদ্ধতি ব্যাখ্যা করতে </a:t>
          </a: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126949" y="81245"/>
        <a:ext cx="5304553" cy="144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6538-6E2A-4EF1-994E-F1B448F96E59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6263-B09F-432E-9A4F-2C18CD07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2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4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9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28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জোড়ায়</a:t>
            </a:r>
            <a:r>
              <a:rPr lang="bn-BD" baseline="0" dirty="0" smtClean="0"/>
              <a:t> কাজ করতে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7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মাছগুলো চিনতে না পারলে শিক্ষার্থীদের বলে দেবেন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8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পরিচিতি পর্ব শেষ করবেন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11/2/2019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49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সুবিধামত দলে বিভক্ত করে দলীয় কাজ দেবেন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3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প্রশ্ন করে ছাত্রদের মূল্যায়ন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2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0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সবাইকে</a:t>
            </a:r>
            <a:r>
              <a:rPr lang="bn-BD" baseline="0" dirty="0" smtClean="0"/>
              <a:t> ধন্যবাদ জানিয়ে শেষ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0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1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করতে পারেন । শিক্ষক বলবেন আজ  আমরা </a:t>
            </a:r>
            <a:r>
              <a:rPr lang="bn-BD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পুকুর নির্বাচন ও প্রস্ততি</a:t>
            </a:r>
            <a:endPara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নিয়ে আলোচনা  করব। সবশেষে পাঠ ঘোষণা করবেন 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3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গুরুত্ব সহকারে আজকের শিখনফল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বলবেন কেননা পরবর্তী স্লাইডগুলো শিখনফলের ধারাবাহিক ক্রমানুযায়ী আলোচনা করা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11/2/2019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0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সবাইকে “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অর্থনৈতিক গুরুত্ব “ লিখতে বলবেন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শিক্ষার্থীদের পূর্বজ্ঞান</a:t>
            </a:r>
            <a:r>
              <a:rPr lang="bn-BD" baseline="0" dirty="0" smtClean="0"/>
              <a:t> যাচাই করার জন্য</a:t>
            </a:r>
            <a:r>
              <a:rPr lang="bn-BD" dirty="0" smtClean="0"/>
              <a:t> ছবিগুলো প্রদর্শনের পর প্রশ্ন করবেন  “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কি ধরণের পুকুর নির্বাচন করবেন?” ।উত্তর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শোনার পর বোর্ডে লিখবেন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9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l="-4000" t="-3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5477B-C6AF-4392-9944-48798D7A530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38.wmf"/><Relationship Id="rId4" Type="http://schemas.openxmlformats.org/officeDocument/2006/relationships/image" Target="../media/image39.jpeg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146" y="442003"/>
            <a:ext cx="3643663" cy="1143692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34" y="1777286"/>
            <a:ext cx="5489210" cy="30354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6" y="1777287"/>
            <a:ext cx="5444743" cy="30354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343126" y="5130917"/>
            <a:ext cx="5021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 কেমন আছ?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51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337" y="5141415"/>
            <a:ext cx="8409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পুকুড়টি খোলামেলা হবে যেন পর্যাপ্ত সূর্যের আলো পায়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31" y="1320163"/>
            <a:ext cx="5366197" cy="3339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43" y="1306425"/>
            <a:ext cx="5038846" cy="33531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8576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34" y="1061178"/>
            <a:ext cx="5136683" cy="357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640"/>
          <a:stretch/>
        </p:blipFill>
        <p:spPr>
          <a:xfrm>
            <a:off x="6138243" y="1061178"/>
            <a:ext cx="4902365" cy="357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496467" y="5045572"/>
            <a:ext cx="838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পুকুড়ের মাটি এঁটেল, দোঁয়াশ বা বেলে দোঁয়াশ হলে ভাল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5" y="3887772"/>
            <a:ext cx="2752725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97" y="601383"/>
            <a:ext cx="4251130" cy="28028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153315" y="5878302"/>
            <a:ext cx="649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পুকুড়ের গভীরতা ১-  ১.২ মিটার হলে ভাল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8" descr="Image result for shrimp of bangladesh produ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28" y="601383"/>
            <a:ext cx="4297830" cy="280284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726719" y="3779646"/>
            <a:ext cx="2351162" cy="1765476"/>
            <a:chOff x="4266851" y="3953814"/>
            <a:chExt cx="2185840" cy="17654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Line Callout 1 (Border and Accent Bar) 2"/>
            <p:cNvSpPr/>
            <p:nvPr/>
          </p:nvSpPr>
          <p:spPr>
            <a:xfrm>
              <a:off x="4266851" y="3953814"/>
              <a:ext cx="2185840" cy="1765476"/>
            </a:xfrm>
            <a:prstGeom prst="accentBorderCallout1">
              <a:avLst>
                <a:gd name="adj1" fmla="val 18750"/>
                <a:gd name="adj2" fmla="val -8333"/>
                <a:gd name="adj3" fmla="val 62166"/>
                <a:gd name="adj4" fmla="val -37744"/>
              </a:avLst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0725" y="4413888"/>
              <a:ext cx="1858093" cy="646331"/>
            </a:xfrm>
            <a:prstGeom prst="rect">
              <a:avLst/>
            </a:prstGeom>
            <a:grp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১-১.২ মিটার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2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05" y="2121589"/>
            <a:ext cx="5261877" cy="31571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17787" y="5601906"/>
            <a:ext cx="795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পানি সরবরাহ ও নিকাশের ব্যবস্থা রাখতে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31" y="2121589"/>
            <a:ext cx="4652607" cy="31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13" y="835240"/>
            <a:ext cx="5967950" cy="42670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041411" y="5306317"/>
            <a:ext cx="379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বন্যামুক্ত হতে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07" y="1862941"/>
            <a:ext cx="5300414" cy="31321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0" y="1862942"/>
            <a:ext cx="5220191" cy="31321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503032" y="5504347"/>
            <a:ext cx="511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পুকুড়ের পানি দূষণমুক্ত হতে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424" y="693992"/>
            <a:ext cx="2742127" cy="1064430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422" y="5666746"/>
            <a:ext cx="10515600" cy="618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গলদা চিংড়ি চাষের জন্য নির্বাচিত পুকুরের বৈশিষ্ট্য কি হওয়া উচিত তা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98" y="1925804"/>
            <a:ext cx="4770886" cy="35735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9483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9" y="5318974"/>
            <a:ext cx="1168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পার ভাঙ্গা থাকলে তা মেরামত করতে হবে এবং তলদেশের অতিরিক্ত কাঁদা তুলে ফেলতে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02209" y="439303"/>
            <a:ext cx="2587581" cy="1028253"/>
          </a:xfrm>
          <a:prstGeom prst="doubleWave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প্রস্ততি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43792"/>
              </p:ext>
            </p:extLst>
          </p:nvPr>
        </p:nvGraphicFramePr>
        <p:xfrm>
          <a:off x="991673" y="1689361"/>
          <a:ext cx="4679323" cy="328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Image" r:id="rId4" imgW="5866560" imgH="3695040" progId="Photoshop.Image.7">
                  <p:embed/>
                </p:oleObj>
              </mc:Choice>
              <mc:Fallback>
                <p:oleObj name="Image" r:id="rId4" imgW="5866560" imgH="36950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1673" y="1689361"/>
                        <a:ext cx="4679323" cy="3281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67804"/>
              </p:ext>
            </p:extLst>
          </p:nvPr>
        </p:nvGraphicFramePr>
        <p:xfrm>
          <a:off x="6820065" y="1629401"/>
          <a:ext cx="4667889" cy="328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Image" r:id="rId6" imgW="5841000" imgH="4368240" progId="Photoshop.Image.7">
                  <p:embed/>
                </p:oleObj>
              </mc:Choice>
              <mc:Fallback>
                <p:oleObj name="Image" r:id="rId6" imgW="5841000" imgH="43682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20065" y="1629401"/>
                        <a:ext cx="4667889" cy="3281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Fish pesticide Roten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87" y="2164062"/>
            <a:ext cx="1619250" cy="24568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7" y="2151166"/>
            <a:ext cx="1666875" cy="24568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08" y="4037699"/>
            <a:ext cx="2758654" cy="17688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4037698"/>
            <a:ext cx="2854769" cy="17688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34" y="1143624"/>
            <a:ext cx="2338938" cy="15892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681940" y="5806508"/>
            <a:ext cx="875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রোটেনন ব্যবহার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রাক্ষুসে মাছ আপসারণ করতে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58674"/>
              </p:ext>
            </p:extLst>
          </p:nvPr>
        </p:nvGraphicFramePr>
        <p:xfrm>
          <a:off x="7661096" y="1143623"/>
          <a:ext cx="2775938" cy="158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Image" r:id="rId9" imgW="4990320" imgH="1777680" progId="Photoshop.Image.7">
                  <p:embed/>
                </p:oleObj>
              </mc:Choice>
              <mc:Fallback>
                <p:oleObj name="Image" r:id="rId9" imgW="4990320" imgH="17776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1096" y="1143623"/>
                        <a:ext cx="2775938" cy="1589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7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2" y="619951"/>
            <a:ext cx="4135021" cy="25057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619951"/>
            <a:ext cx="4597992" cy="25057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744694" y="3418799"/>
            <a:ext cx="584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শতকপ্রতি ১-২ কেজি চুন প্রয়োগ করতে 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91" y="3856994"/>
            <a:ext cx="4135022" cy="24329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998941" y="5073484"/>
            <a:ext cx="672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দেওয়ার ৭-১০ দিন পরে পুকুরে সার প্রয়োগ করতে 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149" y="3266609"/>
            <a:ext cx="370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জলজ আগাছা দুর করতে 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5121" y="3000922"/>
            <a:ext cx="461318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	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কৃষিশিক্ষা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67330" y="462529"/>
            <a:ext cx="2254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7673" y="474960"/>
            <a:ext cx="2709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92062" y="1517700"/>
            <a:ext cx="334850" cy="5127802"/>
            <a:chOff x="5892062" y="1182846"/>
            <a:chExt cx="334850" cy="51278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59488" y="1182846"/>
              <a:ext cx="0" cy="512780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26912" y="1880315"/>
              <a:ext cx="0" cy="361896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92062" y="1867437"/>
              <a:ext cx="0" cy="361896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41" y="1059291"/>
            <a:ext cx="1771650" cy="1653429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41960" y="2869192"/>
            <a:ext cx="5212080" cy="3150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জাকিরুল  ইসলাম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কৃষি শিক্ষা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পাচঁবাড়ীয়া হাট সৈয়দ আহমাদিয়া দাখিল মাদরাসা,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বগুড়া।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zakirul1979@gmail.com</a:t>
            </a:r>
            <a:endParaRPr lang="en-A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8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">
        <p14:prism isContent="1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51" y="531915"/>
            <a:ext cx="2439474" cy="865098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360" y="5411019"/>
            <a:ext cx="8408831" cy="647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পুকুর প্রস্তুতির বিভিন্ন ধাপ উল্লেখ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47" y="1587657"/>
            <a:ext cx="4465682" cy="33449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6077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954" y="437539"/>
            <a:ext cx="2214093" cy="858369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220" y="4305489"/>
            <a:ext cx="1050916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৩টি গুরুত্ব উল্লেখ কর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পুকুরের গভীরতা কত হওয়া উচিত?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মাছ কি দিয়ে অপসারণ করা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35" y="1433952"/>
            <a:ext cx="2736929" cy="27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97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90" y="483932"/>
            <a:ext cx="2394396" cy="987157"/>
          </a:xfrm>
          <a:prstGeom prst="doubleWave">
            <a:avLst/>
          </a:prstGeom>
          <a:solidFill>
            <a:schemeClr val="accent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7139" y="5298461"/>
            <a:ext cx="798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একটি পুকুরের নকশাঁ তৈরি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57" y="1769288"/>
            <a:ext cx="4778062" cy="29327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8729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6" y="1424116"/>
            <a:ext cx="4762500" cy="381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317642" y="363425"/>
            <a:ext cx="355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792" y="5679273"/>
            <a:ext cx="312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Image result for Bangladesh shrimp food restau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0" y="1204814"/>
            <a:ext cx="1996509" cy="149545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Bangladesh shrimp food restaur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0" y="3693347"/>
            <a:ext cx="1974229" cy="14787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Bangladesh shrimp food restaur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845" y="1204814"/>
            <a:ext cx="1671806" cy="149545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angladesh shrimp food restaura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844" y="3693347"/>
            <a:ext cx="1761955" cy="13214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8460" y="5341469"/>
            <a:ext cx="1000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চিংড়ির উৎপাদন বাড়াই,কর্মসংস্থান সৃষ্টি করি এবং বৈদেশিক মূদ্রা অর্জন করে সোনার বাংলা গড়ে তুলি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Bangladesh Pond prepa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80950" y="5173396"/>
            <a:ext cx="749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তোমাদের কি ধারণা হল? একে একে 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8" name="Picture 6" descr="http://ejfoundation.org/sites/default/files/public/BangladeshHutFarm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52750"/>
            <a:ext cx="5110071" cy="32322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54" y="1452750"/>
            <a:ext cx="5645965" cy="32316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04791" y="438834"/>
            <a:ext cx="6246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লক্ষ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75792" y="1526207"/>
            <a:ext cx="8167391" cy="827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পুকুর নির্বাচন ও প্রস্তুতি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47" y="2490734"/>
            <a:ext cx="5157946" cy="37824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23472" y="404734"/>
            <a:ext cx="3366654" cy="1041725"/>
          </a:xfrm>
          <a:prstGeom prst="doubleWav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7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">
        <p14:prism isContent="1"/>
      </p:transition>
    </mc:Choice>
    <mc:Fallback xmlns=""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6619321"/>
              </p:ext>
            </p:extLst>
          </p:nvPr>
        </p:nvGraphicFramePr>
        <p:xfrm>
          <a:off x="4189425" y="400536"/>
          <a:ext cx="3438659" cy="99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31820" y="1881560"/>
            <a:ext cx="11835683" cy="4789695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2064337"/>
              </p:ext>
            </p:extLst>
          </p:nvPr>
        </p:nvGraphicFramePr>
        <p:xfrm>
          <a:off x="304574" y="1528362"/>
          <a:ext cx="11509828" cy="495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344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A2148-D03B-486B-BAFA-618BB9F0E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B7A2148-D03B-486B-BAFA-618BB9F0E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B7A2148-D03B-486B-BAFA-618BB9F0E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EEAC10-FB35-4DE2-9E4E-FDCCEF090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2EEAC10-FB35-4DE2-9E4E-FDCCEF090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2EEAC10-FB35-4DE2-9E4E-FDCCEF090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9DBCA-D23D-41C1-9E87-2652C5814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FC9DBCA-D23D-41C1-9E87-2652C5814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FC9DBCA-D23D-41C1-9E87-2652C5814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21CB2-7637-439B-9B51-FB56E41E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AB21CB2-7637-439B-9B51-FB56E41E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AB21CB2-7637-439B-9B51-FB56E41E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6E8AA-7001-4EB1-A60D-E0DB5D8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506E8AA-7001-4EB1-A60D-E0DB5D8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506E8AA-7001-4EB1-A60D-E0DB5D8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DBC52-BA42-4E4F-B772-3535261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CDDBC52-BA42-4E4F-B772-3535261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5CDDBC52-BA42-4E4F-B772-3535261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5A863-0517-407E-9AFF-F871C1DC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EC5A863-0517-407E-9AFF-F871C1DC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EC5A863-0517-407E-9AFF-F871C1DC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atglobal.eu/wp-content/uploads/2012/12/Oshri-Mridha-65-years-old-is-also-a-conventional-shrimp-farmer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5" y="1789208"/>
            <a:ext cx="2361531" cy="3014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3129" y="5039370"/>
            <a:ext cx="310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আর্থসামাজিক অবস্থার উন্নয়ন সম্ভব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71" y="628400"/>
            <a:ext cx="2937984" cy="1622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Double Wave 10"/>
          <p:cNvSpPr/>
          <p:nvPr/>
        </p:nvSpPr>
        <p:spPr>
          <a:xfrm>
            <a:off x="4069118" y="441219"/>
            <a:ext cx="3836307" cy="1104245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গুরুত্ব </a:t>
            </a:r>
            <a:endParaRPr lang="en-US" sz="4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500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47" y="609389"/>
            <a:ext cx="2962044" cy="18568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70" y="3143301"/>
            <a:ext cx="2815697" cy="16606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40579" y="2693587"/>
            <a:ext cx="4105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মাধ্যমে বৈদেশিক মূদ্রা অর্জন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922843" y="2466192"/>
            <a:ext cx="1735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সৃষ্টি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03996" y="5039370"/>
            <a:ext cx="383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ও হ্যাচারি থেকে সহজেই পাওয়া যায়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746" y="3390900"/>
            <a:ext cx="2422072" cy="2380977"/>
            <a:chOff x="633982" y="4048936"/>
            <a:chExt cx="2422072" cy="23809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747" y="4667172"/>
              <a:ext cx="2380976" cy="114450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7" name="Picture 4" descr="Image result for গলদা চিংড়ি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63" r="62745"/>
            <a:stretch/>
          </p:blipFill>
          <p:spPr bwMode="auto">
            <a:xfrm>
              <a:off x="1788155" y="4048936"/>
              <a:ext cx="1267899" cy="233186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40579" y="5934334"/>
            <a:ext cx="6022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গলদা চিংড়ি একক চাষ ছাড়াও কার্প জাতীয় মাছের সাথে মিশ্র চাষ করা যায়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0" y="1522262"/>
            <a:ext cx="3482122" cy="22019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46458" y="3779657"/>
            <a:ext cx="3042150" cy="1084421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মিঠা পানির মাছ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4215761" y="2796947"/>
            <a:ext cx="3591691" cy="14923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1003" y="5764587"/>
            <a:ext cx="498318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 গলদার ২ জোড়া পা বেশ বড়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6458" y="5064811"/>
            <a:ext cx="3515706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মাথা ও দেহ প্রায় সমান </a:t>
            </a:r>
          </a:p>
        </p:txBody>
      </p:sp>
      <p:sp>
        <p:nvSpPr>
          <p:cNvPr id="11" name="Double Wave 10"/>
          <p:cNvSpPr/>
          <p:nvPr/>
        </p:nvSpPr>
        <p:spPr>
          <a:xfrm>
            <a:off x="4542347" y="446794"/>
            <a:ext cx="2938518" cy="1104245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চিংড়ির  জাত 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81" y="1689383"/>
            <a:ext cx="4175069" cy="23897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551572" y="4096192"/>
            <a:ext cx="2998297" cy="1084421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লোনা পানির মাছ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9839" y="5331470"/>
            <a:ext cx="4200189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মাথা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দেহের থেকে ছোট হয়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984767" y="503855"/>
            <a:ext cx="1901483" cy="99012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গলদা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9067117" y="548402"/>
            <a:ext cx="1967205" cy="99012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বাগদা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26064" y="3912196"/>
            <a:ext cx="1173786" cy="18523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1" grpId="0" animBg="1"/>
      <p:bldP spid="9" grpId="0" animBg="1"/>
      <p:bldP spid="12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493" y="447253"/>
            <a:ext cx="2497987" cy="1000035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131" y="5869591"/>
            <a:ext cx="6519418" cy="71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অর্থনৈতিক গুরুত্ব উল্লেখ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1" y="1767999"/>
            <a:ext cx="4993319" cy="37606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23" y="1778125"/>
            <a:ext cx="5029897" cy="37606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1968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172" y="565780"/>
            <a:ext cx="10436235" cy="1104245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কি ধরণের পুকুর নির্বাচন করবে?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72" y="1840777"/>
            <a:ext cx="3016849" cy="20583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02" y="1840776"/>
            <a:ext cx="3087007" cy="20583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4" y="1840777"/>
            <a:ext cx="3126591" cy="20583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12" y="4186585"/>
            <a:ext cx="3087007" cy="19665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3" y="4186585"/>
            <a:ext cx="3126591" cy="19665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71" y="4186585"/>
            <a:ext cx="3016849" cy="19665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40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731</Words>
  <Application>Microsoft Office PowerPoint</Application>
  <PresentationFormat>Custom</PresentationFormat>
  <Paragraphs>110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Image</vt:lpstr>
      <vt:lpstr>স্বাগতম</vt:lpstr>
      <vt:lpstr>PowerPoint Presentation</vt:lpstr>
      <vt:lpstr>PowerPoint Presentation</vt:lpstr>
      <vt:lpstr> আজকের পাঠ   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পুকুর প্রস্ততি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>sdsafdsa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jewel</cp:lastModifiedBy>
  <cp:revision>138</cp:revision>
  <dcterms:created xsi:type="dcterms:W3CDTF">2015-05-23T18:26:19Z</dcterms:created>
  <dcterms:modified xsi:type="dcterms:W3CDTF">2019-11-02T09:11:59Z</dcterms:modified>
</cp:coreProperties>
</file>