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56" r:id="rId3"/>
    <p:sldMasterId id="2147483768" r:id="rId4"/>
    <p:sldMasterId id="2147483780" r:id="rId5"/>
    <p:sldMasterId id="2147483864" r:id="rId6"/>
    <p:sldMasterId id="2147483876" r:id="rId7"/>
    <p:sldMasterId id="2147483888" r:id="rId8"/>
  </p:sldMasterIdLst>
  <p:notesMasterIdLst>
    <p:notesMasterId r:id="rId31"/>
  </p:notesMasterIdLst>
  <p:sldIdLst>
    <p:sldId id="329" r:id="rId9"/>
    <p:sldId id="340" r:id="rId10"/>
    <p:sldId id="309" r:id="rId11"/>
    <p:sldId id="350" r:id="rId12"/>
    <p:sldId id="330" r:id="rId13"/>
    <p:sldId id="310" r:id="rId14"/>
    <p:sldId id="278" r:id="rId15"/>
    <p:sldId id="311" r:id="rId16"/>
    <p:sldId id="312" r:id="rId17"/>
    <p:sldId id="324" r:id="rId18"/>
    <p:sldId id="315" r:id="rId19"/>
    <p:sldId id="317" r:id="rId20"/>
    <p:sldId id="308" r:id="rId21"/>
    <p:sldId id="341" r:id="rId22"/>
    <p:sldId id="334" r:id="rId23"/>
    <p:sldId id="345" r:id="rId24"/>
    <p:sldId id="337" r:id="rId25"/>
    <p:sldId id="336" r:id="rId26"/>
    <p:sldId id="348" r:id="rId27"/>
    <p:sldId id="331" r:id="rId28"/>
    <p:sldId id="301" r:id="rId29"/>
    <p:sldId id="32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55" autoAdjust="0"/>
  </p:normalViewPr>
  <p:slideViewPr>
    <p:cSldViewPr>
      <p:cViewPr>
        <p:scale>
          <a:sx n="69" d="100"/>
          <a:sy n="69" d="100"/>
        </p:scale>
        <p:origin x="-14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74315-1B36-4920-AD92-C47F26A6D7A0}" type="datetimeFigureOut">
              <a:rPr lang="en-US" smtClean="0"/>
              <a:t>11/2/2019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BB6F44-BC3C-4490-AEB5-6613753F0147}" type="slidenum">
              <a:rPr lang="en-US" smtClean="0"/>
              <a:t>‹#›</a:t>
            </a:fld>
            <a:endParaRPr lang="en-US"/>
          </a:p>
        </p:txBody>
      </p:sp>
    </p:spTree>
    <p:extLst>
      <p:ext uri="{BB962C8B-B14F-4D97-AF65-F5344CB8AC3E}">
        <p14:creationId xmlns:p14="http://schemas.microsoft.com/office/powerpoint/2010/main" val="141306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atin typeface="+mj-lt"/>
              </a:rPr>
              <a:t>Showing the picture teacher</a:t>
            </a:r>
            <a:r>
              <a:rPr lang="en-US" b="1" i="1" baseline="0" dirty="0" smtClean="0">
                <a:latin typeface="+mj-lt"/>
              </a:rPr>
              <a:t> can</a:t>
            </a:r>
            <a:r>
              <a:rPr lang="en-US" b="1" i="1" dirty="0" smtClean="0">
                <a:latin typeface="+mj-lt"/>
              </a:rPr>
              <a:t> ask the question to the whole class. SS can raise their hands. Teacher can ask 2/3</a:t>
            </a:r>
            <a:r>
              <a:rPr lang="en-US" b="1" i="1" baseline="0" dirty="0" smtClean="0">
                <a:latin typeface="+mj-lt"/>
              </a:rPr>
              <a:t> students randomly.</a:t>
            </a:r>
            <a:endParaRPr lang="en-US" b="1" i="1" dirty="0">
              <a:latin typeface="+mj-lt"/>
            </a:endParaRPr>
          </a:p>
        </p:txBody>
      </p:sp>
      <p:sp>
        <p:nvSpPr>
          <p:cNvPr id="4" name="Slide Number Placeholder 3"/>
          <p:cNvSpPr>
            <a:spLocks noGrp="1"/>
          </p:cNvSpPr>
          <p:nvPr>
            <p:ph type="sldNum" sz="quarter" idx="10"/>
          </p:nvPr>
        </p:nvSpPr>
        <p:spPr/>
        <p:txBody>
          <a:bodyPr/>
          <a:lstStyle/>
          <a:p>
            <a:fld id="{12BB6F44-BC3C-4490-AEB5-6613753F0147}" type="slidenum">
              <a:rPr lang="en-US" smtClean="0"/>
              <a:t>5</a:t>
            </a:fld>
            <a:endParaRPr lang="en-US"/>
          </a:p>
        </p:txBody>
      </p:sp>
    </p:spTree>
    <p:extLst>
      <p:ext uri="{BB962C8B-B14F-4D97-AF65-F5344CB8AC3E}">
        <p14:creationId xmlns:p14="http://schemas.microsoft.com/office/powerpoint/2010/main" val="1164263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15</a:t>
            </a:fld>
            <a:endParaRPr lang="en-US"/>
          </a:p>
        </p:txBody>
      </p:sp>
    </p:spTree>
    <p:extLst>
      <p:ext uri="{BB962C8B-B14F-4D97-AF65-F5344CB8AC3E}">
        <p14:creationId xmlns:p14="http://schemas.microsoft.com/office/powerpoint/2010/main" val="3255841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atin typeface="Aharoni" pitchFamily="2" charset="-79"/>
                <a:cs typeface="Aharoni" pitchFamily="2" charset="-79"/>
              </a:rPr>
              <a:t>Here</a:t>
            </a:r>
            <a:r>
              <a:rPr lang="en-US" b="1" i="1" baseline="0" dirty="0" smtClean="0">
                <a:latin typeface="Aharoni" pitchFamily="2" charset="-79"/>
                <a:cs typeface="Aharoni" pitchFamily="2" charset="-79"/>
              </a:rPr>
              <a:t> </a:t>
            </a:r>
            <a:r>
              <a:rPr lang="en-US" b="1" i="1" dirty="0" smtClean="0">
                <a:latin typeface="Aharoni" pitchFamily="2" charset="-79"/>
                <a:cs typeface="Aharoni" pitchFamily="2" charset="-79"/>
              </a:rPr>
              <a:t>the SS will make question and answer using the clues. How the students will make Q/A, the</a:t>
            </a:r>
            <a:r>
              <a:rPr lang="en-US" b="1" i="1" baseline="0" dirty="0" smtClean="0">
                <a:latin typeface="Aharoni" pitchFamily="2" charset="-79"/>
                <a:cs typeface="Aharoni" pitchFamily="2" charset="-79"/>
              </a:rPr>
              <a:t> teacher can explain that clicking on “see example”. They will make question and answers using the structures of example.</a:t>
            </a:r>
            <a:r>
              <a:rPr lang="en-US" b="1" i="1" dirty="0" smtClean="0">
                <a:latin typeface="Aharoni" pitchFamily="2" charset="-79"/>
                <a:cs typeface="Aharoni" pitchFamily="2" charset="-79"/>
              </a:rPr>
              <a:t> Teacher can click on “Remove example” to again to the exercise.  Students can make Q/A orally or it can be written. Then teacher can elicit answer from them.</a:t>
            </a:r>
            <a:r>
              <a:rPr lang="en-US" sz="1200" b="1" i="1" baseline="0" dirty="0" smtClean="0">
                <a:solidFill>
                  <a:schemeClr val="tx1"/>
                </a:solidFill>
                <a:latin typeface="Aharoni" pitchFamily="2" charset="-79"/>
                <a:cs typeface="Aharoni" pitchFamily="2" charset="-79"/>
              </a:rPr>
              <a:t> Then teacher can give them the feedback showing the answer.</a:t>
            </a:r>
            <a:r>
              <a:rPr lang="en-US" sz="1200" b="0" baseline="0" dirty="0" smtClean="0">
                <a:solidFill>
                  <a:schemeClr val="tx1"/>
                </a:solidFill>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16</a:t>
            </a:fld>
            <a:endParaRPr lang="en-US"/>
          </a:p>
        </p:txBody>
      </p:sp>
    </p:spTree>
    <p:extLst>
      <p:ext uri="{BB962C8B-B14F-4D97-AF65-F5344CB8AC3E}">
        <p14:creationId xmlns:p14="http://schemas.microsoft.com/office/powerpoint/2010/main" val="3794842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17</a:t>
            </a:fld>
            <a:endParaRPr lang="en-US"/>
          </a:p>
        </p:txBody>
      </p:sp>
    </p:spTree>
    <p:extLst>
      <p:ext uri="{BB962C8B-B14F-4D97-AF65-F5344CB8AC3E}">
        <p14:creationId xmlns:p14="http://schemas.microsoft.com/office/powerpoint/2010/main" val="3794842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18</a:t>
            </a:fld>
            <a:endParaRPr lang="en-US"/>
          </a:p>
        </p:txBody>
      </p:sp>
    </p:spTree>
    <p:extLst>
      <p:ext uri="{BB962C8B-B14F-4D97-AF65-F5344CB8AC3E}">
        <p14:creationId xmlns:p14="http://schemas.microsoft.com/office/powerpoint/2010/main" val="3794842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19</a:t>
            </a:fld>
            <a:endParaRPr lang="en-US"/>
          </a:p>
        </p:txBody>
      </p:sp>
    </p:spTree>
    <p:extLst>
      <p:ext uri="{BB962C8B-B14F-4D97-AF65-F5344CB8AC3E}">
        <p14:creationId xmlns:p14="http://schemas.microsoft.com/office/powerpoint/2010/main" val="379484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SS will see the grid and example on </a:t>
            </a:r>
            <a:r>
              <a:rPr lang="en-US" dirty="0" err="1" smtClean="0"/>
              <a:t>Yamin</a:t>
            </a:r>
            <a:r>
              <a:rPr lang="en-US" dirty="0" smtClean="0"/>
              <a:t>. Then they will write</a:t>
            </a:r>
            <a:r>
              <a:rPr lang="en-US" baseline="0" dirty="0" smtClean="0"/>
              <a:t> about </a:t>
            </a:r>
            <a:r>
              <a:rPr lang="en-US" sz="1200" b="0" dirty="0" smtClean="0">
                <a:solidFill>
                  <a:schemeClr val="tx1"/>
                </a:solidFill>
              </a:rPr>
              <a:t>what Sumaiya likes and doesn’t like. Then teacher will elicit answer from the students</a:t>
            </a:r>
            <a:r>
              <a:rPr lang="en-US" sz="1200" b="0" baseline="0" dirty="0" smtClean="0">
                <a:solidFill>
                  <a:schemeClr val="tx1"/>
                </a:solidFill>
              </a:rPr>
              <a:t> (as many as possible). Teacher will give feedback orally. </a:t>
            </a:r>
            <a:endParaRPr lang="en-US" b="0" dirty="0"/>
          </a:p>
        </p:txBody>
      </p:sp>
      <p:sp>
        <p:nvSpPr>
          <p:cNvPr id="4" name="Slide Number Placeholder 3"/>
          <p:cNvSpPr>
            <a:spLocks noGrp="1"/>
          </p:cNvSpPr>
          <p:nvPr>
            <p:ph type="sldNum" sz="quarter" idx="10"/>
          </p:nvPr>
        </p:nvSpPr>
        <p:spPr/>
        <p:txBody>
          <a:bodyPr/>
          <a:lstStyle/>
          <a:p>
            <a:fld id="{12BB6F44-BC3C-4490-AEB5-6613753F0147}" type="slidenum">
              <a:rPr lang="en-US" smtClean="0"/>
              <a:t>20</a:t>
            </a:fld>
            <a:endParaRPr lang="en-US"/>
          </a:p>
        </p:txBody>
      </p:sp>
    </p:spTree>
    <p:extLst>
      <p:ext uri="{BB962C8B-B14F-4D97-AF65-F5344CB8AC3E}">
        <p14:creationId xmlns:p14="http://schemas.microsoft.com/office/powerpoint/2010/main" val="43553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6</a:t>
            </a:fld>
            <a:endParaRPr lang="en-US"/>
          </a:p>
        </p:txBody>
      </p:sp>
    </p:spTree>
    <p:extLst>
      <p:ext uri="{BB962C8B-B14F-4D97-AF65-F5344CB8AC3E}">
        <p14:creationId xmlns:p14="http://schemas.microsoft.com/office/powerpoint/2010/main" val="50146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latin typeface="+mj-lt"/>
              </a:rPr>
              <a:t>First, the word will be shown. The SS will be asked to pronounce the word. If it is needed teacher can help. Then  the picture and the sentence will be shown and asked to guess the meaning. After that the meaning will be shown. Then the teacher can ask the students to make a sentence of their own. In the same way, slide no. 8-11 can be conducted.</a:t>
            </a:r>
            <a:endParaRPr lang="en-US" b="1" i="1" dirty="0" smtClean="0">
              <a:latin typeface="+mj-lt"/>
            </a:endParaRPr>
          </a:p>
        </p:txBody>
      </p:sp>
      <p:sp>
        <p:nvSpPr>
          <p:cNvPr id="4" name="Slide Number Placeholder 3"/>
          <p:cNvSpPr>
            <a:spLocks noGrp="1"/>
          </p:cNvSpPr>
          <p:nvPr>
            <p:ph type="sldNum" sz="quarter" idx="10"/>
          </p:nvPr>
        </p:nvSpPr>
        <p:spPr/>
        <p:txBody>
          <a:bodyPr/>
          <a:lstStyle/>
          <a:p>
            <a:fld id="{12BB6F44-BC3C-4490-AEB5-6613753F0147}" type="slidenum">
              <a:rPr lang="en-US" smtClean="0"/>
              <a:t>8</a:t>
            </a:fld>
            <a:endParaRPr lang="en-US"/>
          </a:p>
        </p:txBody>
      </p:sp>
    </p:spTree>
    <p:extLst>
      <p:ext uri="{BB962C8B-B14F-4D97-AF65-F5344CB8AC3E}">
        <p14:creationId xmlns:p14="http://schemas.microsoft.com/office/powerpoint/2010/main" val="404070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9</a:t>
            </a:fld>
            <a:endParaRPr lang="en-US"/>
          </a:p>
        </p:txBody>
      </p:sp>
    </p:spTree>
    <p:extLst>
      <p:ext uri="{BB962C8B-B14F-4D97-AF65-F5344CB8AC3E}">
        <p14:creationId xmlns:p14="http://schemas.microsoft.com/office/powerpoint/2010/main" val="276240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10</a:t>
            </a:fld>
            <a:endParaRPr lang="en-US"/>
          </a:p>
        </p:txBody>
      </p:sp>
    </p:spTree>
    <p:extLst>
      <p:ext uri="{BB962C8B-B14F-4D97-AF65-F5344CB8AC3E}">
        <p14:creationId xmlns:p14="http://schemas.microsoft.com/office/powerpoint/2010/main" val="413138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11</a:t>
            </a:fld>
            <a:endParaRPr lang="en-US"/>
          </a:p>
        </p:txBody>
      </p:sp>
    </p:spTree>
    <p:extLst>
      <p:ext uri="{BB962C8B-B14F-4D97-AF65-F5344CB8AC3E}">
        <p14:creationId xmlns:p14="http://schemas.microsoft.com/office/powerpoint/2010/main" val="199024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12</a:t>
            </a:fld>
            <a:endParaRPr lang="en-US"/>
          </a:p>
        </p:txBody>
      </p:sp>
    </p:spTree>
    <p:extLst>
      <p:ext uri="{BB962C8B-B14F-4D97-AF65-F5344CB8AC3E}">
        <p14:creationId xmlns:p14="http://schemas.microsoft.com/office/powerpoint/2010/main" val="104434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solidFill>
                  <a:srgbClr val="00B050"/>
                </a:solidFill>
                <a:latin typeface="Aharoni" pitchFamily="2" charset="-79"/>
                <a:cs typeface="Aharoni" pitchFamily="2" charset="-79"/>
              </a:rPr>
              <a:t>Here, showing the table, the teacher</a:t>
            </a:r>
            <a:r>
              <a:rPr lang="en-US" b="1" i="1" baseline="0" dirty="0" smtClean="0">
                <a:solidFill>
                  <a:srgbClr val="00B050"/>
                </a:solidFill>
                <a:latin typeface="Aharoni" pitchFamily="2" charset="-79"/>
                <a:cs typeface="Aharoni" pitchFamily="2" charset="-79"/>
              </a:rPr>
              <a:t> can explain what the students have to do. The teacher can ask SS to </a:t>
            </a:r>
            <a:r>
              <a:rPr lang="en-US" sz="1200" b="1" i="1" baseline="0" dirty="0" smtClean="0">
                <a:solidFill>
                  <a:srgbClr val="00B050"/>
                </a:solidFill>
                <a:latin typeface="Aharoni" pitchFamily="2" charset="-79"/>
                <a:cs typeface="Aharoni" pitchFamily="2" charset="-79"/>
              </a:rPr>
              <a:t>go</a:t>
            </a:r>
            <a:r>
              <a:rPr lang="en-US" sz="1200" b="1" i="1" dirty="0" smtClean="0">
                <a:solidFill>
                  <a:srgbClr val="00B050"/>
                </a:solidFill>
                <a:latin typeface="Aharoni" pitchFamily="2" charset="-79"/>
                <a:cs typeface="Aharoni" pitchFamily="2" charset="-79"/>
              </a:rPr>
              <a:t> to the textbook , section A and read the passage.  After reading the passage  student will find out the answer from</a:t>
            </a:r>
            <a:r>
              <a:rPr lang="en-US" sz="1200" b="1" i="1" baseline="0" dirty="0" smtClean="0">
                <a:solidFill>
                  <a:srgbClr val="00B050"/>
                </a:solidFill>
                <a:latin typeface="Aharoni" pitchFamily="2" charset="-79"/>
                <a:cs typeface="Aharoni" pitchFamily="2" charset="-79"/>
              </a:rPr>
              <a:t> the passage. 7-8 minutes can be given for the task. Then teacher can elicit answer of each row. Here, when teacher will elicit answer he/she can ask the SS to raise their hands. Eliciting answer from one, teacher can ask other whether they agree or not.  For giving the feedback of each answer please click on the picture.    </a:t>
            </a:r>
            <a:endParaRPr lang="en-US" b="1" i="1" dirty="0">
              <a:solidFill>
                <a:srgbClr val="00B050"/>
              </a:solidFill>
              <a:latin typeface="Aharoni" pitchFamily="2" charset="-79"/>
              <a:cs typeface="Aharoni" pitchFamily="2" charset="-79"/>
            </a:endParaRPr>
          </a:p>
        </p:txBody>
      </p:sp>
      <p:sp>
        <p:nvSpPr>
          <p:cNvPr id="4" name="Slide Number Placeholder 3"/>
          <p:cNvSpPr>
            <a:spLocks noGrp="1"/>
          </p:cNvSpPr>
          <p:nvPr>
            <p:ph type="sldNum" sz="quarter" idx="10"/>
          </p:nvPr>
        </p:nvSpPr>
        <p:spPr/>
        <p:txBody>
          <a:bodyPr/>
          <a:lstStyle/>
          <a:p>
            <a:fld id="{12BB6F44-BC3C-4490-AEB5-6613753F0147}" type="slidenum">
              <a:rPr lang="en-US" smtClean="0"/>
              <a:t>13</a:t>
            </a:fld>
            <a:endParaRPr lang="en-US"/>
          </a:p>
        </p:txBody>
      </p:sp>
    </p:spTree>
    <p:extLst>
      <p:ext uri="{BB962C8B-B14F-4D97-AF65-F5344CB8AC3E}">
        <p14:creationId xmlns:p14="http://schemas.microsoft.com/office/powerpoint/2010/main" val="3971651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atin typeface="Aharoni" pitchFamily="2" charset="-79"/>
                <a:cs typeface="Aharoni" pitchFamily="2" charset="-79"/>
              </a:rPr>
              <a:t>From the jumble words the SS</a:t>
            </a:r>
            <a:r>
              <a:rPr lang="en-US" b="1" i="1" baseline="0" dirty="0" smtClean="0">
                <a:latin typeface="Aharoni" pitchFamily="2" charset="-79"/>
                <a:cs typeface="Aharoni" pitchFamily="2" charset="-79"/>
              </a:rPr>
              <a:t> will</a:t>
            </a:r>
            <a:r>
              <a:rPr lang="en-US" b="1" i="1" dirty="0" smtClean="0">
                <a:latin typeface="Aharoni" pitchFamily="2" charset="-79"/>
                <a:cs typeface="Aharoni" pitchFamily="2" charset="-79"/>
              </a:rPr>
              <a:t> make question and answer. Then teacher can elicit answer from them. </a:t>
            </a:r>
            <a:r>
              <a:rPr lang="en-US" sz="1200" b="1" i="1" baseline="0" dirty="0" smtClean="0">
                <a:solidFill>
                  <a:schemeClr val="tx1"/>
                </a:solidFill>
                <a:latin typeface="Aharoni" pitchFamily="2" charset="-79"/>
                <a:cs typeface="Aharoni" pitchFamily="2" charset="-79"/>
              </a:rPr>
              <a:t>Here when teacher will elicit answer he/she can ask the SS to raise their hands. Eliciting answer from one student teacher can ask other students whether they agree or not. If answer is not correct teacher can give the chance to others. Then teacher can give them the feedback showing the answer. </a:t>
            </a:r>
            <a:r>
              <a:rPr lang="en-US" b="1" i="1" baseline="0" dirty="0" smtClean="0">
                <a:latin typeface="Aharoni" pitchFamily="2" charset="-79"/>
                <a:cs typeface="Aharoni" pitchFamily="2" charset="-79"/>
              </a:rPr>
              <a:t>In the same way, slide no. 14-16 can be conducted.</a:t>
            </a:r>
            <a:endParaRPr lang="en-US" b="1" i="1" dirty="0" smtClean="0">
              <a:latin typeface="Aharoni" pitchFamily="2" charset="-79"/>
              <a:cs typeface="Aharoni" pitchFamily="2" charset="-79"/>
            </a:endParaRPr>
          </a:p>
        </p:txBody>
      </p:sp>
      <p:sp>
        <p:nvSpPr>
          <p:cNvPr id="4" name="Slide Number Placeholder 3"/>
          <p:cNvSpPr>
            <a:spLocks noGrp="1"/>
          </p:cNvSpPr>
          <p:nvPr>
            <p:ph type="sldNum" sz="quarter" idx="10"/>
          </p:nvPr>
        </p:nvSpPr>
        <p:spPr/>
        <p:txBody>
          <a:bodyPr/>
          <a:lstStyle/>
          <a:p>
            <a:fld id="{12BB6F44-BC3C-4490-AEB5-6613753F0147}" type="slidenum">
              <a:rPr lang="en-US" smtClean="0"/>
              <a:t>14</a:t>
            </a:fld>
            <a:endParaRPr lang="en-US"/>
          </a:p>
        </p:txBody>
      </p:sp>
    </p:spTree>
    <p:extLst>
      <p:ext uri="{BB962C8B-B14F-4D97-AF65-F5344CB8AC3E}">
        <p14:creationId xmlns:p14="http://schemas.microsoft.com/office/powerpoint/2010/main" val="325584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D8BD707-D9CF-40AE-B4C6-C98DA3205C09}" type="datetimeFigureOut">
              <a:rPr lang="en-US" smtClean="0"/>
              <a:pPr/>
              <a:t>11/2/2019</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D8BD707-D9CF-40AE-B4C6-C98DA3205C09}" type="datetimeFigureOut">
              <a:rPr lang="en-US" smtClean="0"/>
              <a:pPr/>
              <a:t>11/2/2019</a:t>
            </a:fld>
            <a:endParaRPr lang="en-US"/>
          </a:p>
        </p:txBody>
      </p:sp>
      <p:sp>
        <p:nvSpPr>
          <p:cNvPr id="12" name="Slide Number Placeholder 11"/>
          <p:cNvSpPr>
            <a:spLocks noGrp="1"/>
          </p:cNvSpPr>
          <p:nvPr>
            <p:ph type="sldNum" sz="quarter" idx="15"/>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11/2/2019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11/2/2019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11/2/2019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11/2/2019</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D8BD707-D9CF-40AE-B4C6-C98DA3205C09}" type="datetimeFigureOut">
              <a:rPr lang="en-US" smtClean="0"/>
              <a:pPr/>
              <a:t>11/2/2019</a:t>
            </a:fld>
            <a:endParaRPr lang="en-US"/>
          </a:p>
        </p:txBody>
      </p:sp>
      <p:sp>
        <p:nvSpPr>
          <p:cNvPr id="12" name="Slide Number Placeholder 11"/>
          <p:cNvSpPr>
            <a:spLocks noGrp="1"/>
          </p:cNvSpPr>
          <p:nvPr>
            <p:ph type="sldNum" sz="quarter" idx="16"/>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11/2/2019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D8BD707-D9CF-40AE-B4C6-C98DA3205C09}" type="datetimeFigureOut">
              <a:rPr lang="en-US" smtClean="0"/>
              <a:pPr/>
              <a:t>11/2/2019</a:t>
            </a:fld>
            <a:endParaRPr lang="en-US"/>
          </a:p>
        </p:txBody>
      </p:sp>
      <p:sp>
        <p:nvSpPr>
          <p:cNvPr id="12" name="Slide Number Placeholder 11"/>
          <p:cNvSpPr>
            <a:spLocks noGrp="1"/>
          </p:cNvSpPr>
          <p:nvPr>
            <p:ph type="sldNum" sz="quarter" idx="17"/>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11/2/2019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11/2/2019</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8BD707-D9CF-40AE-B4C6-C98DA3205C09}" type="datetimeFigureOut">
              <a:rPr lang="en-US" smtClean="0"/>
              <a:pPr/>
              <a:t>11/2/2019</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D8BD707-D9CF-40AE-B4C6-C98DA3205C09}" type="datetimeFigureOut">
              <a:rPr lang="en-US" smtClean="0"/>
              <a:pPr/>
              <a:t>11/2/2019</a:t>
            </a:fld>
            <a:endParaRPr lang="en-US"/>
          </a:p>
        </p:txBody>
      </p:sp>
      <p:sp>
        <p:nvSpPr>
          <p:cNvPr id="19" name="Slide Number Placeholder 18"/>
          <p:cNvSpPr>
            <a:spLocks noGrp="1"/>
          </p:cNvSpPr>
          <p:nvPr>
            <p:ph type="sldNum" sz="quarter" idx="16"/>
          </p:nvPr>
        </p:nvSpPr>
        <p:spPr/>
        <p:txBody>
          <a:bodyPr/>
          <a:lstStyle/>
          <a:p>
            <a:fld id="{B6F15528-21DE-4FAA-801E-634DDDAF4B2B}"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1D8BD707-D9CF-40AE-B4C6-C98DA3205C09}" type="datetimeFigureOut">
              <a:rPr lang="en-US" smtClean="0"/>
              <a:pPr/>
              <a:t>11/2/2019</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D8BD707-D9CF-40AE-B4C6-C98DA3205C09}" type="datetimeFigureOut">
              <a:rPr lang="en-US" smtClean="0"/>
              <a:pPr/>
              <a:t>11/2/2019</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6F15528-21DE-4FAA-801E-634DDDAF4B2B}"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11/2/2019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11/2/2019</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11/2/2019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11/2/2019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11/2/2019</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11/2/2019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11/2/2019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73.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2.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62.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62.xml"/><Relationship Id="rId5" Type="http://schemas.openxmlformats.org/officeDocument/2006/relationships/image" Target="../media/image12.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gif"/><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Rectangle 3"/>
          <p:cNvSpPr/>
          <p:nvPr/>
        </p:nvSpPr>
        <p:spPr>
          <a:xfrm>
            <a:off x="1371600" y="2133600"/>
            <a:ext cx="6705600" cy="1569660"/>
          </a:xfrm>
          <a:prstGeom prst="rect">
            <a:avLst/>
          </a:prstGeom>
          <a:solidFill>
            <a:srgbClr val="00B050"/>
          </a:solid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600" b="1" kern="0" noProof="0" dirty="0" smtClean="0">
                <a:ln w="1905"/>
                <a:solidFill>
                  <a:srgbClr val="CC0066"/>
                </a:solidFill>
                <a:effectLst>
                  <a:innerShdw blurRad="69850" dist="43180" dir="5400000">
                    <a:srgbClr val="000000">
                      <a:alpha val="65000"/>
                    </a:srgbClr>
                  </a:innerShdw>
                </a:effectLst>
                <a:latin typeface="Lucida Handwriting" pitchFamily="66" charset="0"/>
              </a:rPr>
              <a:t>Welcome</a:t>
            </a:r>
            <a:endParaRPr kumimoji="0" lang="en-US" sz="9600" b="1" i="0" u="none" strike="noStrike" kern="0" cap="none" spc="0" normalizeH="0" baseline="0" noProof="0" dirty="0">
              <a:ln w="1905"/>
              <a:solidFill>
                <a:srgbClr val="CC0066"/>
              </a:solidFill>
              <a:effectLst>
                <a:innerShdw blurRad="69850" dist="43180" dir="5400000">
                  <a:srgbClr val="000000">
                    <a:alpha val="65000"/>
                  </a:srgbClr>
                </a:innerShdw>
              </a:effectLst>
              <a:uLnTx/>
              <a:uFillTx/>
              <a:latin typeface="Lucida Handwriting"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014" y="3689405"/>
            <a:ext cx="3075372" cy="3075372"/>
          </a:xfrm>
          <a:prstGeom prst="rect">
            <a:avLst/>
          </a:prstGeom>
        </p:spPr>
      </p:pic>
    </p:spTree>
    <p:extLst>
      <p:ext uri="{BB962C8B-B14F-4D97-AF65-F5344CB8AC3E}">
        <p14:creationId xmlns:p14="http://schemas.microsoft.com/office/powerpoint/2010/main" val="33559747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54044" y="139702"/>
            <a:ext cx="1981200" cy="596900"/>
          </a:xfrm>
          <a:prstGeom prst="rect">
            <a:avLst/>
          </a:prstGeom>
          <a:noFill/>
          <a:ln>
            <a:no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latin typeface="Aharoni" pitchFamily="2" charset="-79"/>
                <a:cs typeface="Aharoni" pitchFamily="2" charset="-79"/>
              </a:rPr>
              <a:t>Vocabulary</a:t>
            </a:r>
            <a:endParaRPr lang="en-US" sz="3200" b="1" dirty="0">
              <a:solidFill>
                <a:srgbClr val="0070C0"/>
              </a:solidFill>
              <a:latin typeface="Aharoni" pitchFamily="2" charset="-79"/>
              <a:cs typeface="Aharoni" pitchFamily="2" charset="-79"/>
            </a:endParaRPr>
          </a:p>
        </p:txBody>
      </p:sp>
      <p:sp>
        <p:nvSpPr>
          <p:cNvPr id="3" name="TextBox 2"/>
          <p:cNvSpPr txBox="1"/>
          <p:nvPr/>
        </p:nvSpPr>
        <p:spPr>
          <a:xfrm>
            <a:off x="277090" y="179468"/>
            <a:ext cx="3380510" cy="646331"/>
          </a:xfrm>
          <a:prstGeom prst="rect">
            <a:avLst/>
          </a:prstGeom>
          <a:solidFill>
            <a:srgbClr val="00B0F0"/>
          </a:solidFill>
          <a:ln>
            <a:solidFill>
              <a:schemeClr val="tx1"/>
            </a:solidFill>
          </a:ln>
        </p:spPr>
        <p:txBody>
          <a:bodyPr wrap="square" rtlCol="0">
            <a:spAutoFit/>
          </a:bodyPr>
          <a:lstStyle/>
          <a:p>
            <a:pPr algn="ctr"/>
            <a:r>
              <a:rPr lang="en-US" sz="3600" b="1" dirty="0" smtClean="0">
                <a:latin typeface="Aharoni" pitchFamily="2" charset="-79"/>
                <a:cs typeface="Aharoni" pitchFamily="2" charset="-79"/>
              </a:rPr>
              <a:t>Run around</a:t>
            </a:r>
            <a:endParaRPr lang="en-US" sz="3600" b="1" dirty="0">
              <a:latin typeface="Aharoni" pitchFamily="2" charset="-79"/>
              <a:cs typeface="Aharoni" pitchFamily="2" charset="-79"/>
            </a:endParaRPr>
          </a:p>
        </p:txBody>
      </p:sp>
      <p:sp>
        <p:nvSpPr>
          <p:cNvPr id="6" name="Title 1"/>
          <p:cNvSpPr txBox="1">
            <a:spLocks/>
          </p:cNvSpPr>
          <p:nvPr/>
        </p:nvSpPr>
        <p:spPr>
          <a:xfrm>
            <a:off x="297873" y="990600"/>
            <a:ext cx="2126672"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latin typeface="Aharoni" pitchFamily="2" charset="-79"/>
                <a:cs typeface="Aharoni" pitchFamily="2" charset="-79"/>
              </a:rPr>
              <a:t>Meaning</a:t>
            </a:r>
            <a:endParaRPr lang="en-US" sz="2800" b="1" i="1" dirty="0">
              <a:solidFill>
                <a:srgbClr val="00B050"/>
              </a:solidFill>
              <a:latin typeface="Aharoni" pitchFamily="2" charset="-79"/>
              <a:cs typeface="Aharoni" pitchFamily="2" charset="-79"/>
            </a:endParaRPr>
          </a:p>
        </p:txBody>
      </p:sp>
      <p:sp>
        <p:nvSpPr>
          <p:cNvPr id="8" name="TextBox 7"/>
          <p:cNvSpPr txBox="1"/>
          <p:nvPr/>
        </p:nvSpPr>
        <p:spPr>
          <a:xfrm>
            <a:off x="3058045" y="990600"/>
            <a:ext cx="3505200" cy="584775"/>
          </a:xfrm>
          <a:prstGeom prst="rect">
            <a:avLst/>
          </a:prstGeom>
          <a:solidFill>
            <a:srgbClr val="92D050"/>
          </a:solidFill>
          <a:ln>
            <a:noFill/>
          </a:ln>
        </p:spPr>
        <p:txBody>
          <a:bodyPr wrap="square" rtlCol="0">
            <a:spAutoFit/>
          </a:bodyPr>
          <a:lstStyle/>
          <a:p>
            <a:pPr algn="ctr"/>
            <a:r>
              <a:rPr lang="en-US" sz="3200" b="1" dirty="0" smtClean="0">
                <a:latin typeface="Aharoni" pitchFamily="2" charset="-79"/>
                <a:cs typeface="Aharoni" pitchFamily="2" charset="-79"/>
              </a:rPr>
              <a:t>Run  all sides.</a:t>
            </a:r>
            <a:endParaRPr lang="en-US" sz="3200" b="1" dirty="0">
              <a:latin typeface="Aharoni" pitchFamily="2" charset="-79"/>
              <a:cs typeface="Aharoni" pitchFamily="2" charset="-79"/>
            </a:endParaRPr>
          </a:p>
        </p:txBody>
      </p:sp>
      <p:sp>
        <p:nvSpPr>
          <p:cNvPr id="11" name="TextBox 10"/>
          <p:cNvSpPr txBox="1"/>
          <p:nvPr/>
        </p:nvSpPr>
        <p:spPr>
          <a:xfrm>
            <a:off x="1160318" y="5867400"/>
            <a:ext cx="7286800" cy="1077218"/>
          </a:xfrm>
          <a:prstGeom prst="rect">
            <a:avLst/>
          </a:prstGeom>
          <a:solidFill>
            <a:srgbClr val="00B0F0"/>
          </a:solidFill>
          <a:ln>
            <a:noFill/>
          </a:ln>
        </p:spPr>
        <p:txBody>
          <a:bodyPr wrap="square" rtlCol="0">
            <a:spAutoFit/>
          </a:bodyPr>
          <a:lstStyle/>
          <a:p>
            <a:pPr algn="ctr"/>
            <a:r>
              <a:rPr lang="en-US" sz="3200" b="1" smtClean="0">
                <a:latin typeface="Aharoni" pitchFamily="2" charset="-79"/>
                <a:cs typeface="Aharoni" pitchFamily="2" charset="-79"/>
              </a:rPr>
              <a:t>The men are </a:t>
            </a:r>
            <a:r>
              <a:rPr lang="en-US" sz="3200" b="1" dirty="0" smtClean="0">
                <a:latin typeface="Aharoni" pitchFamily="2" charset="-79"/>
                <a:cs typeface="Aharoni" pitchFamily="2" charset="-79"/>
              </a:rPr>
              <a:t>running around the track </a:t>
            </a:r>
            <a:r>
              <a:rPr lang="en-US" sz="3200" b="1" dirty="0" smtClean="0"/>
              <a:t>.</a:t>
            </a:r>
            <a:endParaRPr lang="en-US" sz="32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1" y="1828800"/>
            <a:ext cx="7427258" cy="3657600"/>
          </a:xfrm>
          <a:prstGeom prst="rect">
            <a:avLst/>
          </a:prstGeom>
        </p:spPr>
      </p:pic>
    </p:spTree>
    <p:extLst>
      <p:ext uri="{BB962C8B-B14F-4D97-AF65-F5344CB8AC3E}">
        <p14:creationId xmlns:p14="http://schemas.microsoft.com/office/powerpoint/2010/main" val="108882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54044" y="139702"/>
            <a:ext cx="1981200" cy="596900"/>
          </a:xfrm>
          <a:prstGeom prst="rect">
            <a:avLst/>
          </a:prstGeom>
          <a:noFill/>
          <a:ln>
            <a:noFill/>
          </a:ln>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rPr>
              <a:t>Vocabulary</a:t>
            </a:r>
            <a:endParaRPr lang="en-US" sz="3200" b="1" dirty="0">
              <a:solidFill>
                <a:srgbClr val="FF0000"/>
              </a:solidFill>
            </a:endParaRPr>
          </a:p>
        </p:txBody>
      </p:sp>
      <p:sp>
        <p:nvSpPr>
          <p:cNvPr id="3" name="TextBox 2"/>
          <p:cNvSpPr txBox="1"/>
          <p:nvPr/>
        </p:nvSpPr>
        <p:spPr>
          <a:xfrm>
            <a:off x="117762" y="158808"/>
            <a:ext cx="2313710" cy="646331"/>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3600" b="1" dirty="0" smtClean="0">
                <a:latin typeface="+mj-lt"/>
              </a:rPr>
              <a:t>Insects</a:t>
            </a:r>
            <a:endParaRPr lang="en-US" sz="3600" b="1" dirty="0">
              <a:latin typeface="+mj-lt"/>
            </a:endParaRPr>
          </a:p>
        </p:txBody>
      </p:sp>
      <p:sp>
        <p:nvSpPr>
          <p:cNvPr id="6" name="Title 1"/>
          <p:cNvSpPr txBox="1">
            <a:spLocks/>
          </p:cNvSpPr>
          <p:nvPr/>
        </p:nvSpPr>
        <p:spPr>
          <a:xfrm>
            <a:off x="297873" y="990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8" name="TextBox 7"/>
          <p:cNvSpPr txBox="1"/>
          <p:nvPr/>
        </p:nvSpPr>
        <p:spPr>
          <a:xfrm>
            <a:off x="2103847" y="824187"/>
            <a:ext cx="7010400" cy="1384995"/>
          </a:xfrm>
          <a:prstGeom prst="rect">
            <a:avLst/>
          </a:prstGeom>
          <a:noFill/>
          <a:ln>
            <a:noFill/>
          </a:ln>
        </p:spPr>
        <p:txBody>
          <a:bodyPr wrap="square" rtlCol="0">
            <a:spAutoFit/>
          </a:bodyPr>
          <a:lstStyle/>
          <a:p>
            <a:r>
              <a:rPr lang="en-US" sz="2800" b="1" dirty="0" smtClean="0">
                <a:latin typeface="+mj-lt"/>
              </a:rPr>
              <a:t>A type of small creatures having six legs and a body divided into three parts. Insects usually also have wings.</a:t>
            </a:r>
            <a:endParaRPr lang="en-US" sz="2800" b="1" dirty="0">
              <a:latin typeface="+mj-lt"/>
            </a:endParaRPr>
          </a:p>
        </p:txBody>
      </p:sp>
      <p:sp>
        <p:nvSpPr>
          <p:cNvPr id="11" name="TextBox 10"/>
          <p:cNvSpPr txBox="1"/>
          <p:nvPr/>
        </p:nvSpPr>
        <p:spPr>
          <a:xfrm>
            <a:off x="1167245" y="5715000"/>
            <a:ext cx="7286800" cy="584775"/>
          </a:xfrm>
          <a:prstGeom prst="rect">
            <a:avLst/>
          </a:prstGeom>
          <a:solidFill>
            <a:schemeClr val="accent3">
              <a:lumMod val="40000"/>
              <a:lumOff val="60000"/>
            </a:schemeClr>
          </a:solidFill>
          <a:ln>
            <a:noFill/>
          </a:ln>
        </p:spPr>
        <p:txBody>
          <a:bodyPr wrap="square" rtlCol="0">
            <a:spAutoFit/>
          </a:bodyPr>
          <a:lstStyle/>
          <a:p>
            <a:pPr algn="ctr"/>
            <a:r>
              <a:rPr lang="en-US" sz="3200" b="1" dirty="0" smtClean="0">
                <a:latin typeface="+mj-lt"/>
              </a:rPr>
              <a:t> All these are called insects.</a:t>
            </a:r>
            <a:endParaRPr lang="en-US" sz="3200" b="1" dirty="0">
              <a:latin typeface="+mj-lt"/>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73" y="2209182"/>
            <a:ext cx="2468153" cy="228661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9761" y="2209182"/>
            <a:ext cx="2438400" cy="2286618"/>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0862" y="2286000"/>
            <a:ext cx="2962275" cy="2209799"/>
          </a:xfrm>
          <a:prstGeom prst="rect">
            <a:avLst/>
          </a:prstGeom>
        </p:spPr>
      </p:pic>
    </p:spTree>
    <p:extLst>
      <p:ext uri="{BB962C8B-B14F-4D97-AF65-F5344CB8AC3E}">
        <p14:creationId xmlns:p14="http://schemas.microsoft.com/office/powerpoint/2010/main" val="384953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54044" y="139702"/>
            <a:ext cx="1981200" cy="596900"/>
          </a:xfrm>
          <a:prstGeom prst="rect">
            <a:avLst/>
          </a:prstGeom>
          <a:noFill/>
          <a:ln>
            <a:noFill/>
          </a:ln>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FF00"/>
                </a:solidFill>
              </a:rPr>
              <a:t>Vocabulary</a:t>
            </a:r>
            <a:endParaRPr lang="en-US" sz="3200" b="1" dirty="0">
              <a:solidFill>
                <a:srgbClr val="FFFF00"/>
              </a:solidFill>
            </a:endParaRPr>
          </a:p>
        </p:txBody>
      </p:sp>
      <p:sp>
        <p:nvSpPr>
          <p:cNvPr id="3" name="TextBox 2"/>
          <p:cNvSpPr txBox="1"/>
          <p:nvPr/>
        </p:nvSpPr>
        <p:spPr>
          <a:xfrm>
            <a:off x="277090" y="179468"/>
            <a:ext cx="2313710" cy="646331"/>
          </a:xfrm>
          <a:prstGeom prst="rect">
            <a:avLst/>
          </a:prstGeom>
          <a:solidFill>
            <a:srgbClr val="FFC000"/>
          </a:solidFill>
          <a:ln>
            <a:solidFill>
              <a:schemeClr val="tx1"/>
            </a:solidFill>
          </a:ln>
        </p:spPr>
        <p:txBody>
          <a:bodyPr wrap="square" rtlCol="0">
            <a:spAutoFit/>
          </a:bodyPr>
          <a:lstStyle/>
          <a:p>
            <a:pPr algn="ctr"/>
            <a:r>
              <a:rPr lang="en-US" sz="3600" b="1" dirty="0" smtClean="0">
                <a:latin typeface="Aharoni" pitchFamily="2" charset="-79"/>
                <a:cs typeface="Aharoni" pitchFamily="2" charset="-79"/>
              </a:rPr>
              <a:t>Bush</a:t>
            </a:r>
            <a:endParaRPr lang="en-US" sz="3600" b="1" dirty="0">
              <a:latin typeface="Aharoni" pitchFamily="2" charset="-79"/>
              <a:cs typeface="Aharoni" pitchFamily="2" charset="-79"/>
            </a:endParaRPr>
          </a:p>
        </p:txBody>
      </p:sp>
      <p:sp>
        <p:nvSpPr>
          <p:cNvPr id="6" name="Title 1"/>
          <p:cNvSpPr txBox="1">
            <a:spLocks/>
          </p:cNvSpPr>
          <p:nvPr/>
        </p:nvSpPr>
        <p:spPr>
          <a:xfrm>
            <a:off x="297873" y="990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8" name="TextBox 7"/>
          <p:cNvSpPr txBox="1"/>
          <p:nvPr/>
        </p:nvSpPr>
        <p:spPr>
          <a:xfrm>
            <a:off x="2133600" y="914400"/>
            <a:ext cx="7010400" cy="954107"/>
          </a:xfrm>
          <a:prstGeom prst="rect">
            <a:avLst/>
          </a:prstGeom>
          <a:noFill/>
          <a:ln>
            <a:noFill/>
          </a:ln>
        </p:spPr>
        <p:txBody>
          <a:bodyPr wrap="square" rtlCol="0">
            <a:spAutoFit/>
          </a:bodyPr>
          <a:lstStyle/>
          <a:p>
            <a:r>
              <a:rPr lang="en-US" sz="2800" b="1" dirty="0" smtClean="0">
                <a:latin typeface="Aharoni" pitchFamily="2" charset="-79"/>
                <a:cs typeface="Aharoni" pitchFamily="2" charset="-79"/>
              </a:rPr>
              <a:t>A plant that grows thickly with several stems coming up from the roots; a shrub</a:t>
            </a:r>
            <a:endParaRPr lang="en-US" sz="2800" b="1" dirty="0">
              <a:latin typeface="Aharoni" pitchFamily="2" charset="-79"/>
              <a:cs typeface="Aharoni" pitchFamily="2" charset="-79"/>
            </a:endParaRPr>
          </a:p>
        </p:txBody>
      </p:sp>
      <p:sp>
        <p:nvSpPr>
          <p:cNvPr id="11" name="TextBox 10"/>
          <p:cNvSpPr txBox="1"/>
          <p:nvPr/>
        </p:nvSpPr>
        <p:spPr>
          <a:xfrm>
            <a:off x="1219200" y="5712423"/>
            <a:ext cx="7001396" cy="1077218"/>
          </a:xfrm>
          <a:prstGeom prst="rect">
            <a:avLst/>
          </a:prstGeom>
          <a:noFill/>
          <a:ln>
            <a:noFill/>
          </a:ln>
        </p:spPr>
        <p:txBody>
          <a:bodyPr wrap="square" rtlCol="0">
            <a:spAutoFit/>
          </a:bodyPr>
          <a:lstStyle/>
          <a:p>
            <a:pPr algn="ctr"/>
            <a:r>
              <a:rPr lang="en-US" sz="3200" b="1" dirty="0" smtClean="0">
                <a:latin typeface="Aharoni" pitchFamily="2" charset="-79"/>
                <a:cs typeface="Aharoni" pitchFamily="2" charset="-79"/>
              </a:rPr>
              <a:t>The children should not go to the bush</a:t>
            </a:r>
            <a:r>
              <a:rPr lang="en-US" sz="3200" b="1" dirty="0" smtClean="0"/>
              <a:t>.</a:t>
            </a:r>
            <a:endParaRPr lang="en-US" sz="32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336" y="1868507"/>
            <a:ext cx="7157259" cy="3541693"/>
          </a:xfrm>
          <a:prstGeom prst="rect">
            <a:avLst/>
          </a:prstGeom>
        </p:spPr>
      </p:pic>
    </p:spTree>
    <p:extLst>
      <p:ext uri="{BB962C8B-B14F-4D97-AF65-F5344CB8AC3E}">
        <p14:creationId xmlns:p14="http://schemas.microsoft.com/office/powerpoint/2010/main" val="30539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anim calcmode="lin" valueType="num">
                                      <p:cBhvr>
                                        <p:cTn id="29" dur="2000" fill="hold"/>
                                        <p:tgtEl>
                                          <p:spTgt spid="9"/>
                                        </p:tgtEl>
                                        <p:attrNameLst>
                                          <p:attrName>ppt_w</p:attrName>
                                        </p:attrNameLst>
                                      </p:cBhvr>
                                      <p:tavLst>
                                        <p:tav tm="0" fmla="#ppt_w*sin(2.5*pi*$)">
                                          <p:val>
                                            <p:fltVal val="0"/>
                                          </p:val>
                                        </p:tav>
                                        <p:tav tm="100000">
                                          <p:val>
                                            <p:fltVal val="1"/>
                                          </p:val>
                                        </p:tav>
                                      </p:tavLst>
                                    </p:anim>
                                    <p:anim calcmode="lin" valueType="num">
                                      <p:cBhvr>
                                        <p:cTn id="30"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70487652"/>
              </p:ext>
            </p:extLst>
          </p:nvPr>
        </p:nvGraphicFramePr>
        <p:xfrm>
          <a:off x="381000" y="1365045"/>
          <a:ext cx="8686800" cy="5500861"/>
        </p:xfrm>
        <a:graphic>
          <a:graphicData uri="http://schemas.openxmlformats.org/drawingml/2006/table">
            <a:tbl>
              <a:tblPr firstRow="1" bandRow="1">
                <a:tableStyleId>{69CF1AB2-1976-4502-BF36-3FF5EA218861}</a:tableStyleId>
              </a:tblPr>
              <a:tblGrid>
                <a:gridCol w="4267200"/>
                <a:gridCol w="1143000"/>
                <a:gridCol w="990600"/>
                <a:gridCol w="1219200"/>
                <a:gridCol w="1066800"/>
              </a:tblGrid>
              <a:tr h="685800">
                <a:tc>
                  <a:txBody>
                    <a:bodyPr/>
                    <a:lstStyle/>
                    <a:p>
                      <a:pPr algn="ctr"/>
                      <a:r>
                        <a:rPr lang="en-US" sz="2400" b="1" u="none" strike="noStrike" kern="1200" baseline="0" dirty="0" smtClean="0">
                          <a:solidFill>
                            <a:schemeClr val="accent6">
                              <a:lumMod val="75000"/>
                            </a:schemeClr>
                          </a:solidFill>
                        </a:rPr>
                        <a:t>                     Thing/activity</a:t>
                      </a:r>
                      <a:endParaRPr lang="en-US" sz="2400" b="1" dirty="0">
                        <a:solidFill>
                          <a:schemeClr val="accent6">
                            <a:lumMod val="75000"/>
                          </a:schemeClr>
                        </a:solidFill>
                      </a:endParaRPr>
                    </a:p>
                  </a:txBody>
                  <a:tcPr>
                    <a:solidFill>
                      <a:srgbClr val="FFFF00"/>
                    </a:solidFill>
                  </a:tcPr>
                </a:tc>
                <a:tc>
                  <a:txBody>
                    <a:bodyPr/>
                    <a:lstStyle/>
                    <a:p>
                      <a:pPr algn="ctr"/>
                      <a:r>
                        <a:rPr lang="en-US" sz="2400" b="1" i="0" u="none" strike="noStrike" kern="1200" baseline="0" dirty="0" smtClean="0">
                          <a:solidFill>
                            <a:schemeClr val="accent6">
                              <a:lumMod val="75000"/>
                            </a:schemeClr>
                          </a:solidFill>
                          <a:latin typeface="+mn-lt"/>
                          <a:ea typeface="+mn-ea"/>
                          <a:cs typeface="+mn-cs"/>
                        </a:rPr>
                        <a:t>Paul</a:t>
                      </a:r>
                      <a:endParaRPr lang="en-US" sz="2400" b="1" dirty="0">
                        <a:solidFill>
                          <a:schemeClr val="accent6">
                            <a:lumMod val="75000"/>
                          </a:schemeClr>
                        </a:solidFill>
                      </a:endParaRPr>
                    </a:p>
                  </a:txBody>
                  <a:tcPr>
                    <a:solidFill>
                      <a:srgbClr val="FFFF00"/>
                    </a:solidFill>
                  </a:tcPr>
                </a:tc>
                <a:tc>
                  <a:txBody>
                    <a:bodyPr/>
                    <a:lstStyle/>
                    <a:p>
                      <a:pPr algn="ctr"/>
                      <a:r>
                        <a:rPr lang="en-US" sz="2400" b="1" i="0" u="none" strike="noStrike" kern="1200" baseline="0" dirty="0" smtClean="0">
                          <a:solidFill>
                            <a:schemeClr val="accent6">
                              <a:lumMod val="75000"/>
                            </a:schemeClr>
                          </a:solidFill>
                          <a:latin typeface="+mn-lt"/>
                          <a:ea typeface="+mn-ea"/>
                          <a:cs typeface="+mn-cs"/>
                        </a:rPr>
                        <a:t>Sister</a:t>
                      </a:r>
                      <a:endParaRPr lang="en-US" sz="2400" b="1" dirty="0">
                        <a:solidFill>
                          <a:schemeClr val="accent6">
                            <a:lumMod val="75000"/>
                          </a:schemeClr>
                        </a:solidFill>
                      </a:endParaRPr>
                    </a:p>
                  </a:txBody>
                  <a:tcPr>
                    <a:solidFill>
                      <a:srgbClr val="FFFF00"/>
                    </a:solidFill>
                  </a:tcPr>
                </a:tc>
                <a:tc>
                  <a:txBody>
                    <a:bodyPr/>
                    <a:lstStyle/>
                    <a:p>
                      <a:pPr algn="ctr"/>
                      <a:r>
                        <a:rPr lang="en-US" sz="2400" b="1" i="0" u="none" strike="noStrike" kern="1200" baseline="0" dirty="0" smtClean="0">
                          <a:solidFill>
                            <a:schemeClr val="accent6">
                              <a:lumMod val="75000"/>
                            </a:schemeClr>
                          </a:solidFill>
                          <a:latin typeface="+mn-lt"/>
                          <a:ea typeface="+mn-ea"/>
                          <a:cs typeface="+mn-cs"/>
                        </a:rPr>
                        <a:t>Mother</a:t>
                      </a:r>
                      <a:endParaRPr lang="en-US" sz="2400" b="1" dirty="0">
                        <a:solidFill>
                          <a:schemeClr val="accent6">
                            <a:lumMod val="75000"/>
                          </a:schemeClr>
                        </a:solidFill>
                      </a:endParaRPr>
                    </a:p>
                  </a:txBody>
                  <a:tcPr>
                    <a:solidFill>
                      <a:srgbClr val="FFFF00"/>
                    </a:solidFill>
                  </a:tcPr>
                </a:tc>
                <a:tc>
                  <a:txBody>
                    <a:bodyPr/>
                    <a:lstStyle/>
                    <a:p>
                      <a:pPr algn="ctr"/>
                      <a:r>
                        <a:rPr lang="en-US" sz="2400" b="1" i="0" u="none" strike="noStrike" kern="1200" baseline="0" dirty="0" smtClean="0">
                          <a:solidFill>
                            <a:schemeClr val="accent6">
                              <a:lumMod val="75000"/>
                            </a:schemeClr>
                          </a:solidFill>
                          <a:latin typeface="+mn-lt"/>
                          <a:ea typeface="+mn-ea"/>
                          <a:cs typeface="+mn-cs"/>
                        </a:rPr>
                        <a:t>Father</a:t>
                      </a:r>
                      <a:endParaRPr lang="en-US" sz="2400" b="1" dirty="0">
                        <a:solidFill>
                          <a:schemeClr val="accent6">
                            <a:lumMod val="75000"/>
                          </a:schemeClr>
                        </a:solidFill>
                      </a:endParaRPr>
                    </a:p>
                  </a:txBody>
                  <a:tcPr>
                    <a:solidFill>
                      <a:srgbClr val="FFFF00"/>
                    </a:solidFill>
                  </a:tcPr>
                </a:tc>
              </a:tr>
              <a:tr h="10436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      Making                    sandwiches</a:t>
                      </a:r>
                      <a:endParaRPr lang="en-US" sz="2400" b="1" dirty="0" smtClean="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r>
                        <a:rPr lang="en-US" sz="2800" b="1" i="0" u="none" strike="noStrike" kern="1200" baseline="0" dirty="0" smtClean="0">
                          <a:solidFill>
                            <a:srgbClr val="FF0000"/>
                          </a:solidFill>
                          <a:latin typeface="Aharoni" pitchFamily="2" charset="-79"/>
                          <a:ea typeface="+mn-ea"/>
                          <a:cs typeface="Aharoni" pitchFamily="2" charset="-79"/>
                        </a:rPr>
                        <a:t>likes</a:t>
                      </a:r>
                      <a:endParaRPr lang="en-US" sz="2800" b="1" dirty="0">
                        <a:solidFill>
                          <a:srgbClr val="FF0000"/>
                        </a:solidFill>
                        <a:latin typeface="Aharoni" pitchFamily="2" charset="-79"/>
                        <a:cs typeface="Aharoni" pitchFamily="2" charset="-79"/>
                      </a:endParaRPr>
                    </a:p>
                  </a:txBody>
                  <a:tcPr/>
                </a:tc>
                <a:tc>
                  <a:txBody>
                    <a:bodyPr/>
                    <a:lstStyle/>
                    <a:p>
                      <a:pPr algn="ctr"/>
                      <a:endParaRPr lang="en-US" sz="2400" b="1">
                        <a:solidFill>
                          <a:schemeClr val="tx1"/>
                        </a:solidFill>
                      </a:endParaRPr>
                    </a:p>
                  </a:txBody>
                  <a:tcPr/>
                </a:tc>
              </a:tr>
              <a:tr h="1020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Watching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animals</a:t>
                      </a:r>
                      <a:endParaRPr lang="en-US" sz="2400" b="1" dirty="0" smtClean="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r>
              <a:tr h="937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Spiders</a:t>
                      </a:r>
                      <a:endParaRPr lang="en-US" sz="2400" b="1" dirty="0" smtClean="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0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Cooking</a:t>
                      </a:r>
                      <a:endParaRPr lang="en-US" sz="2400" b="1" dirty="0" smtClean="0">
                        <a:solidFill>
                          <a:schemeClr val="tx1"/>
                        </a:solidFill>
                      </a:endParaRPr>
                    </a:p>
                  </a:txBody>
                  <a:tcPr/>
                </a:tc>
                <a:tc>
                  <a:txBody>
                    <a:bodyPr/>
                    <a:lstStyle/>
                    <a:p>
                      <a:pPr algn="ctr"/>
                      <a:endParaRPr lang="en-US" sz="2400" b="1">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r>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Flies</a:t>
                      </a:r>
                      <a:endParaRPr lang="en-US" sz="2400" b="1" dirty="0" smtClean="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r>
            </a:tbl>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696" y="2071627"/>
            <a:ext cx="1266738" cy="1051928"/>
          </a:xfrm>
          <a:prstGeom prst="rect">
            <a:avLst/>
          </a:prstGeom>
          <a:ln>
            <a:solidFill>
              <a:schemeClr val="tx1"/>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803" y="3123555"/>
            <a:ext cx="1266737" cy="950053"/>
          </a:xfrm>
          <a:prstGeom prst="rect">
            <a:avLst/>
          </a:prstGeom>
          <a:ln>
            <a:solidFill>
              <a:schemeClr val="tx1"/>
            </a:solidFill>
          </a:ln>
        </p:spPr>
      </p:pic>
      <p:pic>
        <p:nvPicPr>
          <p:cNvPr id="5" name="Picture 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802" y="4108245"/>
            <a:ext cx="1266737" cy="916327"/>
          </a:xfrm>
          <a:prstGeom prst="rect">
            <a:avLst/>
          </a:prstGeom>
          <a:ln>
            <a:solidFill>
              <a:schemeClr val="tx1"/>
            </a:solidFill>
          </a:ln>
        </p:spPr>
      </p:pic>
      <p:pic>
        <p:nvPicPr>
          <p:cNvPr id="9" name="Picture 8"/>
          <p:cNvPicPr>
            <a:picLocks noChangeAspect="1"/>
          </p:cNvPicPr>
          <p:nvPr/>
        </p:nvPicPr>
        <p:blipFill rotWithShape="1">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rcRect l="10428" t="2583" r="13637" b="7714"/>
          <a:stretch/>
        </p:blipFill>
        <p:spPr>
          <a:xfrm>
            <a:off x="380999" y="5784645"/>
            <a:ext cx="1295401" cy="920955"/>
          </a:xfrm>
          <a:prstGeom prst="rect">
            <a:avLst/>
          </a:prstGeom>
          <a:ln>
            <a:solidFill>
              <a:schemeClr val="tx1"/>
            </a:solidFill>
          </a:ln>
        </p:spPr>
      </p:pic>
      <p:sp>
        <p:nvSpPr>
          <p:cNvPr id="8" name="Rectangle 7"/>
          <p:cNvSpPr/>
          <p:nvPr/>
        </p:nvSpPr>
        <p:spPr>
          <a:xfrm>
            <a:off x="381000" y="76200"/>
            <a:ext cx="8534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Aharoni" pitchFamily="2" charset="-79"/>
                <a:cs typeface="Aharoni" pitchFamily="2" charset="-79"/>
              </a:rPr>
              <a:t>Go to </a:t>
            </a:r>
            <a:r>
              <a:rPr lang="en-US" sz="2400" b="1" dirty="0">
                <a:solidFill>
                  <a:schemeClr val="tx1"/>
                </a:solidFill>
                <a:latin typeface="Aharoni" pitchFamily="2" charset="-79"/>
                <a:cs typeface="Aharoni" pitchFamily="2" charset="-79"/>
              </a:rPr>
              <a:t>the </a:t>
            </a:r>
            <a:r>
              <a:rPr lang="en-US" sz="2400" b="1" dirty="0" smtClean="0">
                <a:solidFill>
                  <a:schemeClr val="tx1"/>
                </a:solidFill>
                <a:latin typeface="Aharoni" pitchFamily="2" charset="-79"/>
                <a:cs typeface="Aharoni" pitchFamily="2" charset="-79"/>
              </a:rPr>
              <a:t>textbook </a:t>
            </a:r>
            <a:r>
              <a:rPr lang="en-US" sz="2400" b="1" dirty="0">
                <a:solidFill>
                  <a:schemeClr val="tx1"/>
                </a:solidFill>
                <a:latin typeface="Aharoni" pitchFamily="2" charset="-79"/>
                <a:cs typeface="Aharoni" pitchFamily="2" charset="-79"/>
              </a:rPr>
              <a:t>, section A </a:t>
            </a:r>
            <a:r>
              <a:rPr lang="en-US" sz="2400" b="1" dirty="0" smtClean="0">
                <a:solidFill>
                  <a:schemeClr val="tx1"/>
                </a:solidFill>
                <a:latin typeface="Aharoni" pitchFamily="2" charset="-79"/>
                <a:cs typeface="Aharoni" pitchFamily="2" charset="-79"/>
              </a:rPr>
              <a:t>and read the text and fill the table below.</a:t>
            </a:r>
            <a:r>
              <a:rPr lang="en-US" sz="2400" b="1" dirty="0">
                <a:solidFill>
                  <a:schemeClr val="tx1"/>
                </a:solidFill>
                <a:latin typeface="Aharoni" pitchFamily="2" charset="-79"/>
                <a:cs typeface="Aharoni" pitchFamily="2" charset="-79"/>
              </a:rPr>
              <a:t> Use the words</a:t>
            </a:r>
            <a:r>
              <a:rPr lang="en-US" sz="2400" b="1" dirty="0">
                <a:solidFill>
                  <a:srgbClr val="FFC000"/>
                </a:solidFill>
                <a:latin typeface="Aharoni" pitchFamily="2" charset="-79"/>
                <a:cs typeface="Aharoni" pitchFamily="2" charset="-79"/>
              </a:rPr>
              <a:t> </a:t>
            </a:r>
            <a:r>
              <a:rPr lang="en-US" sz="2400" b="1" i="1" dirty="0" smtClean="0">
                <a:solidFill>
                  <a:srgbClr val="FFC000"/>
                </a:solidFill>
                <a:latin typeface="Aharoni" pitchFamily="2" charset="-79"/>
                <a:cs typeface="Aharoni" pitchFamily="2" charset="-79"/>
              </a:rPr>
              <a:t>likes/doesn’t </a:t>
            </a:r>
            <a:r>
              <a:rPr lang="en-US" sz="2400" b="1" i="1" dirty="0" smtClean="0">
                <a:solidFill>
                  <a:srgbClr val="0070C0"/>
                </a:solidFill>
                <a:latin typeface="Aharoni" pitchFamily="2" charset="-79"/>
                <a:cs typeface="Aharoni" pitchFamily="2" charset="-79"/>
              </a:rPr>
              <a:t>like/loves/hates </a:t>
            </a:r>
            <a:r>
              <a:rPr lang="en-US" sz="2400" b="1" dirty="0">
                <a:solidFill>
                  <a:schemeClr val="tx1"/>
                </a:solidFill>
                <a:latin typeface="Aharoni" pitchFamily="2" charset="-79"/>
                <a:cs typeface="Aharoni" pitchFamily="2" charset="-79"/>
              </a:rPr>
              <a:t>appropriately under each member of Paul’s family</a:t>
            </a:r>
            <a:r>
              <a:rPr lang="en-US" sz="2400" b="1" dirty="0" smtClean="0">
                <a:solidFill>
                  <a:schemeClr val="tx1"/>
                </a:solidFill>
                <a:latin typeface="Aharoni" pitchFamily="2" charset="-79"/>
                <a:cs typeface="Aharoni" pitchFamily="2" charset="-79"/>
              </a:rPr>
              <a:t>. One is</a:t>
            </a:r>
            <a:r>
              <a:rPr lang="en-US" sz="2400" b="1" dirty="0">
                <a:solidFill>
                  <a:schemeClr val="tx1"/>
                </a:solidFill>
                <a:latin typeface="Aharoni" pitchFamily="2" charset="-79"/>
                <a:cs typeface="Aharoni" pitchFamily="2" charset="-79"/>
              </a:rPr>
              <a:t> </a:t>
            </a:r>
            <a:r>
              <a:rPr lang="en-US" sz="2400" b="1" dirty="0" smtClean="0">
                <a:solidFill>
                  <a:schemeClr val="tx1"/>
                </a:solidFill>
                <a:latin typeface="Aharoni" pitchFamily="2" charset="-79"/>
                <a:cs typeface="Aharoni" pitchFamily="2" charset="-79"/>
              </a:rPr>
              <a:t>done </a:t>
            </a:r>
            <a:r>
              <a:rPr lang="en-US" sz="2400" b="1" dirty="0">
                <a:solidFill>
                  <a:schemeClr val="tx1"/>
                </a:solidFill>
                <a:latin typeface="Aharoni" pitchFamily="2" charset="-79"/>
                <a:cs typeface="Aharoni" pitchFamily="2" charset="-79"/>
              </a:rPr>
              <a:t>for you</a:t>
            </a:r>
            <a:r>
              <a:rPr lang="en-US" sz="2400" b="1" dirty="0">
                <a:solidFill>
                  <a:schemeClr val="tx1"/>
                </a:solidFill>
              </a:rPr>
              <a:t>.</a:t>
            </a:r>
          </a:p>
        </p:txBody>
      </p:sp>
      <p:sp>
        <p:nvSpPr>
          <p:cNvPr id="7" name="Rectangle 6"/>
          <p:cNvSpPr/>
          <p:nvPr/>
        </p:nvSpPr>
        <p:spPr>
          <a:xfrm>
            <a:off x="4648200" y="3200077"/>
            <a:ext cx="1066800" cy="79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haroni" pitchFamily="2" charset="-79"/>
                <a:cs typeface="Aharoni" pitchFamily="2" charset="-79"/>
              </a:rPr>
              <a:t>l</a:t>
            </a:r>
            <a:r>
              <a:rPr lang="en-US" sz="2400" b="1" dirty="0" smtClean="0">
                <a:solidFill>
                  <a:srgbClr val="FF0000"/>
                </a:solidFill>
                <a:latin typeface="Aharoni" pitchFamily="2" charset="-79"/>
                <a:cs typeface="Aharoni" pitchFamily="2" charset="-79"/>
              </a:rPr>
              <a:t>oves</a:t>
            </a:r>
            <a:endParaRPr lang="en-US" sz="2400" b="1" dirty="0">
              <a:solidFill>
                <a:srgbClr val="FF0000"/>
              </a:solidFill>
              <a:latin typeface="Aharoni" pitchFamily="2" charset="-79"/>
              <a:cs typeface="Aharoni" pitchFamily="2" charset="-79"/>
            </a:endParaRPr>
          </a:p>
        </p:txBody>
      </p:sp>
      <p:sp>
        <p:nvSpPr>
          <p:cNvPr id="10" name="Rectangle 9"/>
          <p:cNvSpPr/>
          <p:nvPr/>
        </p:nvSpPr>
        <p:spPr>
          <a:xfrm>
            <a:off x="5791200" y="3200077"/>
            <a:ext cx="1066800" cy="79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haroni" pitchFamily="2" charset="-79"/>
                <a:cs typeface="Aharoni" pitchFamily="2" charset="-79"/>
              </a:rPr>
              <a:t>l</a:t>
            </a:r>
            <a:r>
              <a:rPr lang="en-US" sz="2400" b="1" dirty="0" smtClean="0">
                <a:solidFill>
                  <a:srgbClr val="FF0000"/>
                </a:solidFill>
                <a:latin typeface="Aharoni" pitchFamily="2" charset="-79"/>
                <a:cs typeface="Aharoni" pitchFamily="2" charset="-79"/>
              </a:rPr>
              <a:t>oves</a:t>
            </a:r>
            <a:endParaRPr lang="en-US" sz="2400" b="1" dirty="0">
              <a:solidFill>
                <a:srgbClr val="FF0000"/>
              </a:solidFill>
              <a:latin typeface="Aharoni" pitchFamily="2" charset="-79"/>
              <a:cs typeface="Aharoni" pitchFamily="2" charset="-79"/>
            </a:endParaRPr>
          </a:p>
        </p:txBody>
      </p:sp>
      <p:sp>
        <p:nvSpPr>
          <p:cNvPr id="11" name="Rectangle 10"/>
          <p:cNvSpPr/>
          <p:nvPr/>
        </p:nvSpPr>
        <p:spPr>
          <a:xfrm>
            <a:off x="5791200" y="4149485"/>
            <a:ext cx="1066800" cy="79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haroni" pitchFamily="2" charset="-79"/>
                <a:cs typeface="Aharoni" pitchFamily="2" charset="-79"/>
              </a:rPr>
              <a:t>hates</a:t>
            </a:r>
            <a:endParaRPr lang="en-US" sz="2400" b="1" dirty="0">
              <a:solidFill>
                <a:srgbClr val="FF0000"/>
              </a:solidFill>
              <a:latin typeface="Aharoni" pitchFamily="2" charset="-79"/>
              <a:cs typeface="Aharoni" pitchFamily="2" charset="-79"/>
            </a:endParaRPr>
          </a:p>
        </p:txBody>
      </p:sp>
      <p:sp>
        <p:nvSpPr>
          <p:cNvPr id="12" name="Rectangle 11"/>
          <p:cNvSpPr/>
          <p:nvPr/>
        </p:nvSpPr>
        <p:spPr>
          <a:xfrm>
            <a:off x="7924800" y="5006104"/>
            <a:ext cx="1066800" cy="79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haroni" pitchFamily="2" charset="-79"/>
                <a:cs typeface="Aharoni" pitchFamily="2" charset="-79"/>
              </a:rPr>
              <a:t>hates</a:t>
            </a:r>
            <a:endParaRPr lang="en-US" sz="2400" b="1" dirty="0">
              <a:solidFill>
                <a:srgbClr val="FF0000"/>
              </a:solidFill>
              <a:latin typeface="Aharoni" pitchFamily="2" charset="-79"/>
              <a:cs typeface="Aharoni" pitchFamily="2" charset="-79"/>
            </a:endParaRPr>
          </a:p>
        </p:txBody>
      </p:sp>
      <p:sp>
        <p:nvSpPr>
          <p:cNvPr id="13" name="Rectangle 12"/>
          <p:cNvSpPr/>
          <p:nvPr/>
        </p:nvSpPr>
        <p:spPr>
          <a:xfrm>
            <a:off x="4343400" y="5832392"/>
            <a:ext cx="1752600" cy="79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haroni" pitchFamily="2" charset="-79"/>
                <a:cs typeface="Aharoni" pitchFamily="2" charset="-79"/>
              </a:rPr>
              <a:t>d</a:t>
            </a:r>
            <a:r>
              <a:rPr lang="en-US" sz="2400" b="1" dirty="0" smtClean="0">
                <a:solidFill>
                  <a:srgbClr val="FF0000"/>
                </a:solidFill>
                <a:latin typeface="Aharoni" pitchFamily="2" charset="-79"/>
                <a:cs typeface="Aharoni" pitchFamily="2" charset="-79"/>
              </a:rPr>
              <a:t>oesn’t like</a:t>
            </a:r>
            <a:endParaRPr lang="en-US" sz="2400" b="1" dirty="0">
              <a:solidFill>
                <a:srgbClr val="FF0000"/>
              </a:solidFill>
              <a:latin typeface="Aharoni" pitchFamily="2" charset="-79"/>
              <a:cs typeface="Aharoni" pitchFamily="2" charset="-79"/>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999" y="5165111"/>
            <a:ext cx="1447498" cy="554710"/>
          </a:xfrm>
          <a:prstGeom prst="rect">
            <a:avLst/>
          </a:prstGeom>
        </p:spPr>
      </p:pic>
    </p:spTree>
    <p:extLst>
      <p:ext uri="{BB962C8B-B14F-4D97-AF65-F5344CB8AC3E}">
        <p14:creationId xmlns:p14="http://schemas.microsoft.com/office/powerpoint/2010/main" val="94180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22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nextCondLst>
                <p:cond evt="onClick" delay="0">
                  <p:tgtEl>
                    <p:spTgt spid="4"/>
                  </p:tgtEl>
                </p:cond>
              </p:nextCondLst>
            </p:seq>
          </p:childTnLst>
        </p:cTn>
      </p:par>
    </p:tnLst>
    <p:bldLst>
      <p:bldP spid="8" grpId="0" animBg="1"/>
      <p:bldP spid="7"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4869873"/>
            <a:ext cx="6554520" cy="54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a:t>
            </a:r>
            <a:r>
              <a:rPr lang="en-US" sz="2800" b="1" i="1" dirty="0" smtClean="0">
                <a:solidFill>
                  <a:schemeClr val="tx1"/>
                </a:solidFill>
                <a:latin typeface="Aharoni" pitchFamily="2" charset="-79"/>
                <a:cs typeface="Aharoni" pitchFamily="2" charset="-79"/>
              </a:rPr>
              <a:t>Does she like drawing a picture?</a:t>
            </a:r>
            <a:endParaRPr lang="en-US" sz="2800" b="1" i="1" dirty="0">
              <a:solidFill>
                <a:schemeClr val="tx1"/>
              </a:solidFill>
              <a:latin typeface="Aharoni" pitchFamily="2" charset="-79"/>
              <a:cs typeface="Aharoni" pitchFamily="2" charset="-79"/>
            </a:endParaRPr>
          </a:p>
        </p:txBody>
      </p:sp>
      <p:sp>
        <p:nvSpPr>
          <p:cNvPr id="6" name="Rectangle 5"/>
          <p:cNvSpPr/>
          <p:nvPr/>
        </p:nvSpPr>
        <p:spPr>
          <a:xfrm>
            <a:off x="817179" y="5410200"/>
            <a:ext cx="688034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i="1" dirty="0" smtClean="0">
                <a:solidFill>
                  <a:srgbClr val="C00000"/>
                </a:solidFill>
                <a:latin typeface="Aharoni" pitchFamily="2" charset="-79"/>
                <a:cs typeface="Aharoni" pitchFamily="2" charset="-79"/>
              </a:rPr>
              <a:t>Yes, she likes drawing a picture.</a:t>
            </a:r>
            <a:endParaRPr lang="en-US" sz="2800" b="1" i="1" dirty="0">
              <a:solidFill>
                <a:srgbClr val="C00000"/>
              </a:solidFill>
              <a:latin typeface="Aharoni" pitchFamily="2" charset="-79"/>
              <a:cs typeface="Aharoni" pitchFamily="2" charset="-79"/>
            </a:endParaRPr>
          </a:p>
        </p:txBody>
      </p:sp>
      <p:sp>
        <p:nvSpPr>
          <p:cNvPr id="9" name="Rectangle 8"/>
          <p:cNvSpPr/>
          <p:nvPr/>
        </p:nvSpPr>
        <p:spPr>
          <a:xfrm>
            <a:off x="381000" y="93518"/>
            <a:ext cx="8382000" cy="1278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chemeClr val="tx1"/>
                </a:solidFill>
                <a:latin typeface="Aharoni" pitchFamily="2" charset="-79"/>
                <a:cs typeface="Aharoni" pitchFamily="2" charset="-79"/>
              </a:rPr>
              <a:t>See the jumble words. Rearrange the words and make </a:t>
            </a:r>
            <a:r>
              <a:rPr lang="en-US" sz="2800" b="1" i="1" dirty="0">
                <a:solidFill>
                  <a:schemeClr val="tx1"/>
                </a:solidFill>
                <a:latin typeface="Aharoni" pitchFamily="2" charset="-79"/>
                <a:cs typeface="Aharoni" pitchFamily="2" charset="-79"/>
              </a:rPr>
              <a:t>question from the box 1 </a:t>
            </a:r>
            <a:r>
              <a:rPr lang="en-US" sz="2800" b="1" i="1" dirty="0" smtClean="0">
                <a:solidFill>
                  <a:schemeClr val="tx1"/>
                </a:solidFill>
                <a:latin typeface="Aharoni" pitchFamily="2" charset="-79"/>
                <a:cs typeface="Aharoni" pitchFamily="2" charset="-79"/>
              </a:rPr>
              <a:t>and answer from the box 2.</a:t>
            </a:r>
            <a:endParaRPr lang="en-US" sz="2800" b="1" i="1" dirty="0">
              <a:solidFill>
                <a:schemeClr val="tx1"/>
              </a:solidFill>
              <a:latin typeface="Aharoni" pitchFamily="2" charset="-79"/>
              <a:cs typeface="Aharoni" pitchFamily="2" charset="-79"/>
            </a:endParaRPr>
          </a:p>
        </p:txBody>
      </p:sp>
      <p:sp>
        <p:nvSpPr>
          <p:cNvPr id="10" name="Rectangle 9"/>
          <p:cNvSpPr/>
          <p:nvPr/>
        </p:nvSpPr>
        <p:spPr>
          <a:xfrm>
            <a:off x="381000" y="1752600"/>
            <a:ext cx="5160818" cy="1080654"/>
          </a:xfrm>
          <a:prstGeom prst="rect">
            <a:avLst/>
          </a:prstGeom>
          <a:solidFill>
            <a:schemeClr val="accent2">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srgbClr val="0070C0"/>
                </a:solidFill>
                <a:latin typeface="Aharoni" pitchFamily="2" charset="-79"/>
                <a:cs typeface="Aharoni" pitchFamily="2" charset="-79"/>
              </a:rPr>
              <a:t>1.</a:t>
            </a:r>
            <a:r>
              <a:rPr lang="en-US" sz="2800" b="1" i="1" dirty="0" smtClean="0">
                <a:solidFill>
                  <a:schemeClr val="tx1"/>
                </a:solidFill>
                <a:latin typeface="Aharoni" pitchFamily="2" charset="-79"/>
                <a:cs typeface="Aharoni" pitchFamily="2" charset="-79"/>
              </a:rPr>
              <a:t> she/ like /drawing</a:t>
            </a:r>
            <a:r>
              <a:rPr lang="en-US" sz="2800" b="1" i="1" dirty="0">
                <a:solidFill>
                  <a:schemeClr val="tx1"/>
                </a:solidFill>
                <a:latin typeface="Aharoni" pitchFamily="2" charset="-79"/>
                <a:cs typeface="Aharoni" pitchFamily="2" charset="-79"/>
              </a:rPr>
              <a:t>/ d</a:t>
            </a:r>
            <a:r>
              <a:rPr lang="en-US" sz="2800" b="1" i="1" dirty="0" smtClean="0">
                <a:solidFill>
                  <a:schemeClr val="tx1"/>
                </a:solidFill>
                <a:latin typeface="Aharoni" pitchFamily="2" charset="-79"/>
                <a:cs typeface="Aharoni" pitchFamily="2" charset="-79"/>
              </a:rPr>
              <a:t>oes /picture/ a/?</a:t>
            </a:r>
            <a:endParaRPr lang="en-US" sz="2800" b="1" i="1" dirty="0">
              <a:solidFill>
                <a:schemeClr val="tx1"/>
              </a:solidFill>
              <a:latin typeface="Aharoni" pitchFamily="2" charset="-79"/>
              <a:cs typeface="Aharoni" pitchFamily="2" charset="-79"/>
            </a:endParaRPr>
          </a:p>
        </p:txBody>
      </p:sp>
      <p:sp>
        <p:nvSpPr>
          <p:cNvPr id="11" name="Rectangle 10"/>
          <p:cNvSpPr/>
          <p:nvPr/>
        </p:nvSpPr>
        <p:spPr>
          <a:xfrm>
            <a:off x="381000" y="2971800"/>
            <a:ext cx="5160818" cy="1066800"/>
          </a:xfrm>
          <a:prstGeom prst="rect">
            <a:avLst/>
          </a:prstGeom>
          <a:solidFill>
            <a:schemeClr val="accent3">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srgbClr val="C00000"/>
                </a:solidFill>
                <a:latin typeface="Aharoni" pitchFamily="2" charset="-79"/>
                <a:cs typeface="Aharoni" pitchFamily="2" charset="-79"/>
              </a:rPr>
              <a:t>2.</a:t>
            </a:r>
            <a:r>
              <a:rPr lang="en-US" sz="2800" b="1" i="1" dirty="0" smtClean="0">
                <a:solidFill>
                  <a:srgbClr val="C00000"/>
                </a:solidFill>
                <a:latin typeface="Aharoni" pitchFamily="2" charset="-79"/>
                <a:cs typeface="Aharoni" pitchFamily="2" charset="-79"/>
              </a:rPr>
              <a:t> likes </a:t>
            </a:r>
            <a:r>
              <a:rPr lang="en-US" sz="2800" b="1" i="1" dirty="0">
                <a:solidFill>
                  <a:srgbClr val="C00000"/>
                </a:solidFill>
                <a:latin typeface="Aharoni" pitchFamily="2" charset="-79"/>
                <a:cs typeface="Aharoni" pitchFamily="2" charset="-79"/>
              </a:rPr>
              <a:t>/ </a:t>
            </a:r>
            <a:r>
              <a:rPr lang="en-US" sz="2800" b="1" i="1" dirty="0" smtClean="0">
                <a:solidFill>
                  <a:srgbClr val="C00000"/>
                </a:solidFill>
                <a:latin typeface="Aharoni" pitchFamily="2" charset="-79"/>
                <a:cs typeface="Aharoni" pitchFamily="2" charset="-79"/>
              </a:rPr>
              <a:t>she /drawing</a:t>
            </a:r>
            <a:r>
              <a:rPr lang="en-US" sz="2800" b="1" i="1" dirty="0">
                <a:solidFill>
                  <a:srgbClr val="C00000"/>
                </a:solidFill>
                <a:latin typeface="Aharoni" pitchFamily="2" charset="-79"/>
                <a:cs typeface="Aharoni" pitchFamily="2" charset="-79"/>
              </a:rPr>
              <a:t>/ y</a:t>
            </a:r>
            <a:r>
              <a:rPr lang="en-US" sz="2800" b="1" i="1" dirty="0" smtClean="0">
                <a:solidFill>
                  <a:srgbClr val="C00000"/>
                </a:solidFill>
                <a:latin typeface="Aharoni" pitchFamily="2" charset="-79"/>
                <a:cs typeface="Aharoni" pitchFamily="2" charset="-79"/>
              </a:rPr>
              <a:t>es, /</a:t>
            </a:r>
            <a:r>
              <a:rPr lang="en-US" sz="2800" b="1" i="1" dirty="0">
                <a:solidFill>
                  <a:srgbClr val="C00000"/>
                </a:solidFill>
                <a:latin typeface="Aharoni" pitchFamily="2" charset="-79"/>
                <a:cs typeface="Aharoni" pitchFamily="2" charset="-79"/>
              </a:rPr>
              <a:t>a</a:t>
            </a:r>
            <a:r>
              <a:rPr lang="en-US" sz="2800" b="1" i="1" dirty="0" smtClean="0">
                <a:solidFill>
                  <a:srgbClr val="C00000"/>
                </a:solidFill>
                <a:latin typeface="Aharoni" pitchFamily="2" charset="-79"/>
                <a:cs typeface="Aharoni" pitchFamily="2" charset="-79"/>
              </a:rPr>
              <a:t>/ picture/.</a:t>
            </a:r>
            <a:endParaRPr lang="en-US" sz="2800" b="1" i="1" dirty="0">
              <a:solidFill>
                <a:srgbClr val="C00000"/>
              </a:solidFill>
              <a:latin typeface="Aharoni" pitchFamily="2" charset="-79"/>
              <a:cs typeface="Aharoni" pitchFamily="2" charset="-79"/>
            </a:endParaRPr>
          </a:p>
        </p:txBody>
      </p:sp>
    </p:spTree>
    <p:extLst>
      <p:ext uri="{BB962C8B-B14F-4D97-AF65-F5344CB8AC3E}">
        <p14:creationId xmlns:p14="http://schemas.microsoft.com/office/powerpoint/2010/main" val="63526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1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wd">
                                    <p:tmPct val="10000"/>
                                  </p:iterate>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900"/>
                            </p:stCondLst>
                            <p:childTnLst>
                              <p:par>
                                <p:cTn id="18" presetID="10" presetClass="entr" presetSubtype="0" fill="hold" grpId="0" nodeType="afterEffect">
                                  <p:stCondLst>
                                    <p:cond delay="0"/>
                                  </p:stCondLst>
                                  <p:iterate type="wd">
                                    <p:tmPct val="1000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7700" y="4267200"/>
            <a:ext cx="7467600" cy="97328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srgbClr val="0070C0"/>
                </a:solidFill>
                <a:latin typeface="Aharoni" pitchFamily="2" charset="-79"/>
                <a:cs typeface="Aharoni" pitchFamily="2" charset="-79"/>
              </a:rPr>
              <a:t>Q</a:t>
            </a:r>
            <a:r>
              <a:rPr lang="en-US" sz="2800" b="1" i="1" dirty="0" smtClean="0">
                <a:solidFill>
                  <a:schemeClr val="tx1"/>
                </a:solidFill>
                <a:latin typeface="Aharoni" pitchFamily="2" charset="-79"/>
                <a:cs typeface="Aharoni" pitchFamily="2" charset="-79"/>
              </a:rPr>
              <a:t>: Do you like throwing waste here and there?</a:t>
            </a:r>
            <a:endParaRPr lang="en-US" sz="2800" b="1" i="1" dirty="0">
              <a:solidFill>
                <a:schemeClr val="tx1"/>
              </a:solidFill>
              <a:latin typeface="Aharoni" pitchFamily="2" charset="-79"/>
              <a:cs typeface="Aharoni" pitchFamily="2" charset="-79"/>
            </a:endParaRPr>
          </a:p>
        </p:txBody>
      </p:sp>
      <p:sp>
        <p:nvSpPr>
          <p:cNvPr id="6" name="Rectangle 5"/>
          <p:cNvSpPr/>
          <p:nvPr/>
        </p:nvSpPr>
        <p:spPr>
          <a:xfrm>
            <a:off x="533400" y="5240482"/>
            <a:ext cx="7696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solidFill>
                  <a:srgbClr val="FFFF00"/>
                </a:solidFill>
                <a:latin typeface="Aharoni" pitchFamily="2" charset="-79"/>
                <a:cs typeface="Aharoni" pitchFamily="2" charset="-79"/>
              </a:rPr>
              <a:t>A</a:t>
            </a:r>
            <a:r>
              <a:rPr lang="en-US" sz="2800" b="1" i="1" dirty="0" smtClean="0">
                <a:solidFill>
                  <a:srgbClr val="FFFF00"/>
                </a:solidFill>
                <a:latin typeface="Aharoni" pitchFamily="2" charset="-79"/>
                <a:cs typeface="Aharoni" pitchFamily="2" charset="-79"/>
              </a:rPr>
              <a:t>: No, I don’t like throwing waste here and there</a:t>
            </a:r>
            <a:r>
              <a:rPr lang="en-US" sz="2800" b="1" dirty="0" smtClean="0">
                <a:solidFill>
                  <a:srgbClr val="00B050"/>
                </a:solidFill>
              </a:rPr>
              <a:t>.</a:t>
            </a:r>
            <a:endParaRPr lang="en-US" sz="2800" b="1" dirty="0">
              <a:solidFill>
                <a:srgbClr val="00B050"/>
              </a:solidFill>
            </a:endParaRPr>
          </a:p>
        </p:txBody>
      </p:sp>
      <p:sp>
        <p:nvSpPr>
          <p:cNvPr id="9" name="Rectangle 8"/>
          <p:cNvSpPr/>
          <p:nvPr/>
        </p:nvSpPr>
        <p:spPr>
          <a:xfrm>
            <a:off x="457200" y="152400"/>
            <a:ext cx="8305800" cy="1278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rgbClr val="C00000"/>
                </a:solidFill>
                <a:latin typeface="Aharoni" pitchFamily="2" charset="-79"/>
                <a:cs typeface="Aharoni" pitchFamily="2" charset="-79"/>
              </a:rPr>
              <a:t>See the jumble words. Rearrange the words and make question from the box </a:t>
            </a:r>
            <a:r>
              <a:rPr lang="en-US" sz="2800" b="1" i="1" dirty="0" smtClean="0">
                <a:solidFill>
                  <a:srgbClr val="C00000"/>
                </a:solidFill>
                <a:latin typeface="Aharoni" pitchFamily="2" charset="-79"/>
                <a:cs typeface="Aharoni" pitchFamily="2" charset="-79"/>
              </a:rPr>
              <a:t>3 </a:t>
            </a:r>
            <a:r>
              <a:rPr lang="en-US" sz="2800" b="1" i="1" dirty="0">
                <a:solidFill>
                  <a:srgbClr val="C00000"/>
                </a:solidFill>
                <a:latin typeface="Aharoni" pitchFamily="2" charset="-79"/>
                <a:cs typeface="Aharoni" pitchFamily="2" charset="-79"/>
              </a:rPr>
              <a:t>and answer from the box 4</a:t>
            </a:r>
            <a:r>
              <a:rPr lang="en-US" sz="2800" b="1" i="1" dirty="0" smtClean="0">
                <a:solidFill>
                  <a:srgbClr val="C00000"/>
                </a:solidFill>
                <a:latin typeface="Aharoni" pitchFamily="2" charset="-79"/>
                <a:cs typeface="Aharoni" pitchFamily="2" charset="-79"/>
              </a:rPr>
              <a:t>.</a:t>
            </a:r>
            <a:endParaRPr lang="en-US" sz="2800" b="1" i="1" dirty="0">
              <a:solidFill>
                <a:srgbClr val="C00000"/>
              </a:solidFill>
              <a:latin typeface="Aharoni" pitchFamily="2" charset="-79"/>
              <a:cs typeface="Aharoni" pitchFamily="2" charset="-79"/>
            </a:endParaRPr>
          </a:p>
        </p:txBody>
      </p:sp>
      <p:sp>
        <p:nvSpPr>
          <p:cNvPr id="10" name="Rectangle 9"/>
          <p:cNvSpPr/>
          <p:nvPr/>
        </p:nvSpPr>
        <p:spPr>
          <a:xfrm>
            <a:off x="2209800" y="1478973"/>
            <a:ext cx="5160818" cy="108065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solidFill>
                  <a:srgbClr val="C00000"/>
                </a:solidFill>
                <a:latin typeface="Aharoni" pitchFamily="2" charset="-79"/>
                <a:cs typeface="Aharoni" pitchFamily="2" charset="-79"/>
              </a:rPr>
              <a:t>3</a:t>
            </a:r>
            <a:r>
              <a:rPr lang="en-US" sz="3200" b="1" i="1" dirty="0" smtClean="0">
                <a:solidFill>
                  <a:srgbClr val="C00000"/>
                </a:solidFill>
                <a:latin typeface="Aharoni" pitchFamily="2" charset="-79"/>
                <a:cs typeface="Aharoni" pitchFamily="2" charset="-79"/>
              </a:rPr>
              <a:t>.</a:t>
            </a:r>
            <a:r>
              <a:rPr lang="en-US" sz="2800" b="1" i="1" dirty="0" smtClean="0">
                <a:solidFill>
                  <a:srgbClr val="C00000"/>
                </a:solidFill>
                <a:latin typeface="Aharoni" pitchFamily="2" charset="-79"/>
                <a:cs typeface="Aharoni" pitchFamily="2" charset="-79"/>
              </a:rPr>
              <a:t> </a:t>
            </a:r>
            <a:r>
              <a:rPr lang="en-US" sz="2800" b="1" i="1" dirty="0">
                <a:solidFill>
                  <a:srgbClr val="C00000"/>
                </a:solidFill>
                <a:latin typeface="Aharoni" pitchFamily="2" charset="-79"/>
                <a:cs typeface="Aharoni" pitchFamily="2" charset="-79"/>
              </a:rPr>
              <a:t>you/ </a:t>
            </a:r>
            <a:r>
              <a:rPr lang="en-US" sz="2800" b="1" i="1" dirty="0" smtClean="0">
                <a:solidFill>
                  <a:srgbClr val="C00000"/>
                </a:solidFill>
                <a:latin typeface="Aharoni" pitchFamily="2" charset="-79"/>
                <a:cs typeface="Aharoni" pitchFamily="2" charset="-79"/>
              </a:rPr>
              <a:t>waste/ like /throwing</a:t>
            </a:r>
            <a:r>
              <a:rPr lang="en-US" sz="2800" b="1" i="1" dirty="0">
                <a:solidFill>
                  <a:srgbClr val="C00000"/>
                </a:solidFill>
                <a:latin typeface="Aharoni" pitchFamily="2" charset="-79"/>
                <a:cs typeface="Aharoni" pitchFamily="2" charset="-79"/>
              </a:rPr>
              <a:t>/ </a:t>
            </a:r>
            <a:r>
              <a:rPr lang="en-US" sz="2800" b="1" i="1" dirty="0" smtClean="0">
                <a:solidFill>
                  <a:srgbClr val="C00000"/>
                </a:solidFill>
                <a:latin typeface="Aharoni" pitchFamily="2" charset="-79"/>
                <a:cs typeface="Aharoni" pitchFamily="2" charset="-79"/>
              </a:rPr>
              <a:t>do / </a:t>
            </a:r>
            <a:r>
              <a:rPr lang="en-US" sz="2800" b="1" i="1" dirty="0">
                <a:solidFill>
                  <a:srgbClr val="C00000"/>
                </a:solidFill>
                <a:latin typeface="Aharoni" pitchFamily="2" charset="-79"/>
                <a:cs typeface="Aharoni" pitchFamily="2" charset="-79"/>
              </a:rPr>
              <a:t>here and </a:t>
            </a:r>
            <a:r>
              <a:rPr lang="en-US" sz="2800" b="1" i="1" dirty="0" smtClean="0">
                <a:solidFill>
                  <a:srgbClr val="C00000"/>
                </a:solidFill>
                <a:latin typeface="Aharoni" pitchFamily="2" charset="-79"/>
                <a:cs typeface="Aharoni" pitchFamily="2" charset="-79"/>
              </a:rPr>
              <a:t>there /?</a:t>
            </a:r>
            <a:endParaRPr lang="en-US" sz="2800" b="1" i="1" dirty="0">
              <a:solidFill>
                <a:srgbClr val="C00000"/>
              </a:solidFill>
              <a:latin typeface="Aharoni" pitchFamily="2" charset="-79"/>
              <a:cs typeface="Aharoni" pitchFamily="2" charset="-79"/>
            </a:endParaRPr>
          </a:p>
        </p:txBody>
      </p:sp>
      <p:sp>
        <p:nvSpPr>
          <p:cNvPr id="11" name="Rectangle 10"/>
          <p:cNvSpPr/>
          <p:nvPr/>
        </p:nvSpPr>
        <p:spPr>
          <a:xfrm>
            <a:off x="2230582" y="2743200"/>
            <a:ext cx="5160818" cy="10668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solidFill>
                  <a:srgbClr val="0070C0"/>
                </a:solidFill>
                <a:latin typeface="Aharoni" pitchFamily="2" charset="-79"/>
                <a:cs typeface="Aharoni" pitchFamily="2" charset="-79"/>
              </a:rPr>
              <a:t>4</a:t>
            </a:r>
            <a:r>
              <a:rPr lang="en-US" sz="3200" b="1" i="1" dirty="0" smtClean="0">
                <a:solidFill>
                  <a:srgbClr val="0070C0"/>
                </a:solidFill>
                <a:latin typeface="Aharoni" pitchFamily="2" charset="-79"/>
                <a:cs typeface="Aharoni" pitchFamily="2" charset="-79"/>
              </a:rPr>
              <a:t>.</a:t>
            </a:r>
            <a:r>
              <a:rPr lang="en-US" sz="2800" b="1" i="1" dirty="0" smtClean="0">
                <a:solidFill>
                  <a:schemeClr val="tx1"/>
                </a:solidFill>
                <a:latin typeface="Aharoni" pitchFamily="2" charset="-79"/>
                <a:cs typeface="Aharoni" pitchFamily="2" charset="-79"/>
              </a:rPr>
              <a:t> </a:t>
            </a:r>
            <a:r>
              <a:rPr lang="en-US" sz="2800" b="1" i="1" dirty="0">
                <a:solidFill>
                  <a:srgbClr val="00B050"/>
                </a:solidFill>
                <a:latin typeface="Aharoni" pitchFamily="2" charset="-79"/>
                <a:cs typeface="Aharoni" pitchFamily="2" charset="-79"/>
              </a:rPr>
              <a:t>don’t / I </a:t>
            </a:r>
            <a:r>
              <a:rPr lang="en-US" sz="2800" b="1" i="1" dirty="0" smtClean="0">
                <a:solidFill>
                  <a:srgbClr val="00B050"/>
                </a:solidFill>
                <a:latin typeface="Aharoni" pitchFamily="2" charset="-79"/>
                <a:cs typeface="Aharoni" pitchFamily="2" charset="-79"/>
              </a:rPr>
              <a:t>/like /throwing</a:t>
            </a:r>
            <a:r>
              <a:rPr lang="en-US" sz="2800" b="1" i="1" dirty="0">
                <a:solidFill>
                  <a:srgbClr val="00B050"/>
                </a:solidFill>
                <a:latin typeface="Aharoni" pitchFamily="2" charset="-79"/>
                <a:cs typeface="Aharoni" pitchFamily="2" charset="-79"/>
              </a:rPr>
              <a:t>/ </a:t>
            </a:r>
            <a:r>
              <a:rPr lang="en-US" sz="2800" b="1" i="1" dirty="0" smtClean="0">
                <a:solidFill>
                  <a:srgbClr val="00B050"/>
                </a:solidFill>
                <a:latin typeface="Aharoni" pitchFamily="2" charset="-79"/>
                <a:cs typeface="Aharoni" pitchFamily="2" charset="-79"/>
              </a:rPr>
              <a:t>no</a:t>
            </a:r>
            <a:r>
              <a:rPr lang="en-US" sz="2800" b="1" i="1" dirty="0">
                <a:solidFill>
                  <a:srgbClr val="00B050"/>
                </a:solidFill>
                <a:latin typeface="Aharoni" pitchFamily="2" charset="-79"/>
                <a:cs typeface="Aharoni" pitchFamily="2" charset="-79"/>
              </a:rPr>
              <a:t>, </a:t>
            </a:r>
            <a:r>
              <a:rPr lang="en-US" sz="2800" b="1" i="1" dirty="0" smtClean="0">
                <a:solidFill>
                  <a:srgbClr val="00B050"/>
                </a:solidFill>
                <a:latin typeface="Aharoni" pitchFamily="2" charset="-79"/>
                <a:cs typeface="Aharoni" pitchFamily="2" charset="-79"/>
              </a:rPr>
              <a:t>/waste/ here and there.</a:t>
            </a:r>
            <a:endParaRPr lang="en-US" sz="2800" b="1" i="1" dirty="0">
              <a:solidFill>
                <a:srgbClr val="00B050"/>
              </a:solidFill>
              <a:latin typeface="Aharoni" pitchFamily="2" charset="-79"/>
              <a:cs typeface="Aharoni" pitchFamily="2" charset="-79"/>
            </a:endParaRPr>
          </a:p>
        </p:txBody>
      </p:sp>
    </p:spTree>
    <p:extLst>
      <p:ext uri="{BB962C8B-B14F-4D97-AF65-F5344CB8AC3E}">
        <p14:creationId xmlns:p14="http://schemas.microsoft.com/office/powerpoint/2010/main" val="4454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wd">
                                    <p:tmPct val="10000"/>
                                  </p:iterate>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iterate type="wd">
                                    <p:tmPct val="1000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 name="Rectangle 10"/>
          <p:cNvSpPr/>
          <p:nvPr/>
        </p:nvSpPr>
        <p:spPr>
          <a:xfrm>
            <a:off x="381000" y="2362200"/>
            <a:ext cx="5105400" cy="54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 like ) …………………………?</a:t>
            </a:r>
            <a:endParaRPr lang="en-US" sz="2800" b="1" dirty="0">
              <a:solidFill>
                <a:schemeClr val="tx1"/>
              </a:solidFill>
            </a:endParaRPr>
          </a:p>
        </p:txBody>
      </p:sp>
      <p:sp>
        <p:nvSpPr>
          <p:cNvPr id="12" name="Rectangle 11"/>
          <p:cNvSpPr/>
          <p:nvPr/>
        </p:nvSpPr>
        <p:spPr>
          <a:xfrm>
            <a:off x="349827" y="2985655"/>
            <a:ext cx="4755573" cy="602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 Yes, like ) ……………………</a:t>
            </a:r>
            <a:endParaRPr lang="en-US" sz="2800" b="1" dirty="0">
              <a:solidFill>
                <a:schemeClr val="tx1"/>
              </a:solidFill>
            </a:endParaRPr>
          </a:p>
        </p:txBody>
      </p:sp>
      <p:sp>
        <p:nvSpPr>
          <p:cNvPr id="14" name="Rectangle 13"/>
          <p:cNvSpPr/>
          <p:nvPr/>
        </p:nvSpPr>
        <p:spPr>
          <a:xfrm>
            <a:off x="375743" y="1371600"/>
            <a:ext cx="4868919"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B050"/>
                </a:solidFill>
              </a:rPr>
              <a:t>2. They go to school.</a:t>
            </a:r>
            <a:endParaRPr lang="en-US" sz="3200" b="1" dirty="0">
              <a:solidFill>
                <a:srgbClr val="00B050"/>
              </a:solidFill>
            </a:endParaRPr>
          </a:p>
        </p:txBody>
      </p:sp>
      <p:sp>
        <p:nvSpPr>
          <p:cNvPr id="2" name="Rectangle 1"/>
          <p:cNvSpPr/>
          <p:nvPr/>
        </p:nvSpPr>
        <p:spPr>
          <a:xfrm>
            <a:off x="533400" y="228600"/>
            <a:ext cx="8229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dirty="0">
                <a:solidFill>
                  <a:schemeClr val="tx1"/>
                </a:solidFill>
                <a:latin typeface="Aharoni" pitchFamily="2" charset="-79"/>
                <a:cs typeface="Aharoni" pitchFamily="2" charset="-79"/>
              </a:rPr>
              <a:t>Use the clues to </a:t>
            </a:r>
            <a:r>
              <a:rPr lang="en-US" sz="2800" b="1" i="1" dirty="0" smtClean="0">
                <a:solidFill>
                  <a:schemeClr val="tx1"/>
                </a:solidFill>
                <a:latin typeface="Aharoni" pitchFamily="2" charset="-79"/>
                <a:cs typeface="Aharoni" pitchFamily="2" charset="-79"/>
              </a:rPr>
              <a:t>make questions </a:t>
            </a:r>
            <a:r>
              <a:rPr lang="en-US" sz="2800" b="1" i="1" dirty="0">
                <a:solidFill>
                  <a:schemeClr val="tx1"/>
                </a:solidFill>
                <a:latin typeface="Aharoni" pitchFamily="2" charset="-79"/>
                <a:cs typeface="Aharoni" pitchFamily="2" charset="-79"/>
              </a:rPr>
              <a:t>and </a:t>
            </a:r>
            <a:r>
              <a:rPr lang="en-US" sz="2800" b="1" i="1" dirty="0" smtClean="0">
                <a:solidFill>
                  <a:schemeClr val="tx1"/>
                </a:solidFill>
                <a:latin typeface="Aharoni" pitchFamily="2" charset="-79"/>
                <a:cs typeface="Aharoni" pitchFamily="2" charset="-79"/>
              </a:rPr>
              <a:t>answers </a:t>
            </a:r>
            <a:r>
              <a:rPr lang="en-US" sz="2800" b="1" i="1" dirty="0">
                <a:solidFill>
                  <a:schemeClr val="tx1"/>
                </a:solidFill>
                <a:latin typeface="Aharoni" pitchFamily="2" charset="-79"/>
                <a:cs typeface="Aharoni" pitchFamily="2" charset="-79"/>
              </a:rPr>
              <a:t>about </a:t>
            </a:r>
            <a:r>
              <a:rPr lang="en-US" sz="2800" b="1" i="1" dirty="0" smtClean="0">
                <a:solidFill>
                  <a:schemeClr val="tx1"/>
                </a:solidFill>
                <a:latin typeface="Aharoni" pitchFamily="2" charset="-79"/>
                <a:cs typeface="Aharoni" pitchFamily="2" charset="-79"/>
              </a:rPr>
              <a:t>likes/dislikes.</a:t>
            </a:r>
            <a:endParaRPr lang="en-US" sz="2800" i="1" dirty="0">
              <a:solidFill>
                <a:schemeClr val="tx1"/>
              </a:solidFill>
              <a:latin typeface="Aharoni" pitchFamily="2" charset="-79"/>
              <a:cs typeface="Aharoni" pitchFamily="2" charset="-79"/>
            </a:endParaRPr>
          </a:p>
        </p:txBody>
      </p:sp>
      <p:sp>
        <p:nvSpPr>
          <p:cNvPr id="15" name="Rectangle 14"/>
          <p:cNvSpPr/>
          <p:nvPr/>
        </p:nvSpPr>
        <p:spPr>
          <a:xfrm>
            <a:off x="838200" y="4953000"/>
            <a:ext cx="5715000" cy="54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 they like going to school?</a:t>
            </a:r>
            <a:endParaRPr lang="en-US" sz="2800" b="1" dirty="0">
              <a:solidFill>
                <a:schemeClr val="tx1"/>
              </a:solidFill>
            </a:endParaRPr>
          </a:p>
        </p:txBody>
      </p:sp>
      <p:sp>
        <p:nvSpPr>
          <p:cNvPr id="16" name="Rectangle 15"/>
          <p:cNvSpPr/>
          <p:nvPr/>
        </p:nvSpPr>
        <p:spPr>
          <a:xfrm>
            <a:off x="838200" y="5410200"/>
            <a:ext cx="5562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Yes, they like going to school.</a:t>
            </a:r>
            <a:endParaRPr lang="en-US" sz="2800" b="1" dirty="0">
              <a:solidFill>
                <a:srgbClr val="00B050"/>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045" r="7554"/>
          <a:stretch/>
        </p:blipFill>
        <p:spPr>
          <a:xfrm>
            <a:off x="5020506" y="1856660"/>
            <a:ext cx="3881756" cy="2639140"/>
          </a:xfrm>
          <a:prstGeom prst="rect">
            <a:avLst/>
          </a:prstGeom>
          <a:ln>
            <a:solidFill>
              <a:schemeClr val="tx1"/>
            </a:solidFill>
          </a:ln>
        </p:spPr>
      </p:pic>
      <p:sp>
        <p:nvSpPr>
          <p:cNvPr id="17" name="Rectangle 16"/>
          <p:cNvSpPr/>
          <p:nvPr/>
        </p:nvSpPr>
        <p:spPr>
          <a:xfrm>
            <a:off x="5785959" y="5223163"/>
            <a:ext cx="3200401" cy="609600"/>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See the example:</a:t>
            </a:r>
            <a:endParaRPr lang="en-US" sz="3200" b="1" dirty="0">
              <a:solidFill>
                <a:schemeClr val="tx1"/>
              </a:solidFill>
            </a:endParaRPr>
          </a:p>
        </p:txBody>
      </p:sp>
      <p:sp>
        <p:nvSpPr>
          <p:cNvPr id="22" name="Rectangle 21"/>
          <p:cNvSpPr/>
          <p:nvPr/>
        </p:nvSpPr>
        <p:spPr>
          <a:xfrm>
            <a:off x="5394791" y="6123709"/>
            <a:ext cx="3505200" cy="60960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haroni" pitchFamily="2" charset="-79"/>
                <a:cs typeface="Aharoni" pitchFamily="2" charset="-79"/>
              </a:rPr>
              <a:t>Remove example</a:t>
            </a:r>
            <a:r>
              <a:rPr lang="en-US" sz="3200" b="1" dirty="0" smtClean="0">
                <a:solidFill>
                  <a:schemeClr val="tx1"/>
                </a:solidFill>
              </a:rPr>
              <a:t>:</a:t>
            </a:r>
            <a:endParaRPr lang="en-US" sz="3200" b="1" dirty="0">
              <a:solidFill>
                <a:schemeClr val="tx1"/>
              </a:solidFill>
            </a:endParaRPr>
          </a:p>
        </p:txBody>
      </p:sp>
      <p:sp>
        <p:nvSpPr>
          <p:cNvPr id="7" name="Rectangle 6"/>
          <p:cNvSpPr/>
          <p:nvPr/>
        </p:nvSpPr>
        <p:spPr>
          <a:xfrm>
            <a:off x="313400" y="1371600"/>
            <a:ext cx="8602717" cy="472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1782" y="3048000"/>
            <a:ext cx="5160818" cy="108065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dirty="0">
                <a:solidFill>
                  <a:srgbClr val="FF0000"/>
                </a:solidFill>
                <a:latin typeface="Aharoni" pitchFamily="2" charset="-79"/>
                <a:cs typeface="Aharoni" pitchFamily="2" charset="-79"/>
              </a:rPr>
              <a:t>Q</a:t>
            </a:r>
            <a:r>
              <a:rPr lang="en-US" sz="3200" b="1" i="1" dirty="0">
                <a:solidFill>
                  <a:srgbClr val="FF0000"/>
                </a:solidFill>
                <a:latin typeface="Aharoni" pitchFamily="2" charset="-79"/>
                <a:cs typeface="Aharoni" pitchFamily="2" charset="-79"/>
              </a:rPr>
              <a:t>: </a:t>
            </a:r>
            <a:r>
              <a:rPr lang="en-US" sz="3200" b="1" i="1" dirty="0" smtClean="0">
                <a:solidFill>
                  <a:srgbClr val="FF0000"/>
                </a:solidFill>
                <a:latin typeface="Aharoni" pitchFamily="2" charset="-79"/>
                <a:cs typeface="Aharoni" pitchFamily="2" charset="-79"/>
              </a:rPr>
              <a:t>(like) Does </a:t>
            </a:r>
            <a:r>
              <a:rPr lang="en-US" sz="3200" b="1" i="1" dirty="0">
                <a:solidFill>
                  <a:srgbClr val="FF0000"/>
                </a:solidFill>
                <a:latin typeface="Aharoni" pitchFamily="2" charset="-79"/>
                <a:cs typeface="Aharoni" pitchFamily="2" charset="-79"/>
              </a:rPr>
              <a:t>she like drawing a picture?</a:t>
            </a:r>
          </a:p>
        </p:txBody>
      </p:sp>
      <p:sp>
        <p:nvSpPr>
          <p:cNvPr id="19" name="Rectangle 18"/>
          <p:cNvSpPr/>
          <p:nvPr/>
        </p:nvSpPr>
        <p:spPr>
          <a:xfrm>
            <a:off x="401782" y="4260273"/>
            <a:ext cx="5160818" cy="10668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dirty="0">
                <a:solidFill>
                  <a:srgbClr val="FF0000"/>
                </a:solidFill>
                <a:latin typeface="Aharoni" pitchFamily="2" charset="-79"/>
                <a:cs typeface="Aharoni" pitchFamily="2" charset="-79"/>
              </a:rPr>
              <a:t>A</a:t>
            </a:r>
            <a:r>
              <a:rPr lang="en-US" sz="3200" b="1" i="1" dirty="0">
                <a:solidFill>
                  <a:srgbClr val="FF0000"/>
                </a:solidFill>
                <a:latin typeface="Aharoni" pitchFamily="2" charset="-79"/>
                <a:cs typeface="Aharoni" pitchFamily="2" charset="-79"/>
              </a:rPr>
              <a:t>: </a:t>
            </a:r>
            <a:r>
              <a:rPr lang="en-US" sz="3200" b="1" i="1" dirty="0" smtClean="0">
                <a:solidFill>
                  <a:srgbClr val="FF0000"/>
                </a:solidFill>
                <a:latin typeface="Aharoni" pitchFamily="2" charset="-79"/>
                <a:cs typeface="Aharoni" pitchFamily="2" charset="-79"/>
              </a:rPr>
              <a:t>(Yes, like) Yes</a:t>
            </a:r>
            <a:r>
              <a:rPr lang="en-US" sz="3200" b="1" i="1" dirty="0">
                <a:solidFill>
                  <a:srgbClr val="FF0000"/>
                </a:solidFill>
                <a:latin typeface="Aharoni" pitchFamily="2" charset="-79"/>
                <a:cs typeface="Aharoni" pitchFamily="2" charset="-79"/>
              </a:rPr>
              <a:t>, she likes drawing a picture.</a:t>
            </a:r>
          </a:p>
        </p:txBody>
      </p:sp>
      <p:sp>
        <p:nvSpPr>
          <p:cNvPr id="21" name="Rectangle 20"/>
          <p:cNvSpPr/>
          <p:nvPr/>
        </p:nvSpPr>
        <p:spPr>
          <a:xfrm>
            <a:off x="375743" y="2209800"/>
            <a:ext cx="4868919"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srgbClr val="FF0000"/>
                </a:solidFill>
                <a:latin typeface="Aharoni" pitchFamily="2" charset="-79"/>
                <a:cs typeface="Aharoni" pitchFamily="2" charset="-79"/>
              </a:rPr>
              <a:t>2. She draws picture.</a:t>
            </a:r>
            <a:endParaRPr lang="en-US" sz="3200" b="1" i="1"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230124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wd">
                                    <p:tmPct val="10000"/>
                                  </p:iterate>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900"/>
                            </p:stCondLst>
                            <p:childTnLst>
                              <p:par>
                                <p:cTn id="27" presetID="10" presetClass="entr" presetSubtype="0" fill="hold" grpId="0" nodeType="afterEffect">
                                  <p:stCondLst>
                                    <p:cond delay="0"/>
                                  </p:stCondLst>
                                  <p:iterate type="wd">
                                    <p:tmPct val="10000"/>
                                  </p:iterate>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nextCondLst>
                <p:cond evt="onClick" delay="0">
                  <p:tgtEl>
                    <p:spTgt spid="17"/>
                  </p:tgtEl>
                </p:cond>
              </p:nextCondLst>
            </p:seq>
            <p:seq concurrent="1" nextAc="seek">
              <p:cTn id="48" restart="whenNotActive" fill="hold" evtFilter="cancelBubble" nodeType="interactiveSeq">
                <p:stCondLst>
                  <p:cond evt="onClick" delay="0">
                    <p:tgtEl>
                      <p:spTgt spid="22"/>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1" nodeType="with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1" grpId="0"/>
      <p:bldP spid="12" grpId="0"/>
      <p:bldP spid="14" grpId="0"/>
      <p:bldP spid="15" grpId="0"/>
      <p:bldP spid="16" grpId="0"/>
      <p:bldP spid="17" grpId="0" animBg="1"/>
      <p:bldP spid="22" grpId="0" animBg="1"/>
      <p:bldP spid="7" grpId="0" animBg="1"/>
      <p:bldP spid="7" grpId="1" animBg="1"/>
      <p:bldP spid="18" grpId="0" animBg="1"/>
      <p:bldP spid="18" grpId="1" animBg="1"/>
      <p:bldP spid="19" grpId="0" animBg="1"/>
      <p:bldP spid="19" grpId="1" animBg="1"/>
      <p:bldP spid="21" grpId="0"/>
      <p:bldP spid="21"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 name="Rectangle 10"/>
          <p:cNvSpPr/>
          <p:nvPr/>
        </p:nvSpPr>
        <p:spPr>
          <a:xfrm>
            <a:off x="381000" y="2331027"/>
            <a:ext cx="5105400" cy="64770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 like ) ………………………………?</a:t>
            </a:r>
            <a:endParaRPr lang="en-US" sz="2800" b="1" dirty="0">
              <a:solidFill>
                <a:schemeClr val="tx1"/>
              </a:solidFill>
            </a:endParaRPr>
          </a:p>
        </p:txBody>
      </p:sp>
      <p:sp>
        <p:nvSpPr>
          <p:cNvPr id="12" name="Rectangle 11"/>
          <p:cNvSpPr/>
          <p:nvPr/>
        </p:nvSpPr>
        <p:spPr>
          <a:xfrm>
            <a:off x="349827" y="2826327"/>
            <a:ext cx="5320146" cy="75507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 No, not like ) ……………………</a:t>
            </a:r>
            <a:endParaRPr lang="en-US" sz="2800" b="1" dirty="0">
              <a:solidFill>
                <a:schemeClr val="tx1"/>
              </a:solidFill>
            </a:endParaRPr>
          </a:p>
        </p:txBody>
      </p:sp>
      <p:sp>
        <p:nvSpPr>
          <p:cNvPr id="14" name="Rectangle 13"/>
          <p:cNvSpPr/>
          <p:nvPr/>
        </p:nvSpPr>
        <p:spPr>
          <a:xfrm>
            <a:off x="380999" y="1295400"/>
            <a:ext cx="5867401" cy="7239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B050"/>
                </a:solidFill>
              </a:rPr>
              <a:t>2. She studies in load-shedding.</a:t>
            </a:r>
            <a:endParaRPr lang="en-US" sz="3200" b="1" dirty="0">
              <a:solidFill>
                <a:srgbClr val="00B050"/>
              </a:solidFill>
            </a:endParaRPr>
          </a:p>
        </p:txBody>
      </p:sp>
      <p:sp>
        <p:nvSpPr>
          <p:cNvPr id="2" name="Rectangle 1"/>
          <p:cNvSpPr/>
          <p:nvPr/>
        </p:nvSpPr>
        <p:spPr>
          <a:xfrm>
            <a:off x="381000" y="152400"/>
            <a:ext cx="8480073" cy="990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rPr>
              <a:t>Use the clues to </a:t>
            </a:r>
            <a:r>
              <a:rPr lang="en-US" sz="2800" b="1" dirty="0" smtClean="0">
                <a:solidFill>
                  <a:schemeClr val="tx1"/>
                </a:solidFill>
              </a:rPr>
              <a:t>make </a:t>
            </a:r>
            <a:r>
              <a:rPr lang="en-US" sz="2800" b="1" dirty="0">
                <a:solidFill>
                  <a:schemeClr val="tx1"/>
                </a:solidFill>
              </a:rPr>
              <a:t>questions and answers about likes/dislikes.</a:t>
            </a:r>
            <a:endParaRPr lang="en-US" sz="2800" dirty="0">
              <a:solidFill>
                <a:schemeClr val="tx1"/>
              </a:solidFill>
            </a:endParaRPr>
          </a:p>
        </p:txBody>
      </p:sp>
      <p:sp>
        <p:nvSpPr>
          <p:cNvPr id="15" name="Rectangle 14"/>
          <p:cNvSpPr/>
          <p:nvPr/>
        </p:nvSpPr>
        <p:spPr>
          <a:xfrm>
            <a:off x="470338" y="4952999"/>
            <a:ext cx="7467600" cy="7837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Does she like studying in load-shedding?</a:t>
            </a:r>
            <a:endParaRPr lang="en-US" sz="2800" b="1" dirty="0">
              <a:solidFill>
                <a:schemeClr val="tx1"/>
              </a:solidFill>
            </a:endParaRPr>
          </a:p>
        </p:txBody>
      </p:sp>
      <p:sp>
        <p:nvSpPr>
          <p:cNvPr id="16" name="Rectangle 15"/>
          <p:cNvSpPr/>
          <p:nvPr/>
        </p:nvSpPr>
        <p:spPr>
          <a:xfrm>
            <a:off x="470338" y="5888181"/>
            <a:ext cx="76962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No, she does not like </a:t>
            </a:r>
            <a:r>
              <a:rPr lang="en-US" sz="2800" b="1" dirty="0">
                <a:solidFill>
                  <a:srgbClr val="00B050"/>
                </a:solidFill>
              </a:rPr>
              <a:t>studying in load-shedding</a:t>
            </a:r>
            <a:r>
              <a:rPr lang="en-US" sz="2800" b="1" dirty="0" smtClean="0">
                <a:solidFill>
                  <a:srgbClr val="00B050"/>
                </a:solidFill>
              </a:rPr>
              <a:t>.</a:t>
            </a:r>
            <a:endParaRPr lang="en-US" sz="2800" b="1" dirty="0">
              <a:solidFill>
                <a:srgbClr val="00B05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1" y="2133599"/>
            <a:ext cx="3233582" cy="2590801"/>
          </a:xfrm>
          <a:prstGeom prst="rect">
            <a:avLst/>
          </a:prstGeom>
        </p:spPr>
      </p:pic>
    </p:spTree>
    <p:extLst>
      <p:ext uri="{BB962C8B-B14F-4D97-AF65-F5344CB8AC3E}">
        <p14:creationId xmlns:p14="http://schemas.microsoft.com/office/powerpoint/2010/main" val="284028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wd">
                                    <p:tmPct val="10000"/>
                                  </p:iterate>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90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381000" y="2228720"/>
            <a:ext cx="5105400" cy="7663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 like ) ………………………………?</a:t>
            </a:r>
            <a:endParaRPr lang="en-US" sz="2800" b="1" dirty="0">
              <a:solidFill>
                <a:schemeClr val="tx1"/>
              </a:solidFill>
            </a:endParaRPr>
          </a:p>
        </p:txBody>
      </p:sp>
      <p:sp>
        <p:nvSpPr>
          <p:cNvPr id="9" name="Rectangle 8"/>
          <p:cNvSpPr/>
          <p:nvPr/>
        </p:nvSpPr>
        <p:spPr>
          <a:xfrm>
            <a:off x="381000" y="2888673"/>
            <a:ext cx="5105400" cy="54032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 Yes, love ) …………………………</a:t>
            </a:r>
            <a:endParaRPr lang="en-US" sz="2800" b="1" dirty="0">
              <a:solidFill>
                <a:schemeClr val="tx1"/>
              </a:solidFill>
            </a:endParaRPr>
          </a:p>
        </p:txBody>
      </p:sp>
      <p:sp>
        <p:nvSpPr>
          <p:cNvPr id="13" name="Rectangle 12"/>
          <p:cNvSpPr/>
          <p:nvPr/>
        </p:nvSpPr>
        <p:spPr>
          <a:xfrm>
            <a:off x="540328" y="1428880"/>
            <a:ext cx="4710545" cy="6285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B050"/>
                </a:solidFill>
              </a:rPr>
              <a:t>1</a:t>
            </a:r>
            <a:r>
              <a:rPr lang="en-US" sz="3200" b="1" dirty="0" smtClean="0">
                <a:solidFill>
                  <a:srgbClr val="00B050"/>
                </a:solidFill>
              </a:rPr>
              <a:t>. They make garden.</a:t>
            </a:r>
            <a:endParaRPr lang="en-US" sz="3200" b="1" dirty="0">
              <a:solidFill>
                <a:srgbClr val="00B050"/>
              </a:solidFill>
            </a:endParaRPr>
          </a:p>
        </p:txBody>
      </p:sp>
      <p:sp>
        <p:nvSpPr>
          <p:cNvPr id="2" name="Rectangle 1"/>
          <p:cNvSpPr/>
          <p:nvPr/>
        </p:nvSpPr>
        <p:spPr>
          <a:xfrm>
            <a:off x="526473" y="110837"/>
            <a:ext cx="8042563" cy="990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rPr>
              <a:t>Use the clues to write questions and answers about likes/dislikes.</a:t>
            </a:r>
            <a:endParaRPr lang="en-US" sz="2800" dirty="0">
              <a:solidFill>
                <a:schemeClr val="tx1"/>
              </a:solidFill>
            </a:endParaRPr>
          </a:p>
        </p:txBody>
      </p:sp>
      <p:sp>
        <p:nvSpPr>
          <p:cNvPr id="7" name="Rectangle 6"/>
          <p:cNvSpPr/>
          <p:nvPr/>
        </p:nvSpPr>
        <p:spPr>
          <a:xfrm>
            <a:off x="554182" y="4427123"/>
            <a:ext cx="7467600" cy="7206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 they like making garden?</a:t>
            </a:r>
            <a:endParaRPr lang="en-US" sz="2800" b="1" dirty="0">
              <a:solidFill>
                <a:schemeClr val="tx1"/>
              </a:solidFill>
            </a:endParaRPr>
          </a:p>
        </p:txBody>
      </p:sp>
      <p:sp>
        <p:nvSpPr>
          <p:cNvPr id="10" name="Rectangle 9"/>
          <p:cNvSpPr/>
          <p:nvPr/>
        </p:nvSpPr>
        <p:spPr>
          <a:xfrm>
            <a:off x="533400" y="5334000"/>
            <a:ext cx="76962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Yes, they love making garden.</a:t>
            </a:r>
            <a:endParaRPr lang="en-US" sz="2800" b="1" dirty="0">
              <a:solidFill>
                <a:srgbClr val="00B05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1101438"/>
            <a:ext cx="3200399" cy="2860962"/>
          </a:xfrm>
          <a:prstGeom prst="rect">
            <a:avLst/>
          </a:prstGeom>
        </p:spPr>
      </p:pic>
    </p:spTree>
    <p:extLst>
      <p:ext uri="{BB962C8B-B14F-4D97-AF65-F5344CB8AC3E}">
        <p14:creationId xmlns:p14="http://schemas.microsoft.com/office/powerpoint/2010/main" val="34701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wd">
                                    <p:tmPct val="10000"/>
                                  </p:iterate>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85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381000" y="2228720"/>
            <a:ext cx="5105400" cy="7663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 like ) ………………………………?</a:t>
            </a:r>
            <a:endParaRPr lang="en-US" sz="2800" b="1" dirty="0">
              <a:solidFill>
                <a:schemeClr val="tx1"/>
              </a:solidFill>
            </a:endParaRPr>
          </a:p>
        </p:txBody>
      </p:sp>
      <p:sp>
        <p:nvSpPr>
          <p:cNvPr id="9" name="Rectangle 8"/>
          <p:cNvSpPr/>
          <p:nvPr/>
        </p:nvSpPr>
        <p:spPr>
          <a:xfrm>
            <a:off x="380999" y="3193473"/>
            <a:ext cx="5105400" cy="5403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 No, hate ) …………………………</a:t>
            </a:r>
            <a:endParaRPr lang="en-US" sz="2800" b="1" dirty="0">
              <a:solidFill>
                <a:schemeClr val="tx1"/>
              </a:solidFill>
            </a:endParaRPr>
          </a:p>
        </p:txBody>
      </p:sp>
      <p:sp>
        <p:nvSpPr>
          <p:cNvPr id="13" name="Rectangle 12"/>
          <p:cNvSpPr/>
          <p:nvPr/>
        </p:nvSpPr>
        <p:spPr>
          <a:xfrm>
            <a:off x="578427" y="1282736"/>
            <a:ext cx="4710545" cy="6285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B050"/>
                </a:solidFill>
              </a:rPr>
              <a:t>1</a:t>
            </a:r>
            <a:r>
              <a:rPr lang="en-US" sz="3200" b="1" dirty="0" smtClean="0">
                <a:solidFill>
                  <a:srgbClr val="00B050"/>
                </a:solidFill>
              </a:rPr>
              <a:t>. The boy pulls garbage.</a:t>
            </a:r>
            <a:endParaRPr lang="en-US" sz="3200" b="1" dirty="0">
              <a:solidFill>
                <a:srgbClr val="00B050"/>
              </a:solidFill>
            </a:endParaRPr>
          </a:p>
        </p:txBody>
      </p:sp>
      <p:sp>
        <p:nvSpPr>
          <p:cNvPr id="2" name="Rectangle 1"/>
          <p:cNvSpPr/>
          <p:nvPr/>
        </p:nvSpPr>
        <p:spPr>
          <a:xfrm>
            <a:off x="526473" y="110837"/>
            <a:ext cx="8042563" cy="990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rPr>
              <a:t>Use the clues to write questions and answers about likes/dislikes.</a:t>
            </a:r>
            <a:endParaRPr lang="en-US" sz="2800" dirty="0">
              <a:solidFill>
                <a:schemeClr val="tx1"/>
              </a:solidFill>
            </a:endParaRPr>
          </a:p>
        </p:txBody>
      </p:sp>
      <p:sp>
        <p:nvSpPr>
          <p:cNvPr id="7" name="Rectangle 6"/>
          <p:cNvSpPr/>
          <p:nvPr/>
        </p:nvSpPr>
        <p:spPr>
          <a:xfrm>
            <a:off x="408709" y="4066786"/>
            <a:ext cx="7467600" cy="7206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Does the boy like pulling garbage?</a:t>
            </a:r>
            <a:endParaRPr lang="en-US" sz="2800" b="1" dirty="0">
              <a:solidFill>
                <a:schemeClr val="tx1"/>
              </a:solidFill>
            </a:endParaRPr>
          </a:p>
        </p:txBody>
      </p:sp>
      <p:sp>
        <p:nvSpPr>
          <p:cNvPr id="10" name="Rectangle 9"/>
          <p:cNvSpPr/>
          <p:nvPr/>
        </p:nvSpPr>
        <p:spPr>
          <a:xfrm>
            <a:off x="533400" y="5334000"/>
            <a:ext cx="76962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No, the boy hates pulling garbage.</a:t>
            </a:r>
            <a:endParaRPr lang="en-US" sz="2800" b="1" dirty="0">
              <a:solidFill>
                <a:srgbClr val="00B05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101437"/>
            <a:ext cx="2667000" cy="2632363"/>
          </a:xfrm>
          <a:prstGeom prst="rect">
            <a:avLst/>
          </a:prstGeom>
        </p:spPr>
      </p:pic>
    </p:spTree>
    <p:extLst>
      <p:ext uri="{BB962C8B-B14F-4D97-AF65-F5344CB8AC3E}">
        <p14:creationId xmlns:p14="http://schemas.microsoft.com/office/powerpoint/2010/main" val="187480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wd">
                                    <p:tmPct val="10000"/>
                                  </p:iterate>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90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75751" y="381000"/>
            <a:ext cx="7753850" cy="3505200"/>
          </a:xfrm>
          <a:prstGeom prst="rect">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2060"/>
                </a:solidFill>
                <a:latin typeface="Aharoni" pitchFamily="2" charset="-79"/>
                <a:cs typeface="Aharoni" pitchFamily="2" charset="-79"/>
              </a:rPr>
              <a:t>Note </a:t>
            </a:r>
            <a:r>
              <a:rPr lang="en-US" sz="4000" b="1" dirty="0">
                <a:solidFill>
                  <a:srgbClr val="002060"/>
                </a:solidFill>
                <a:latin typeface="Aharoni" pitchFamily="2" charset="-79"/>
                <a:cs typeface="Aharoni" pitchFamily="2" charset="-79"/>
              </a:rPr>
              <a:t>for the honourable teachers:</a:t>
            </a:r>
          </a:p>
          <a:p>
            <a:pPr algn="ctr"/>
            <a:r>
              <a:rPr lang="en-US" sz="3200" b="1" dirty="0">
                <a:solidFill>
                  <a:srgbClr val="00B050"/>
                </a:solidFill>
                <a:latin typeface="Aharoni" pitchFamily="2" charset="-79"/>
                <a:cs typeface="Aharoni" pitchFamily="2" charset="-79"/>
              </a:rPr>
              <a:t>The subject teachers are requested to read the notes given below the slides</a:t>
            </a:r>
            <a:r>
              <a:rPr lang="en-US" sz="3200" b="1" dirty="0" smtClean="0">
                <a:solidFill>
                  <a:srgbClr val="00B050"/>
                </a:solidFill>
                <a:latin typeface="Aharoni" pitchFamily="2" charset="-79"/>
                <a:cs typeface="Aharoni" pitchFamily="2" charset="-79"/>
              </a:rPr>
              <a:t>.</a:t>
            </a:r>
            <a:endParaRPr lang="en-US" sz="3200" b="1" dirty="0" smtClean="0">
              <a:solidFill>
                <a:schemeClr val="tx1"/>
              </a:solidFill>
              <a:latin typeface="Aharoni" pitchFamily="2" charset="-79"/>
              <a:cs typeface="Aharoni" pitchFamily="2" charset="-79"/>
            </a:endParaRPr>
          </a:p>
          <a:p>
            <a:pPr algn="ctr"/>
            <a:r>
              <a:rPr lang="en-US" sz="3200" b="1" dirty="0">
                <a:solidFill>
                  <a:schemeClr val="tx1"/>
                </a:solidFill>
                <a:latin typeface="Aharoni" pitchFamily="2" charset="-79"/>
                <a:cs typeface="Aharoni" pitchFamily="2" charset="-79"/>
              </a:rPr>
              <a:t>Notes are given bellow the slide no. 4</a:t>
            </a:r>
            <a:r>
              <a:rPr lang="en-US" sz="3200" b="1" dirty="0" smtClean="0">
                <a:solidFill>
                  <a:schemeClr val="tx1"/>
                </a:solidFill>
                <a:latin typeface="Aharoni" pitchFamily="2" charset="-79"/>
                <a:cs typeface="Aharoni" pitchFamily="2" charset="-79"/>
              </a:rPr>
              <a:t>, 7, 12, 13, 17, 21 and 22 </a:t>
            </a:r>
            <a:r>
              <a:rPr lang="en-US" sz="3200" b="1" dirty="0">
                <a:solidFill>
                  <a:schemeClr val="tx1"/>
                </a:solidFill>
                <a:latin typeface="Aharoni" pitchFamily="2" charset="-79"/>
                <a:cs typeface="Aharoni" pitchFamily="2" charset="-79"/>
              </a:rPr>
              <a:t>.</a:t>
            </a:r>
          </a:p>
        </p:txBody>
      </p:sp>
    </p:spTree>
    <p:extLst>
      <p:ext uri="{BB962C8B-B14F-4D97-AF65-F5344CB8AC3E}">
        <p14:creationId xmlns:p14="http://schemas.microsoft.com/office/powerpoint/2010/main" val="137973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63682" y="5715000"/>
            <a:ext cx="8569036"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70C0"/>
                </a:solidFill>
              </a:rPr>
              <a:t>1.They like </a:t>
            </a:r>
            <a:r>
              <a:rPr lang="en-US" sz="2400" b="1" dirty="0">
                <a:solidFill>
                  <a:srgbClr val="0070C0"/>
                </a:solidFill>
              </a:rPr>
              <a:t>listening to music and reading story books but </a:t>
            </a:r>
            <a:r>
              <a:rPr lang="en-US" sz="2400" b="1" dirty="0" smtClean="0">
                <a:solidFill>
                  <a:srgbClr val="0070C0"/>
                </a:solidFill>
              </a:rPr>
              <a:t>they don’t like taking exercise </a:t>
            </a:r>
            <a:r>
              <a:rPr lang="en-US" sz="2400" b="1" dirty="0">
                <a:solidFill>
                  <a:srgbClr val="0070C0"/>
                </a:solidFill>
              </a:rPr>
              <a:t>or drawing pictures.</a:t>
            </a:r>
            <a:endParaRPr lang="en-US" sz="2400" dirty="0">
              <a:solidFill>
                <a:srgbClr val="0070C0"/>
              </a:solidFill>
            </a:endParaRPr>
          </a:p>
        </p:txBody>
      </p:sp>
      <p:sp>
        <p:nvSpPr>
          <p:cNvPr id="20" name="Rectangle 19"/>
          <p:cNvSpPr/>
          <p:nvPr/>
        </p:nvSpPr>
        <p:spPr>
          <a:xfrm>
            <a:off x="304800" y="76200"/>
            <a:ext cx="8569036" cy="1219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Look at the grid below. It shows the likes and dislikes of </a:t>
            </a:r>
            <a:r>
              <a:rPr lang="en-US" sz="2400" b="1" dirty="0" smtClean="0">
                <a:solidFill>
                  <a:schemeClr val="tx1"/>
                </a:solidFill>
              </a:rPr>
              <a:t> </a:t>
            </a:r>
            <a:r>
              <a:rPr lang="en-US" sz="2400" b="1" dirty="0">
                <a:solidFill>
                  <a:schemeClr val="tx1"/>
                </a:solidFill>
              </a:rPr>
              <a:t>people. </a:t>
            </a:r>
            <a:r>
              <a:rPr lang="en-US" sz="2400" b="1" dirty="0" smtClean="0">
                <a:solidFill>
                  <a:srgbClr val="00B050"/>
                </a:solidFill>
              </a:rPr>
              <a:t>Now write sentences </a:t>
            </a:r>
            <a:r>
              <a:rPr lang="en-US" sz="2400" b="1" dirty="0">
                <a:solidFill>
                  <a:srgbClr val="00B050"/>
                </a:solidFill>
              </a:rPr>
              <a:t>about what </a:t>
            </a:r>
            <a:r>
              <a:rPr lang="en-US" sz="2400" b="1" dirty="0" smtClean="0">
                <a:solidFill>
                  <a:srgbClr val="00B050"/>
                </a:solidFill>
              </a:rPr>
              <a:t>They like </a:t>
            </a:r>
            <a:r>
              <a:rPr lang="en-US" sz="2400" b="1" dirty="0">
                <a:solidFill>
                  <a:srgbClr val="00B050"/>
                </a:solidFill>
              </a:rPr>
              <a:t>and </a:t>
            </a:r>
            <a:r>
              <a:rPr lang="en-US" sz="2400" b="1" dirty="0" smtClean="0">
                <a:solidFill>
                  <a:srgbClr val="00B050"/>
                </a:solidFill>
              </a:rPr>
              <a:t>don’t </a:t>
            </a:r>
            <a:r>
              <a:rPr lang="en-US" sz="2400" b="1" dirty="0">
                <a:solidFill>
                  <a:srgbClr val="00B050"/>
                </a:solidFill>
              </a:rPr>
              <a:t>like. </a:t>
            </a:r>
            <a:r>
              <a:rPr lang="en-US" sz="2400" b="1" dirty="0">
                <a:solidFill>
                  <a:schemeClr val="tx1"/>
                </a:solidFill>
              </a:rPr>
              <a:t>One is done for you.</a:t>
            </a:r>
            <a:endParaRPr lang="en-US" sz="2400" dirty="0">
              <a:solidFill>
                <a:schemeClr val="tx1"/>
              </a:solidFill>
            </a:endParaRPr>
          </a:p>
        </p:txBody>
      </p:sp>
      <p:sp>
        <p:nvSpPr>
          <p:cNvPr id="7" name="TextBox 6"/>
          <p:cNvSpPr txBox="1"/>
          <p:nvPr/>
        </p:nvSpPr>
        <p:spPr>
          <a:xfrm>
            <a:off x="1447800" y="1752600"/>
            <a:ext cx="2133600"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557337"/>
            <a:ext cx="2286000" cy="203358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1447800"/>
            <a:ext cx="2143125" cy="21431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0711" y="1447800"/>
            <a:ext cx="2143125" cy="2143125"/>
          </a:xfrm>
          <a:prstGeom prst="rect">
            <a:avLst/>
          </a:prstGeom>
        </p:spPr>
      </p:pic>
      <p:graphicFrame>
        <p:nvGraphicFramePr>
          <p:cNvPr id="22" name="Table 21"/>
          <p:cNvGraphicFramePr>
            <a:graphicFrameLocks noGrp="1"/>
          </p:cNvGraphicFramePr>
          <p:nvPr>
            <p:extLst>
              <p:ext uri="{D42A27DB-BD31-4B8C-83A1-F6EECF244321}">
                <p14:modId xmlns:p14="http://schemas.microsoft.com/office/powerpoint/2010/main" val="2999145569"/>
              </p:ext>
            </p:extLst>
          </p:nvPr>
        </p:nvGraphicFramePr>
        <p:xfrm>
          <a:off x="1731818" y="3865418"/>
          <a:ext cx="6927273" cy="1463040"/>
        </p:xfrm>
        <a:graphic>
          <a:graphicData uri="http://schemas.openxmlformats.org/drawingml/2006/table">
            <a:tbl>
              <a:tblPr>
                <a:tableStyleId>{3C2FFA5D-87B4-456A-9821-1D502468CF0F}</a:tableStyleId>
              </a:tblPr>
              <a:tblGrid>
                <a:gridCol w="1745673"/>
                <a:gridCol w="5181600"/>
              </a:tblGrid>
              <a:tr h="332509">
                <a:tc>
                  <a:txBody>
                    <a:bodyPr/>
                    <a:lstStyle/>
                    <a:p>
                      <a:r>
                        <a:rPr lang="en-US" dirty="0" smtClean="0"/>
                        <a:t>Listen to music</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r>
              <a:tr h="332509">
                <a:tc>
                  <a:txBody>
                    <a:bodyPr/>
                    <a:lstStyle/>
                    <a:p>
                      <a:r>
                        <a:rPr lang="en-US" dirty="0" smtClean="0"/>
                        <a:t>Reading books</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r>
              <a:tr h="332509">
                <a:tc>
                  <a:txBody>
                    <a:bodyPr/>
                    <a:lstStyle/>
                    <a:p>
                      <a:r>
                        <a:rPr lang="en-US" dirty="0" smtClean="0"/>
                        <a:t>Watching </a:t>
                      </a:r>
                      <a:r>
                        <a:rPr lang="en-US" dirty="0" err="1" smtClean="0"/>
                        <a:t>tv</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r>
              <a:tr h="332509">
                <a:tc>
                  <a:txBody>
                    <a:bodyPr/>
                    <a:lstStyle/>
                    <a:p>
                      <a:r>
                        <a:rPr lang="en-US" dirty="0" smtClean="0"/>
                        <a:t>Have a picnic</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03138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447800"/>
            <a:ext cx="2971800" cy="646331"/>
          </a:xfrm>
          <a:prstGeom prst="rect">
            <a:avLst/>
          </a:prstGeom>
          <a:solidFill>
            <a:schemeClr val="accent6">
              <a:lumMod val="20000"/>
              <a:lumOff val="80000"/>
            </a:schemeClr>
          </a:solidFill>
          <a:ln>
            <a:solidFill>
              <a:schemeClr val="accent3">
                <a:lumMod val="50000"/>
              </a:schemeClr>
            </a:solidFill>
          </a:ln>
        </p:spPr>
        <p:txBody>
          <a:bodyPr wrap="square" rtlCol="0">
            <a:spAutoFit/>
          </a:bodyPr>
          <a:lstStyle/>
          <a:p>
            <a:pPr algn="ctr"/>
            <a:r>
              <a:rPr lang="en-US" sz="3600" b="1" dirty="0" smtClean="0"/>
              <a:t>Home Work</a:t>
            </a:r>
            <a:endParaRPr lang="en-US" sz="3600" b="1" dirty="0"/>
          </a:p>
        </p:txBody>
      </p:sp>
      <p:sp>
        <p:nvSpPr>
          <p:cNvPr id="3" name="Rectangle 2"/>
          <p:cNvSpPr/>
          <p:nvPr/>
        </p:nvSpPr>
        <p:spPr>
          <a:xfrm>
            <a:off x="1371600" y="2743200"/>
            <a:ext cx="6172200" cy="12954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a:t>
            </a:r>
            <a:r>
              <a:rPr lang="en-US" sz="3200" b="1" dirty="0" smtClean="0">
                <a:solidFill>
                  <a:schemeClr val="tx1"/>
                </a:solidFill>
              </a:rPr>
              <a:t>rite about what you like and don’t like. (Not more than 10 lines)</a:t>
            </a:r>
            <a:endParaRPr lang="en-US" sz="3200" dirty="0">
              <a:solidFill>
                <a:schemeClr val="tx1"/>
              </a:solidFill>
            </a:endParaRPr>
          </a:p>
        </p:txBody>
      </p:sp>
    </p:spTree>
    <p:extLst>
      <p:ext uri="{BB962C8B-B14F-4D97-AF65-F5344CB8AC3E}">
        <p14:creationId xmlns:p14="http://schemas.microsoft.com/office/powerpoint/2010/main" val="171859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9818" y="381000"/>
            <a:ext cx="7225149"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rPr>
              <a:t>Love and respect your family. Take care of each member’s likes and dislikes.</a:t>
            </a:r>
            <a:endParaRPr lang="en-US" sz="32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76400"/>
            <a:ext cx="7772400" cy="928254"/>
          </a:xfrm>
          <a:prstGeom prst="rect">
            <a:avLst/>
          </a:prstGeom>
          <a:solidFill>
            <a:schemeClr val="accent2">
              <a:lumMod val="40000"/>
              <a:lumOff val="60000"/>
            </a:schemeClr>
          </a:solid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743200"/>
            <a:ext cx="7391400" cy="3924300"/>
          </a:xfrm>
          <a:prstGeom prst="rect">
            <a:avLst/>
          </a:prstGeom>
          <a:ln>
            <a:solidFill>
              <a:schemeClr val="tx2">
                <a:lumMod val="60000"/>
                <a:lumOff val="40000"/>
              </a:schemeClr>
            </a:solidFill>
          </a:ln>
        </p:spPr>
      </p:pic>
    </p:spTree>
    <p:extLst>
      <p:ext uri="{BB962C8B-B14F-4D97-AF65-F5344CB8AC3E}">
        <p14:creationId xmlns:p14="http://schemas.microsoft.com/office/powerpoint/2010/main" val="1599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727208" y="4470736"/>
            <a:ext cx="6309675" cy="1015663"/>
          </a:xfrm>
          <a:prstGeom prst="rect">
            <a:avLst/>
          </a:prstGeom>
          <a:solidFill>
            <a:schemeClr val="accent3">
              <a:lumMod val="40000"/>
              <a:lumOff val="6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00B050"/>
                </a:solidFill>
                <a:effectLst/>
                <a:uLnTx/>
                <a:uFillTx/>
              </a:rPr>
              <a:t>CLASS</a:t>
            </a:r>
            <a:r>
              <a:rPr kumimoji="0" lang="en-US" sz="3200" b="1" i="0" u="none" strike="noStrike" kern="0" cap="none" spc="0" normalizeH="0" baseline="0" noProof="0" dirty="0" smtClean="0">
                <a:ln>
                  <a:noFill/>
                </a:ln>
                <a:solidFill>
                  <a:sysClr val="windowText" lastClr="000000"/>
                </a:solidFill>
                <a:effectLst/>
                <a:uLnTx/>
                <a:uFillTx/>
              </a:rPr>
              <a:t>:     </a:t>
            </a:r>
            <a:r>
              <a:rPr kumimoji="0" lang="en-US" sz="3200" b="1" i="0" u="none" strike="noStrike" kern="0" cap="none" spc="0" normalizeH="0" baseline="0" noProof="0" dirty="0" smtClean="0">
                <a:ln>
                  <a:noFill/>
                </a:ln>
                <a:solidFill>
                  <a:schemeClr val="accent1">
                    <a:lumMod val="75000"/>
                  </a:schemeClr>
                </a:solidFill>
                <a:effectLst/>
                <a:uLnTx/>
                <a:uFillTx/>
              </a:rPr>
              <a:t> </a:t>
            </a:r>
            <a:r>
              <a:rPr lang="en-US" sz="2800" b="1" i="1" kern="0" dirty="0" smtClean="0">
                <a:solidFill>
                  <a:schemeClr val="accent1">
                    <a:lumMod val="75000"/>
                  </a:schemeClr>
                </a:solidFill>
              </a:rPr>
              <a:t>SEVEN</a:t>
            </a:r>
            <a:endParaRPr kumimoji="0" lang="en-US" sz="2800" b="1" i="1" u="none" strike="noStrike" kern="0" cap="none" spc="0" normalizeH="0" baseline="0" noProof="0" dirty="0" smtClean="0">
              <a:ln>
                <a:noFill/>
              </a:ln>
              <a:solidFill>
                <a:schemeClr val="accent1">
                  <a:lumMod val="7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B050"/>
                </a:solidFill>
                <a:effectLst/>
                <a:uLnTx/>
                <a:uFillTx/>
              </a:rPr>
              <a:t>SUBJECT</a:t>
            </a:r>
            <a:r>
              <a:rPr kumimoji="0" lang="en-US" sz="2800" b="1" i="0" u="none" strike="noStrike" kern="0" cap="none" spc="0" normalizeH="0" baseline="0" noProof="0" dirty="0" smtClean="0">
                <a:ln>
                  <a:noFill/>
                </a:ln>
                <a:effectLst/>
                <a:uLnTx/>
                <a:uFillTx/>
              </a:rPr>
              <a:t>:</a:t>
            </a:r>
            <a:r>
              <a:rPr kumimoji="0" lang="en-US" sz="2800" b="1" i="0" u="none" strike="noStrike" kern="0" cap="none" spc="0" normalizeH="0" baseline="0" noProof="0" dirty="0" smtClean="0">
                <a:ln>
                  <a:noFill/>
                </a:ln>
                <a:solidFill>
                  <a:srgbClr val="7030A0"/>
                </a:solidFill>
                <a:effectLst/>
                <a:uLnTx/>
                <a:uFillTx/>
              </a:rPr>
              <a:t>   </a:t>
            </a:r>
            <a:r>
              <a:rPr kumimoji="0" lang="en-US" sz="2800" b="1" i="1" u="none" strike="noStrike" kern="0" cap="none" spc="0" normalizeH="0" baseline="0" noProof="0" dirty="0" smtClean="0">
                <a:ln>
                  <a:noFill/>
                </a:ln>
                <a:solidFill>
                  <a:srgbClr val="7030A0"/>
                </a:solidFill>
                <a:effectLst/>
                <a:uLnTx/>
                <a:uFillTx/>
              </a:rPr>
              <a:t>ENGLISH FIRST PAPER</a:t>
            </a:r>
          </a:p>
        </p:txBody>
      </p:sp>
      <p:sp>
        <p:nvSpPr>
          <p:cNvPr id="4" name="Rectangle 3"/>
          <p:cNvSpPr/>
          <p:nvPr/>
        </p:nvSpPr>
        <p:spPr>
          <a:xfrm>
            <a:off x="4132374" y="539300"/>
            <a:ext cx="4876800" cy="769441"/>
          </a:xfrm>
          <a:prstGeom prst="rect">
            <a:avLst/>
          </a:prstGeom>
          <a:solidFill>
            <a:srgbClr val="92D050"/>
          </a:solid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rPr>
              <a:t>Identity</a:t>
            </a:r>
            <a:endParaRPr kumimoji="0" lang="en-US" sz="4400" b="1" i="0" u="none" strike="noStrike" kern="0" cap="none" spc="0" normalizeH="0" baseline="0" noProof="0"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uLnTx/>
              <a:uFillTx/>
            </a:endParaRPr>
          </a:p>
        </p:txBody>
      </p:sp>
      <p:sp>
        <p:nvSpPr>
          <p:cNvPr id="9" name="Rectangle 8"/>
          <p:cNvSpPr/>
          <p:nvPr/>
        </p:nvSpPr>
        <p:spPr>
          <a:xfrm>
            <a:off x="2514600" y="1635928"/>
            <a:ext cx="6522283" cy="2555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i="1" kern="0" dirty="0" smtClean="0">
                <a:solidFill>
                  <a:sysClr val="windowText" lastClr="000000"/>
                </a:solidFill>
              </a:rPr>
              <a:t> </a:t>
            </a:r>
            <a:r>
              <a:rPr lang="en-US" sz="2400" b="1" i="1" kern="0" dirty="0" err="1" smtClean="0">
                <a:solidFill>
                  <a:sysClr val="windowText" lastClr="000000"/>
                </a:solidFill>
              </a:rPr>
              <a:t>Md.Farid</a:t>
            </a:r>
            <a:r>
              <a:rPr lang="en-US" sz="2400" b="1" i="1" kern="0" dirty="0" smtClean="0">
                <a:solidFill>
                  <a:sysClr val="windowText" lastClr="000000"/>
                </a:solidFill>
              </a:rPr>
              <a:t> </a:t>
            </a:r>
            <a:r>
              <a:rPr lang="en-US" sz="2400" b="1" i="1" kern="0" dirty="0" err="1" smtClean="0">
                <a:solidFill>
                  <a:sysClr val="windowText" lastClr="000000"/>
                </a:solidFill>
              </a:rPr>
              <a:t>Uddin</a:t>
            </a:r>
            <a:endParaRPr lang="en-US" sz="2400" b="1" i="1" kern="0" dirty="0" smtClean="0">
              <a:solidFill>
                <a:sysClr val="windowText" lastClr="000000"/>
              </a:solidFill>
            </a:endParaRPr>
          </a:p>
          <a:p>
            <a:pPr lvl="0" algn="ctr">
              <a:defRPr/>
            </a:pPr>
            <a:r>
              <a:rPr lang="en-US" sz="2400" b="1" i="1" kern="0" dirty="0" smtClean="0">
                <a:solidFill>
                  <a:sysClr val="windowText" lastClr="000000"/>
                </a:solidFill>
              </a:rPr>
              <a:t>ASSISTANT TEACHER ( ENGLISH)</a:t>
            </a:r>
          </a:p>
          <a:p>
            <a:pPr lvl="0" algn="ctr">
              <a:defRPr/>
            </a:pPr>
            <a:r>
              <a:rPr lang="en-US" sz="2400" b="1" i="1" kern="0" dirty="0" smtClean="0">
                <a:solidFill>
                  <a:sysClr val="windowText" lastClr="000000"/>
                </a:solidFill>
              </a:rPr>
              <a:t>    </a:t>
            </a:r>
            <a:r>
              <a:rPr lang="en-US" sz="2400" b="1" i="1" kern="0" dirty="0" err="1" smtClean="0">
                <a:solidFill>
                  <a:sysClr val="windowText" lastClr="000000"/>
                </a:solidFill>
              </a:rPr>
              <a:t>Dupchanchia</a:t>
            </a:r>
            <a:r>
              <a:rPr lang="en-US" sz="2400" b="1" i="1" kern="0" dirty="0" smtClean="0">
                <a:solidFill>
                  <a:sysClr val="windowText" lastClr="000000"/>
                </a:solidFill>
              </a:rPr>
              <a:t> D.S </a:t>
            </a:r>
            <a:r>
              <a:rPr lang="en-US" sz="2400" b="1" i="1" kern="0" dirty="0" err="1" smtClean="0">
                <a:solidFill>
                  <a:sysClr val="windowText" lastClr="000000"/>
                </a:solidFill>
              </a:rPr>
              <a:t>Fazil</a:t>
            </a:r>
            <a:r>
              <a:rPr lang="en-US" sz="2400" b="1" i="1" kern="0" dirty="0" smtClean="0">
                <a:solidFill>
                  <a:sysClr val="windowText" lastClr="000000"/>
                </a:solidFill>
              </a:rPr>
              <a:t> </a:t>
            </a:r>
            <a:r>
              <a:rPr lang="en-US" sz="2400" b="1" i="1" kern="0" dirty="0" err="1" smtClean="0">
                <a:solidFill>
                  <a:sysClr val="windowText" lastClr="000000"/>
                </a:solidFill>
              </a:rPr>
              <a:t>Madrasah,Bogura</a:t>
            </a:r>
            <a:r>
              <a:rPr lang="en-US" sz="2400" b="1" i="1" kern="0" dirty="0" smtClean="0">
                <a:solidFill>
                  <a:sysClr val="windowText" lastClr="000000"/>
                </a:solidFill>
              </a:rPr>
              <a:t>.</a:t>
            </a:r>
          </a:p>
        </p:txBody>
      </p:sp>
      <p:sp>
        <p:nvSpPr>
          <p:cNvPr id="10" name="Rectangle 9"/>
          <p:cNvSpPr/>
          <p:nvPr/>
        </p:nvSpPr>
        <p:spPr>
          <a:xfrm>
            <a:off x="1708619" y="4191000"/>
            <a:ext cx="6673381"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58" y="1198964"/>
            <a:ext cx="2571750" cy="3429000"/>
          </a:xfrm>
          <a:prstGeom prst="rect">
            <a:avLst/>
          </a:prstGeom>
        </p:spPr>
      </p:pic>
      <p:sp>
        <p:nvSpPr>
          <p:cNvPr id="3" name="TextBox 2"/>
          <p:cNvSpPr txBox="1"/>
          <p:nvPr/>
        </p:nvSpPr>
        <p:spPr>
          <a:xfrm>
            <a:off x="2971800" y="5562600"/>
            <a:ext cx="6037374" cy="830997"/>
          </a:xfrm>
          <a:prstGeom prst="rect">
            <a:avLst/>
          </a:prstGeom>
          <a:solidFill>
            <a:srgbClr val="FFC000"/>
          </a:solidFill>
        </p:spPr>
        <p:txBody>
          <a:bodyPr wrap="square" rtlCol="0">
            <a:spAutoFit/>
          </a:bodyPr>
          <a:lstStyle/>
          <a:p>
            <a:r>
              <a:rPr lang="en-US" sz="4800" dirty="0" smtClean="0"/>
              <a:t>Unit – 8 , Lesson -- 5</a:t>
            </a:r>
            <a:endParaRPr lang="en-US" dirty="0"/>
          </a:p>
        </p:txBody>
      </p:sp>
    </p:spTree>
    <p:extLst>
      <p:ext uri="{BB962C8B-B14F-4D97-AF65-F5344CB8AC3E}">
        <p14:creationId xmlns:p14="http://schemas.microsoft.com/office/powerpoint/2010/main" val="43910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solidFill>
            <a:schemeClr val="accent6">
              <a:lumMod val="60000"/>
              <a:lumOff val="40000"/>
            </a:schemeClr>
          </a:solidFill>
        </p:spPr>
        <p:txBody>
          <a:bodyPr/>
          <a:lstStyle/>
          <a:p>
            <a:r>
              <a:rPr lang="en-US" sz="3600" b="1" i="1" dirty="0" smtClean="0">
                <a:latin typeface="Aharoni" pitchFamily="2" charset="-79"/>
                <a:cs typeface="Aharoni" pitchFamily="2" charset="-79"/>
              </a:rPr>
              <a:t>What do you see in the video</a:t>
            </a:r>
            <a:endParaRPr lang="en-US" b="1" i="1" dirty="0">
              <a:latin typeface="Aharoni" pitchFamily="2" charset="-79"/>
              <a:cs typeface="Aharoni" pitchFamily="2" charset="-79"/>
            </a:endParaRPr>
          </a:p>
        </p:txBody>
      </p:sp>
      <p:sp>
        <p:nvSpPr>
          <p:cNvPr id="2" name="Title 1"/>
          <p:cNvSpPr>
            <a:spLocks noGrp="1"/>
          </p:cNvSpPr>
          <p:nvPr>
            <p:ph type="title"/>
          </p:nvPr>
        </p:nvSpPr>
        <p:spPr>
          <a:solidFill>
            <a:schemeClr val="accent3">
              <a:lumMod val="75000"/>
            </a:schemeClr>
          </a:solidFill>
        </p:spPr>
        <p:txBody>
          <a:bodyPr/>
          <a:lstStyle/>
          <a:p>
            <a:r>
              <a:rPr lang="en-US" b="1" i="1" dirty="0" smtClean="0">
                <a:latin typeface="Aharoni" pitchFamily="2" charset="-79"/>
                <a:cs typeface="Aharoni" pitchFamily="2" charset="-79"/>
              </a:rPr>
              <a:t>Let’s enjoy a </a:t>
            </a:r>
            <a:r>
              <a:rPr lang="en-US" b="1" i="1" dirty="0">
                <a:latin typeface="Aharoni" pitchFamily="2" charset="-79"/>
                <a:cs typeface="Aharoni" pitchFamily="2" charset="-79"/>
              </a:rPr>
              <a:t>v</a:t>
            </a:r>
            <a:r>
              <a:rPr lang="en-US" b="1" i="1" dirty="0" smtClean="0">
                <a:latin typeface="Aharoni" pitchFamily="2" charset="-79"/>
                <a:cs typeface="Aharoni" pitchFamily="2" charset="-79"/>
              </a:rPr>
              <a:t>ideo</a:t>
            </a:r>
            <a:endParaRPr lang="en-US" b="1" i="1" dirty="0">
              <a:latin typeface="Aharoni" pitchFamily="2" charset="-79"/>
              <a:cs typeface="Aharoni" pitchFamily="2" charset="-79"/>
            </a:endParaRPr>
          </a:p>
        </p:txBody>
      </p:sp>
      <p:pic>
        <p:nvPicPr>
          <p:cNvPr id="5" name="video of family.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343400" y="685800"/>
            <a:ext cx="4724399" cy="5410200"/>
          </a:xfrm>
        </p:spPr>
      </p:pic>
    </p:spTree>
    <p:extLst>
      <p:ext uri="{BB962C8B-B14F-4D97-AF65-F5344CB8AC3E}">
        <p14:creationId xmlns:p14="http://schemas.microsoft.com/office/powerpoint/2010/main" val="26055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5"/>
                                        </p:tgtEl>
                                      </p:cBhvr>
                                    </p:cmd>
                                  </p:childTnLst>
                                </p:cTn>
                              </p:par>
                            </p:childTnLst>
                          </p:cTn>
                        </p:par>
                      </p:childTnLst>
                    </p:cTn>
                  </p:par>
                </p:childTnLst>
              </p:cTn>
              <p:nextCondLst>
                <p:cond evt="onClick" delay="0">
                  <p:tgtEl>
                    <p:spTgt spid="5"/>
                  </p:tgtEl>
                </p:cond>
              </p:nextCondLst>
            </p:seq>
            <p:video>
              <p:cMediaNode vol="24528">
                <p:cTn id="26" fill="hold" display="0">
                  <p:stCondLst>
                    <p:cond delay="indefinite"/>
                  </p:stCondLst>
                </p:cTn>
                <p:tgtEl>
                  <p:spTgt spid="5"/>
                </p:tgtEl>
              </p:cMediaNode>
            </p:video>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1101435" y="347805"/>
            <a:ext cx="6728906" cy="584775"/>
          </a:xfrm>
          <a:prstGeom prst="rect">
            <a:avLst/>
          </a:prstGeom>
          <a:solidFill>
            <a:schemeClr val="accent3">
              <a:lumMod val="40000"/>
              <a:lumOff val="60000"/>
            </a:schemeClr>
          </a:solidFill>
          <a:ln>
            <a:noFill/>
          </a:ln>
        </p:spPr>
        <p:txBody>
          <a:bodyPr wrap="square" rtlCol="0">
            <a:spAutoFit/>
          </a:bodyPr>
          <a:lstStyle/>
          <a:p>
            <a:pPr algn="ctr"/>
            <a:r>
              <a:rPr lang="en-US" sz="3200" b="1" dirty="0" smtClean="0">
                <a:latin typeface="Aharoni" pitchFamily="2" charset="-79"/>
                <a:cs typeface="Aharoni" pitchFamily="2" charset="-79"/>
              </a:rPr>
              <a:t>What do you see in the picture? </a:t>
            </a:r>
            <a:endParaRPr lang="en-US" sz="3200" b="1" dirty="0">
              <a:latin typeface="Aharoni" pitchFamily="2" charset="-79"/>
              <a:cs typeface="Aharoni" pitchFamily="2" charset="-79"/>
            </a:endParaRPr>
          </a:p>
        </p:txBody>
      </p:sp>
      <p:sp>
        <p:nvSpPr>
          <p:cNvPr id="12" name="TextBox 11"/>
          <p:cNvSpPr txBox="1"/>
          <p:nvPr/>
        </p:nvSpPr>
        <p:spPr>
          <a:xfrm>
            <a:off x="1115290" y="5508906"/>
            <a:ext cx="6728906" cy="584775"/>
          </a:xfrm>
          <a:prstGeom prst="rect">
            <a:avLst/>
          </a:prstGeom>
          <a:solidFill>
            <a:schemeClr val="accent6">
              <a:lumMod val="75000"/>
            </a:schemeClr>
          </a:solidFill>
          <a:ln>
            <a:noFill/>
          </a:ln>
        </p:spPr>
        <p:txBody>
          <a:bodyPr wrap="square" rtlCol="0">
            <a:spAutoFit/>
          </a:bodyPr>
          <a:lstStyle/>
          <a:p>
            <a:pPr algn="ctr"/>
            <a:r>
              <a:rPr lang="en-US" sz="3200" b="1" dirty="0" smtClean="0">
                <a:latin typeface="Aharoni" pitchFamily="2" charset="-79"/>
                <a:cs typeface="Aharoni" pitchFamily="2" charset="-79"/>
              </a:rPr>
              <a:t>A Happy family </a:t>
            </a:r>
            <a:endParaRPr lang="en-US" sz="3200" b="1" dirty="0">
              <a:latin typeface="Aharoni" pitchFamily="2" charset="-79"/>
              <a:cs typeface="Aharoni" pitchFamily="2" charset="-79"/>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101448"/>
            <a:ext cx="6548796" cy="3888582"/>
          </a:xfrm>
          <a:prstGeom prst="rect">
            <a:avLst/>
          </a:prstGeom>
        </p:spPr>
      </p:pic>
    </p:spTree>
    <p:extLst>
      <p:ext uri="{BB962C8B-B14F-4D97-AF65-F5344CB8AC3E}">
        <p14:creationId xmlns:p14="http://schemas.microsoft.com/office/powerpoint/2010/main" val="390828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22319" y="1447800"/>
            <a:ext cx="4953000" cy="646331"/>
          </a:xfrm>
          <a:prstGeom prst="rect">
            <a:avLst/>
          </a:prstGeom>
          <a:solidFill>
            <a:schemeClr val="accent4">
              <a:lumMod val="75000"/>
            </a:schemeClr>
          </a:solidFill>
          <a:ln>
            <a:noFill/>
          </a:ln>
        </p:spPr>
        <p:txBody>
          <a:bodyPr wrap="square" rtlCol="0">
            <a:spAutoFit/>
          </a:bodyPr>
          <a:lstStyle/>
          <a:p>
            <a:pPr algn="ctr"/>
            <a:r>
              <a:rPr lang="en-US" sz="3600" b="1" dirty="0" smtClean="0">
                <a:latin typeface="Aharoni" pitchFamily="2" charset="-79"/>
                <a:cs typeface="Aharoni" pitchFamily="2" charset="-79"/>
              </a:rPr>
              <a:t>Today our topic </a:t>
            </a:r>
            <a:endParaRPr lang="en-US" sz="3600" b="1" dirty="0">
              <a:latin typeface="Aharoni" pitchFamily="2" charset="-79"/>
              <a:cs typeface="Aharoni" pitchFamily="2" charset="-79"/>
            </a:endParaRPr>
          </a:p>
        </p:txBody>
      </p:sp>
      <p:sp>
        <p:nvSpPr>
          <p:cNvPr id="3" name="Rectangle 2"/>
          <p:cNvSpPr/>
          <p:nvPr/>
        </p:nvSpPr>
        <p:spPr>
          <a:xfrm>
            <a:off x="1981200" y="2286000"/>
            <a:ext cx="4953000" cy="1219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Aharoni" pitchFamily="2" charset="-79"/>
                <a:cs typeface="Aharoni" pitchFamily="2" charset="-79"/>
              </a:rPr>
              <a:t>Paul and his family</a:t>
            </a:r>
            <a:endParaRPr lang="en-US" sz="4000" b="1" dirty="0">
              <a:solidFill>
                <a:schemeClr val="tx1"/>
              </a:solidFill>
              <a:latin typeface="Aharoni" pitchFamily="2" charset="-79"/>
              <a:cs typeface="Aharoni" pitchFamily="2" charset="-79"/>
            </a:endParaRPr>
          </a:p>
        </p:txBody>
      </p:sp>
      <p:sp>
        <p:nvSpPr>
          <p:cNvPr id="4" name="Rectangle 3"/>
          <p:cNvSpPr/>
          <p:nvPr/>
        </p:nvSpPr>
        <p:spPr>
          <a:xfrm>
            <a:off x="3048000" y="3837709"/>
            <a:ext cx="3048000" cy="9144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kern="0" dirty="0">
                <a:solidFill>
                  <a:schemeClr val="tx1"/>
                </a:solidFill>
                <a:latin typeface="Aharoni" pitchFamily="2" charset="-79"/>
                <a:cs typeface="Aharoni" pitchFamily="2" charset="-79"/>
              </a:rPr>
              <a:t>UNIT: </a:t>
            </a:r>
            <a:r>
              <a:rPr lang="en-US" sz="2800" b="1" i="1" kern="0" dirty="0">
                <a:solidFill>
                  <a:schemeClr val="tx1"/>
                </a:solidFill>
                <a:latin typeface="Aharoni" pitchFamily="2" charset="-79"/>
                <a:cs typeface="Aharoni" pitchFamily="2" charset="-79"/>
              </a:rPr>
              <a:t>        </a:t>
            </a:r>
            <a:r>
              <a:rPr lang="en-US" sz="3200" b="1" i="1" kern="0" dirty="0" smtClean="0">
                <a:solidFill>
                  <a:schemeClr val="tx1"/>
                </a:solidFill>
                <a:latin typeface="Aharoni" pitchFamily="2" charset="-79"/>
                <a:cs typeface="Aharoni" pitchFamily="2" charset="-79"/>
              </a:rPr>
              <a:t>Eight </a:t>
            </a:r>
            <a:endParaRPr lang="en-US" sz="3200" b="1" i="1" kern="0" dirty="0">
              <a:solidFill>
                <a:schemeClr val="tx1"/>
              </a:solidFill>
              <a:latin typeface="Aharoni" pitchFamily="2" charset="-79"/>
              <a:cs typeface="Aharoni" pitchFamily="2" charset="-79"/>
            </a:endParaRPr>
          </a:p>
          <a:p>
            <a:pPr lvl="0">
              <a:defRPr/>
            </a:pPr>
            <a:r>
              <a:rPr lang="en-US" sz="2800" b="1" kern="0" dirty="0">
                <a:solidFill>
                  <a:schemeClr val="tx1"/>
                </a:solidFill>
                <a:latin typeface="Aharoni" pitchFamily="2" charset="-79"/>
                <a:cs typeface="Aharoni" pitchFamily="2" charset="-79"/>
              </a:rPr>
              <a:t>LESSON:    </a:t>
            </a:r>
            <a:r>
              <a:rPr lang="en-US" sz="2800" b="1" i="1" kern="0" dirty="0">
                <a:solidFill>
                  <a:schemeClr val="tx1"/>
                </a:solidFill>
                <a:latin typeface="Aharoni" pitchFamily="2" charset="-79"/>
                <a:cs typeface="Aharoni" pitchFamily="2" charset="-79"/>
              </a:rPr>
              <a:t>5</a:t>
            </a:r>
            <a:endParaRPr lang="en-US" sz="2800" b="1" kern="0"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10870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 name="TextBox 4"/>
          <p:cNvSpPr txBox="1"/>
          <p:nvPr/>
        </p:nvSpPr>
        <p:spPr>
          <a:xfrm>
            <a:off x="793171" y="1981200"/>
            <a:ext cx="7848599" cy="4401205"/>
          </a:xfrm>
          <a:prstGeom prst="rect">
            <a:avLst/>
          </a:prstGeom>
          <a:solidFill>
            <a:srgbClr val="00B0F0"/>
          </a:solidFill>
          <a:ln>
            <a:solidFill>
              <a:schemeClr val="tx1"/>
            </a:solidFill>
          </a:ln>
        </p:spPr>
        <p:txBody>
          <a:bodyPr wrap="square" rtlCol="0">
            <a:spAutoFit/>
          </a:bodyPr>
          <a:lstStyle/>
          <a:p>
            <a:r>
              <a:rPr lang="en-US" sz="2800" dirty="0"/>
              <a:t>By the end of the lesson the students will be able </a:t>
            </a:r>
            <a:r>
              <a:rPr lang="en-US" sz="2800" dirty="0" smtClean="0"/>
              <a:t>to</a:t>
            </a:r>
          </a:p>
          <a:p>
            <a:endParaRPr lang="en-US" sz="2800" dirty="0" smtClean="0"/>
          </a:p>
          <a:p>
            <a:pPr marL="457200" indent="-457200">
              <a:buFont typeface="Arial" charset="0"/>
              <a:buChar char="•"/>
            </a:pPr>
            <a:r>
              <a:rPr lang="en-US" sz="2800" dirty="0" smtClean="0"/>
              <a:t>Read and understand text.</a:t>
            </a:r>
          </a:p>
          <a:p>
            <a:pPr marL="457200" indent="-457200">
              <a:buFont typeface="Arial" charset="0"/>
              <a:buChar char="•"/>
            </a:pPr>
            <a:r>
              <a:rPr lang="en-US" sz="2800" dirty="0" smtClean="0"/>
              <a:t>make questions and answers about likes/dislikes. </a:t>
            </a:r>
          </a:p>
          <a:p>
            <a:pPr marL="457200" indent="-457200">
              <a:buFont typeface="Arial" charset="0"/>
              <a:buChar char="•"/>
            </a:pPr>
            <a:r>
              <a:rPr lang="en-US" sz="2800" dirty="0" smtClean="0"/>
              <a:t>Complete guided and semi-guided writing task. </a:t>
            </a:r>
          </a:p>
          <a:p>
            <a:pPr marL="457200" indent="-457200">
              <a:buFont typeface="Arial" charset="0"/>
              <a:buChar char="•"/>
            </a:pPr>
            <a:r>
              <a:rPr lang="en-US" sz="2800" dirty="0" smtClean="0"/>
              <a:t>Infer the meaning of some key words from the inference.  </a:t>
            </a:r>
            <a:endParaRPr lang="en-US" sz="2800" dirty="0"/>
          </a:p>
        </p:txBody>
      </p:sp>
      <p:sp>
        <p:nvSpPr>
          <p:cNvPr id="6" name="TextBox 5"/>
          <p:cNvSpPr txBox="1"/>
          <p:nvPr/>
        </p:nvSpPr>
        <p:spPr>
          <a:xfrm>
            <a:off x="1139535" y="476816"/>
            <a:ext cx="7100455" cy="1077218"/>
          </a:xfrm>
          <a:prstGeom prst="rect">
            <a:avLst/>
          </a:prstGeom>
          <a:solidFill>
            <a:schemeClr val="accent5">
              <a:lumMod val="75000"/>
            </a:schemeClr>
          </a:solidFill>
          <a:ln>
            <a:solidFill>
              <a:schemeClr val="accent5">
                <a:lumMod val="50000"/>
              </a:schemeClr>
            </a:solidFill>
          </a:ln>
        </p:spPr>
        <p:txBody>
          <a:bodyPr wrap="square" rtlCol="0">
            <a:spAutoFit/>
          </a:bodyPr>
          <a:lstStyle/>
          <a:p>
            <a:pPr algn="ctr"/>
            <a:r>
              <a:rPr lang="en-US" sz="3200" b="1" dirty="0" smtClean="0">
                <a:latin typeface="Aharoni" pitchFamily="2" charset="-79"/>
                <a:cs typeface="Aharoni" pitchFamily="2" charset="-79"/>
              </a:rPr>
              <a:t>LEARNING OUTCOMES </a:t>
            </a:r>
            <a:r>
              <a:rPr lang="en-US" sz="3200" b="1" dirty="0">
                <a:latin typeface="Aharoni" pitchFamily="2" charset="-79"/>
                <a:cs typeface="Aharoni" pitchFamily="2" charset="-79"/>
              </a:rPr>
              <a:t>OF THE LESSON</a:t>
            </a:r>
          </a:p>
        </p:txBody>
      </p:sp>
    </p:spTree>
    <p:extLst>
      <p:ext uri="{BB962C8B-B14F-4D97-AF65-F5344CB8AC3E}">
        <p14:creationId xmlns:p14="http://schemas.microsoft.com/office/powerpoint/2010/main" val="24037125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54044" y="139702"/>
            <a:ext cx="1981200" cy="596900"/>
          </a:xfrm>
          <a:prstGeom prst="rect">
            <a:avLst/>
          </a:prstGeom>
          <a:noFill/>
          <a:ln>
            <a:no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latin typeface="Aharoni" pitchFamily="2" charset="-79"/>
                <a:cs typeface="Aharoni" pitchFamily="2" charset="-79"/>
              </a:rPr>
              <a:t>Vocabulary</a:t>
            </a:r>
            <a:endParaRPr lang="en-US" sz="3200" b="1" dirty="0">
              <a:solidFill>
                <a:srgbClr val="0070C0"/>
              </a:solidFill>
              <a:latin typeface="Aharoni" pitchFamily="2" charset="-79"/>
              <a:cs typeface="Aharoni" pitchFamily="2" charset="-79"/>
            </a:endParaRPr>
          </a:p>
        </p:txBody>
      </p:sp>
      <p:sp>
        <p:nvSpPr>
          <p:cNvPr id="3" name="TextBox 2"/>
          <p:cNvSpPr txBox="1"/>
          <p:nvPr/>
        </p:nvSpPr>
        <p:spPr>
          <a:xfrm>
            <a:off x="277090" y="179468"/>
            <a:ext cx="1780310"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3600" b="1" dirty="0" smtClean="0">
                <a:latin typeface="Aharoni" pitchFamily="2" charset="-79"/>
                <a:cs typeface="Aharoni" pitchFamily="2" charset="-79"/>
              </a:rPr>
              <a:t>Feed</a:t>
            </a:r>
            <a:endParaRPr lang="en-US" sz="3600" b="1" dirty="0">
              <a:latin typeface="Aharoni" pitchFamily="2" charset="-79"/>
              <a:cs typeface="Aharoni" pitchFamily="2" charset="-79"/>
            </a:endParaRPr>
          </a:p>
        </p:txBody>
      </p:sp>
      <p:sp>
        <p:nvSpPr>
          <p:cNvPr id="6" name="Title 1"/>
          <p:cNvSpPr txBox="1">
            <a:spLocks/>
          </p:cNvSpPr>
          <p:nvPr/>
        </p:nvSpPr>
        <p:spPr>
          <a:xfrm>
            <a:off x="297873" y="990600"/>
            <a:ext cx="1759527" cy="990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latin typeface="Aharoni" pitchFamily="2" charset="-79"/>
                <a:cs typeface="Aharoni" pitchFamily="2" charset="-79"/>
              </a:rPr>
              <a:t>Meanin</a:t>
            </a:r>
            <a:r>
              <a:rPr lang="en-US" sz="2800" b="1" i="1" dirty="0" smtClean="0">
                <a:solidFill>
                  <a:srgbClr val="00B050"/>
                </a:solidFill>
              </a:rPr>
              <a:t>g</a:t>
            </a:r>
            <a:endParaRPr lang="en-US" sz="2800" b="1" i="1" dirty="0">
              <a:solidFill>
                <a:srgbClr val="00B050"/>
              </a:solidFill>
            </a:endParaRPr>
          </a:p>
        </p:txBody>
      </p:sp>
      <p:sp>
        <p:nvSpPr>
          <p:cNvPr id="8" name="TextBox 7"/>
          <p:cNvSpPr txBox="1"/>
          <p:nvPr/>
        </p:nvSpPr>
        <p:spPr>
          <a:xfrm>
            <a:off x="2057400" y="914400"/>
            <a:ext cx="5742709" cy="954107"/>
          </a:xfrm>
          <a:prstGeom prst="rect">
            <a:avLst/>
          </a:prstGeom>
          <a:noFill/>
          <a:ln>
            <a:noFill/>
          </a:ln>
        </p:spPr>
        <p:txBody>
          <a:bodyPr wrap="square" rtlCol="0">
            <a:spAutoFit/>
          </a:bodyPr>
          <a:lstStyle/>
          <a:p>
            <a:r>
              <a:rPr lang="en-US" sz="2800" b="1" dirty="0" smtClean="0">
                <a:latin typeface="Aharoni" pitchFamily="2" charset="-79"/>
                <a:cs typeface="Aharoni" pitchFamily="2" charset="-79"/>
              </a:rPr>
              <a:t>To give </a:t>
            </a:r>
            <a:r>
              <a:rPr lang="en-US" sz="2800" b="1" dirty="0">
                <a:latin typeface="Aharoni" pitchFamily="2" charset="-79"/>
                <a:cs typeface="Aharoni" pitchFamily="2" charset="-79"/>
              </a:rPr>
              <a:t>food </a:t>
            </a:r>
            <a:r>
              <a:rPr lang="en-US" sz="2800" b="1" dirty="0" smtClean="0">
                <a:latin typeface="Aharoni" pitchFamily="2" charset="-79"/>
                <a:cs typeface="Aharoni" pitchFamily="2" charset="-79"/>
              </a:rPr>
              <a:t>to a person or an animal</a:t>
            </a:r>
            <a:r>
              <a:rPr lang="en-US" sz="2800" b="1" dirty="0" smtClean="0"/>
              <a:t>.</a:t>
            </a:r>
            <a:endParaRPr lang="en-US" sz="2800" b="1" dirty="0"/>
          </a:p>
        </p:txBody>
      </p:sp>
      <p:sp>
        <p:nvSpPr>
          <p:cNvPr id="11" name="TextBox 10"/>
          <p:cNvSpPr txBox="1"/>
          <p:nvPr/>
        </p:nvSpPr>
        <p:spPr>
          <a:xfrm>
            <a:off x="2305844" y="5029200"/>
            <a:ext cx="5638800" cy="1077218"/>
          </a:xfrm>
          <a:prstGeom prst="rect">
            <a:avLst/>
          </a:prstGeom>
          <a:solidFill>
            <a:schemeClr val="accent3">
              <a:lumMod val="20000"/>
              <a:lumOff val="80000"/>
            </a:schemeClr>
          </a:solidFill>
          <a:ln>
            <a:noFill/>
          </a:ln>
        </p:spPr>
        <p:txBody>
          <a:bodyPr wrap="square" rtlCol="0">
            <a:spAutoFit/>
          </a:bodyPr>
          <a:lstStyle/>
          <a:p>
            <a:pPr algn="ctr"/>
            <a:r>
              <a:rPr lang="en-US" sz="3200" b="1" dirty="0" smtClean="0">
                <a:latin typeface="Aharoni" pitchFamily="2" charset="-79"/>
                <a:cs typeface="Aharoni" pitchFamily="2" charset="-79"/>
              </a:rPr>
              <a:t>She feeds </a:t>
            </a:r>
            <a:r>
              <a:rPr lang="en-US" sz="3200" b="1" dirty="0">
                <a:latin typeface="Aharoni" pitchFamily="2" charset="-79"/>
                <a:cs typeface="Aharoni" pitchFamily="2" charset="-79"/>
              </a:rPr>
              <a:t> </a:t>
            </a:r>
            <a:r>
              <a:rPr lang="en-US" sz="3200" b="1" dirty="0" smtClean="0">
                <a:latin typeface="Aharoni" pitchFamily="2" charset="-79"/>
                <a:cs typeface="Aharoni" pitchFamily="2" charset="-79"/>
              </a:rPr>
              <a:t>her baby everyday .</a:t>
            </a:r>
            <a:endParaRPr lang="en-US" sz="3200" b="1" dirty="0">
              <a:latin typeface="Aharoni" pitchFamily="2" charset="-79"/>
              <a:cs typeface="Aharoni" pitchFamily="2" charset="-79"/>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688111"/>
            <a:ext cx="4419600" cy="3073112"/>
          </a:xfrm>
          <a:prstGeom prst="rect">
            <a:avLst/>
          </a:prstGeom>
        </p:spPr>
      </p:pic>
    </p:spTree>
    <p:extLst>
      <p:ext uri="{BB962C8B-B14F-4D97-AF65-F5344CB8AC3E}">
        <p14:creationId xmlns:p14="http://schemas.microsoft.com/office/powerpoint/2010/main" val="30134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p:cNvSpPr txBox="1">
            <a:spLocks/>
          </p:cNvSpPr>
          <p:nvPr/>
        </p:nvSpPr>
        <p:spPr>
          <a:xfrm>
            <a:off x="6954044" y="139702"/>
            <a:ext cx="1981200" cy="596900"/>
          </a:xfrm>
          <a:prstGeom prst="rect">
            <a:avLst/>
          </a:prstGeom>
          <a:noFill/>
          <a:ln>
            <a:no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latin typeface="Aharoni" pitchFamily="2" charset="-79"/>
                <a:cs typeface="Aharoni" pitchFamily="2" charset="-79"/>
              </a:rPr>
              <a:t>Vocabulary</a:t>
            </a:r>
            <a:endParaRPr lang="en-US" sz="3200" b="1" dirty="0">
              <a:solidFill>
                <a:srgbClr val="0070C0"/>
              </a:solidFill>
              <a:latin typeface="Aharoni" pitchFamily="2" charset="-79"/>
              <a:cs typeface="Aharoni" pitchFamily="2" charset="-79"/>
            </a:endParaRPr>
          </a:p>
        </p:txBody>
      </p:sp>
      <p:sp>
        <p:nvSpPr>
          <p:cNvPr id="3" name="TextBox 2"/>
          <p:cNvSpPr txBox="1"/>
          <p:nvPr/>
        </p:nvSpPr>
        <p:spPr>
          <a:xfrm>
            <a:off x="277090" y="179468"/>
            <a:ext cx="1780310" cy="646331"/>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3600" b="1" dirty="0" smtClean="0">
                <a:latin typeface="Aharoni" pitchFamily="2" charset="-79"/>
                <a:cs typeface="Aharoni" pitchFamily="2" charset="-79"/>
              </a:rPr>
              <a:t>Rabbit</a:t>
            </a:r>
            <a:endParaRPr lang="en-US" sz="3600" b="1" dirty="0">
              <a:latin typeface="Aharoni" pitchFamily="2" charset="-79"/>
              <a:cs typeface="Aharoni" pitchFamily="2" charset="-79"/>
            </a:endParaRPr>
          </a:p>
        </p:txBody>
      </p:sp>
      <p:sp>
        <p:nvSpPr>
          <p:cNvPr id="6" name="Title 1"/>
          <p:cNvSpPr txBox="1">
            <a:spLocks/>
          </p:cNvSpPr>
          <p:nvPr/>
        </p:nvSpPr>
        <p:spPr>
          <a:xfrm>
            <a:off x="297873" y="990600"/>
            <a:ext cx="1759527" cy="482600"/>
          </a:xfrm>
          <a:prstGeom prst="rect">
            <a:avLst/>
          </a:prstGeom>
          <a:solidFill>
            <a:schemeClr val="accent1">
              <a:lumMod val="60000"/>
              <a:lumOff val="4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latin typeface="Aharoni" pitchFamily="2" charset="-79"/>
                <a:cs typeface="Aharoni" pitchFamily="2" charset="-79"/>
              </a:rPr>
              <a:t>Meaning</a:t>
            </a:r>
            <a:endParaRPr lang="en-US" sz="2800" b="1" i="1" dirty="0">
              <a:solidFill>
                <a:srgbClr val="00B050"/>
              </a:solidFill>
              <a:latin typeface="Aharoni" pitchFamily="2" charset="-79"/>
              <a:cs typeface="Aharoni" pitchFamily="2" charset="-79"/>
            </a:endParaRPr>
          </a:p>
        </p:txBody>
      </p:sp>
      <p:sp>
        <p:nvSpPr>
          <p:cNvPr id="8" name="TextBox 7"/>
          <p:cNvSpPr txBox="1"/>
          <p:nvPr/>
        </p:nvSpPr>
        <p:spPr>
          <a:xfrm>
            <a:off x="2057400" y="754846"/>
            <a:ext cx="6877844" cy="954107"/>
          </a:xfrm>
          <a:prstGeom prst="rect">
            <a:avLst/>
          </a:prstGeom>
          <a:noFill/>
          <a:ln>
            <a:noFill/>
          </a:ln>
        </p:spPr>
        <p:txBody>
          <a:bodyPr wrap="square" rtlCol="0">
            <a:spAutoFit/>
          </a:bodyPr>
          <a:lstStyle/>
          <a:p>
            <a:r>
              <a:rPr lang="en-US" sz="2800" b="1" dirty="0" smtClean="0">
                <a:latin typeface="Aharoni" pitchFamily="2" charset="-79"/>
                <a:cs typeface="Aharoni" pitchFamily="2" charset="-79"/>
              </a:rPr>
              <a:t>a </a:t>
            </a:r>
            <a:r>
              <a:rPr lang="en-US" sz="2800" b="1" dirty="0">
                <a:latin typeface="Aharoni" pitchFamily="2" charset="-79"/>
                <a:cs typeface="Aharoni" pitchFamily="2" charset="-79"/>
              </a:rPr>
              <a:t>plant-eating mammal with long ears, long hind legs, and a short tail.</a:t>
            </a:r>
          </a:p>
        </p:txBody>
      </p:sp>
      <p:sp>
        <p:nvSpPr>
          <p:cNvPr id="11" name="TextBox 10"/>
          <p:cNvSpPr txBox="1"/>
          <p:nvPr/>
        </p:nvSpPr>
        <p:spPr>
          <a:xfrm>
            <a:off x="2209800" y="5867400"/>
            <a:ext cx="5105400" cy="584775"/>
          </a:xfrm>
          <a:prstGeom prst="rect">
            <a:avLst/>
          </a:prstGeom>
          <a:solidFill>
            <a:schemeClr val="accent1"/>
          </a:solidFill>
          <a:ln>
            <a:noFill/>
          </a:ln>
        </p:spPr>
        <p:txBody>
          <a:bodyPr wrap="square" rtlCol="0">
            <a:spAutoFit/>
          </a:bodyPr>
          <a:lstStyle/>
          <a:p>
            <a:pPr algn="ctr"/>
            <a:r>
              <a:rPr lang="en-US" sz="3200" b="1" dirty="0" smtClean="0">
                <a:latin typeface="Aharoni" pitchFamily="2" charset="-79"/>
                <a:cs typeface="Aharoni" pitchFamily="2" charset="-79"/>
              </a:rPr>
              <a:t>The rabbit is sitting. </a:t>
            </a:r>
            <a:endParaRPr lang="en-US" sz="3200" b="1" dirty="0">
              <a:latin typeface="Aharoni" pitchFamily="2" charset="-79"/>
              <a:cs typeface="Aharoni" pitchFamily="2" charset="-79"/>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2533650"/>
            <a:ext cx="6096000" cy="3028950"/>
          </a:xfrm>
          <a:prstGeom prst="rect">
            <a:avLst/>
          </a:prstGeom>
        </p:spPr>
      </p:pic>
    </p:spTree>
    <p:extLst>
      <p:ext uri="{BB962C8B-B14F-4D97-AF65-F5344CB8AC3E}">
        <p14:creationId xmlns:p14="http://schemas.microsoft.com/office/powerpoint/2010/main" val="18667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xml><?xml version="1.0" encoding="utf-8"?>
<a:theme xmlns:a="http://schemas.openxmlformats.org/drawingml/2006/main" name="2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9052</TotalTime>
  <Words>1269</Words>
  <Application>Microsoft Office PowerPoint</Application>
  <PresentationFormat>On-screen Show (4:3)</PresentationFormat>
  <Paragraphs>138</Paragraphs>
  <Slides>22</Slides>
  <Notes>15</Notes>
  <HiddenSlides>1</HiddenSlides>
  <MMClips>1</MMClips>
  <ScaleCrop>false</ScaleCrop>
  <HeadingPairs>
    <vt:vector size="4" baseType="variant">
      <vt:variant>
        <vt:lpstr>Theme</vt:lpstr>
      </vt:variant>
      <vt:variant>
        <vt:i4>8</vt:i4>
      </vt:variant>
      <vt:variant>
        <vt:lpstr>Slide Titles</vt:lpstr>
      </vt:variant>
      <vt:variant>
        <vt:i4>22</vt:i4>
      </vt:variant>
    </vt:vector>
  </HeadingPairs>
  <TitlesOfParts>
    <vt:vector size="30" baseType="lpstr">
      <vt:lpstr>BlackTie</vt:lpstr>
      <vt:lpstr>Angles</vt:lpstr>
      <vt:lpstr>Aspect</vt:lpstr>
      <vt:lpstr>Waveform</vt:lpstr>
      <vt:lpstr>Flow</vt:lpstr>
      <vt:lpstr>Technic</vt:lpstr>
      <vt:lpstr>1_Angles</vt:lpstr>
      <vt:lpstr>2_Angles</vt:lpstr>
      <vt:lpstr>PowerPoint Presentation</vt:lpstr>
      <vt:lpstr>PowerPoint Presentation</vt:lpstr>
      <vt:lpstr>PowerPoint Presentation</vt:lpstr>
      <vt:lpstr>Let’s enjoy a 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TSS</cp:lastModifiedBy>
  <cp:revision>592</cp:revision>
  <dcterms:created xsi:type="dcterms:W3CDTF">2006-08-16T00:00:00Z</dcterms:created>
  <dcterms:modified xsi:type="dcterms:W3CDTF">2019-11-02T09:49:56Z</dcterms:modified>
</cp:coreProperties>
</file>