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72" r:id="rId9"/>
    <p:sldId id="260" r:id="rId10"/>
    <p:sldId id="261" r:id="rId11"/>
    <p:sldId id="263" r:id="rId12"/>
    <p:sldId id="262" r:id="rId13"/>
    <p:sldId id="265" r:id="rId14"/>
    <p:sldId id="264" r:id="rId15"/>
    <p:sldId id="267" r:id="rId16"/>
    <p:sldId id="266" r:id="rId17"/>
    <p:sldId id="270" r:id="rId18"/>
    <p:sldId id="269" r:id="rId19"/>
    <p:sldId id="273" r:id="rId20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C907"/>
    <a:srgbClr val="30F0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82" autoAdjust="0"/>
  </p:normalViewPr>
  <p:slideViewPr>
    <p:cSldViewPr>
      <p:cViewPr varScale="1">
        <p:scale>
          <a:sx n="56" d="100"/>
          <a:sy n="56" d="100"/>
        </p:scale>
        <p:origin x="-360" y="-84"/>
      </p:cViewPr>
      <p:guideLst>
        <p:guide orient="horz" pos="2448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51590-85E0-49DB-BEDD-5303EE289179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A3861-0BF9-4F06-9B5D-E5C039C12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6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 is a welcome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13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Class work for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41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i="1" dirty="0" smtClean="0">
                <a:latin typeface="+mj-lt"/>
              </a:rPr>
              <a:t>‘Who does not’ is used in place of everybody,</a:t>
            </a:r>
            <a:r>
              <a:rPr lang="en-US" sz="1600" b="1" i="1" baseline="0" dirty="0" smtClean="0">
                <a:latin typeface="+mj-lt"/>
              </a:rPr>
              <a:t> everyone. But Nobody, No one takes only who, not other auxiliaries. Such as “Nobody likes a liar.” Answer: “Who likes a liar?”</a:t>
            </a:r>
            <a:endParaRPr lang="en-US" sz="1600" b="1" i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69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In the previous slide it is shown the use of ‘Everyone/Everybody’ as pronoun but here it is shown ‘Every + Noun’. So</a:t>
            </a:r>
            <a:r>
              <a:rPr lang="en-US" b="1" i="1" baseline="0" dirty="0" smtClean="0"/>
              <a:t> it takes the rule ‘Is there any + noun + who does not+ extension +?’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6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Other rules are the same . At the time of changing ‘never’ changes into ‘ever’ and ‘nothing’ changes into ‘anything.’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86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Remember , Affirmative is always turned into negative while changing into interrogative but negative is</a:t>
            </a:r>
            <a:r>
              <a:rPr lang="en-US" b="1" i="1" baseline="0" dirty="0" smtClean="0"/>
              <a:t> always omitted  while turning it into affirmative in interrogative form.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99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Mixer use of changing into interrogative are given as home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9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r>
              <a:rPr lang="en-US" baseline="0" dirty="0" smtClean="0"/>
              <a:t> of the teacher and the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51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93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7200" b="1" i="1" dirty="0" smtClean="0">
                <a:latin typeface="+mj-lt"/>
              </a:rPr>
              <a:t>Lesson declaration.</a:t>
            </a:r>
            <a:endParaRPr lang="en-US" sz="7200" b="1" i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10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66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71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What is to be done if the sentence is with be verb shown here.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6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 is for class work</a:t>
            </a:r>
            <a:r>
              <a:rPr lang="en-US" baseline="0" dirty="0" smtClean="0"/>
              <a:t> as evaluation.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23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The verb that refers doing something is an action verb. Action verb always takes auxiliary don’t/doesn’t/didn’t at the time of changing into negative and interrogative.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6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6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52637"/>
            <a:ext cx="4629150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52637"/>
            <a:ext cx="13658850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17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42900" y="259080"/>
            <a:ext cx="13043916" cy="683971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317498" y="6067825"/>
            <a:ext cx="13085064" cy="1509124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13560"/>
            <a:ext cx="11658600" cy="2017456"/>
          </a:xfrm>
        </p:spPr>
        <p:txBody>
          <a:bodyPr anchor="b">
            <a:normAutofit/>
          </a:bodyPr>
          <a:lstStyle>
            <a:lvl1pPr>
              <a:defRPr sz="5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030134"/>
            <a:ext cx="9601200" cy="1669627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FFFFFF"/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42900" y="259080"/>
            <a:ext cx="13043916" cy="5368138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9071158" y="4764071"/>
            <a:ext cx="4314644" cy="809229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2786" tIns="61393" rIns="122786" bIns="6139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928980" y="4618662"/>
            <a:ext cx="8316773" cy="96349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2786" tIns="61393" rIns="122786" bIns="6139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4243092" y="4632570"/>
            <a:ext cx="8201970" cy="877508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22786" tIns="61393" rIns="122786" bIns="6139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8414234" y="4617398"/>
            <a:ext cx="4962000" cy="73842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22786" tIns="61393" rIns="122786" bIns="6139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317498" y="4599695"/>
            <a:ext cx="13085064" cy="1507191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122786" tIns="61393" rIns="122786" bIns="6139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048" y="2792035"/>
            <a:ext cx="11658600" cy="1727200"/>
          </a:xfrm>
        </p:spPr>
        <p:txBody>
          <a:bodyPr anchor="t">
            <a:normAutofit/>
          </a:bodyPr>
          <a:lstStyle>
            <a:lvl1pPr algn="ctr">
              <a:defRPr sz="59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1048" y="1629108"/>
            <a:ext cx="9626601" cy="1065108"/>
          </a:xfrm>
        </p:spPr>
        <p:txBody>
          <a:bodyPr anchor="b">
            <a:normAutofit/>
          </a:bodyPr>
          <a:lstStyle>
            <a:lvl1pPr marL="0" indent="0" algn="ctr">
              <a:buNone/>
              <a:defRPr sz="2700">
                <a:solidFill>
                  <a:srgbClr val="FFFFFF"/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14982" y="3036418"/>
            <a:ext cx="5733288" cy="39069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967728" y="3036418"/>
            <a:ext cx="5733288" cy="39069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984" y="3035196"/>
            <a:ext cx="5733288" cy="725064"/>
          </a:xfrm>
        </p:spPr>
        <p:txBody>
          <a:bodyPr anchor="ctr"/>
          <a:lstStyle>
            <a:lvl1pPr marL="0" indent="0" algn="ctr">
              <a:buNone/>
              <a:defRPr sz="3200" b="0">
                <a:solidFill>
                  <a:schemeClr val="tx2"/>
                </a:solidFill>
                <a:latin typeface="+mj-lt"/>
              </a:defRPr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5999" y="3886200"/>
            <a:ext cx="5730083" cy="305678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72300" y="3035195"/>
            <a:ext cx="5733288" cy="725064"/>
          </a:xfrm>
        </p:spPr>
        <p:txBody>
          <a:bodyPr anchor="ctr"/>
          <a:lstStyle>
            <a:lvl1pPr marL="0" indent="0" algn="ctr">
              <a:buNone/>
              <a:defRPr sz="3200" b="0" i="0">
                <a:solidFill>
                  <a:schemeClr val="tx2"/>
                </a:solidFill>
                <a:latin typeface="+mj-lt"/>
              </a:defRPr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3886200"/>
            <a:ext cx="5733288" cy="305678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2900" y="259080"/>
            <a:ext cx="13043916" cy="1616659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317498" y="809416"/>
            <a:ext cx="13085064" cy="1507191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42900" y="259080"/>
            <a:ext cx="13043916" cy="1616659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4058921"/>
            <a:ext cx="5029200" cy="2159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806"/>
              </a:spcAft>
              <a:buNone/>
              <a:defRPr sz="2400">
                <a:solidFill>
                  <a:schemeClr val="tx2"/>
                </a:solidFill>
              </a:defRPr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317498" y="809416"/>
            <a:ext cx="13085064" cy="1509124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371600" y="2590800"/>
            <a:ext cx="5029200" cy="1419758"/>
          </a:xfrm>
        </p:spPr>
        <p:txBody>
          <a:bodyPr anchor="b">
            <a:noAutofit/>
          </a:bodyPr>
          <a:lstStyle>
            <a:lvl1pPr algn="l">
              <a:defRPr sz="4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7943" y="2072640"/>
            <a:ext cx="5856114" cy="4318000"/>
          </a:xfrm>
        </p:spPr>
        <p:txBody>
          <a:bodyPr anchor="ctr"/>
          <a:lstStyle>
            <a:lvl1pPr>
              <a:buClr>
                <a:schemeClr val="bg1"/>
              </a:buClr>
              <a:defRPr sz="30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7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21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2100">
                <a:solidFill>
                  <a:schemeClr val="tx2"/>
                </a:solidFill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69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42900" y="259080"/>
            <a:ext cx="13043916" cy="683971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317498" y="6067825"/>
            <a:ext cx="13085064" cy="1509124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1233" y="383823"/>
            <a:ext cx="5718968" cy="2753925"/>
          </a:xfrm>
        </p:spPr>
        <p:txBody>
          <a:bodyPr anchor="b">
            <a:normAutofit/>
          </a:bodyPr>
          <a:lstStyle>
            <a:lvl1pPr algn="l">
              <a:defRPr sz="3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02500" y="3156938"/>
            <a:ext cx="5727701" cy="27443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57300" y="1554480"/>
            <a:ext cx="5349240" cy="3316224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4300">
                <a:solidFill>
                  <a:schemeClr val="bg1"/>
                </a:solidFill>
              </a:defRPr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42900" y="259080"/>
            <a:ext cx="13043916" cy="1616659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317498" y="809416"/>
            <a:ext cx="13085064" cy="1509124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1640841"/>
            <a:ext cx="3086100" cy="5085644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40840"/>
            <a:ext cx="9029700" cy="508564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07184"/>
            <a:ext cx="9601200" cy="1468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174594"/>
            <a:ext cx="13716000" cy="105704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9601200" cy="863600"/>
          </a:xfrm>
        </p:spPr>
        <p:txBody>
          <a:bodyPr>
            <a:normAutofit/>
          </a:bodyPr>
          <a:lstStyle>
            <a:lvl1pPr marL="0" indent="0" algn="ctr">
              <a:buNone/>
              <a:defRPr sz="27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763521"/>
            <a:ext cx="9601200" cy="3454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834287"/>
            <a:ext cx="13716000" cy="1057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042390"/>
            <a:ext cx="13716000" cy="1057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3864970"/>
            <a:ext cx="9372600" cy="1650556"/>
          </a:xfrm>
        </p:spPr>
        <p:txBody>
          <a:bodyPr anchor="t">
            <a:normAutofit/>
          </a:bodyPr>
          <a:lstStyle>
            <a:lvl1pPr algn="ctr">
              <a:defRPr sz="48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1700" y="1704171"/>
            <a:ext cx="9372600" cy="1775777"/>
          </a:xfrm>
        </p:spPr>
        <p:txBody>
          <a:bodyPr anchor="b"/>
          <a:lstStyle>
            <a:lvl1pPr marL="0" indent="0" algn="ctr">
              <a:buNone/>
              <a:defRPr sz="27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042390"/>
            <a:ext cx="13716000" cy="1057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057400" y="2763520"/>
            <a:ext cx="4686300" cy="3540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972300" y="2763520"/>
            <a:ext cx="4686300" cy="3540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834287"/>
            <a:ext cx="13716000" cy="1057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834287"/>
            <a:ext cx="13716000" cy="105704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057400" y="3195320"/>
            <a:ext cx="4686300" cy="3108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972300" y="3195320"/>
            <a:ext cx="4686300" cy="3108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677161"/>
            <a:ext cx="4688682" cy="511516"/>
          </a:xfrm>
        </p:spPr>
        <p:txBody>
          <a:bodyPr anchor="b"/>
          <a:lstStyle>
            <a:lvl1pPr marL="0" indent="0" algn="ctr">
              <a:buNone/>
              <a:defRPr sz="2400" b="1" baseline="0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2673706"/>
            <a:ext cx="4691063" cy="507797"/>
          </a:xfrm>
        </p:spPr>
        <p:txBody>
          <a:bodyPr anchor="b"/>
          <a:lstStyle>
            <a:lvl1pPr marL="0" indent="0" algn="ctr">
              <a:buNone/>
              <a:defRPr sz="2400" b="1" baseline="0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834287"/>
            <a:ext cx="13716000" cy="1057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07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2" y="1899920"/>
            <a:ext cx="4229099" cy="679365"/>
          </a:xfrm>
        </p:spPr>
        <p:txBody>
          <a:bodyPr anchor="b">
            <a:noAutofit/>
          </a:bodyPr>
          <a:lstStyle>
            <a:lvl1pPr algn="ctr">
              <a:defRPr sz="23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502" y="2579285"/>
            <a:ext cx="4229099" cy="3293195"/>
          </a:xfrm>
        </p:spPr>
        <p:txBody>
          <a:bodyPr/>
          <a:lstStyle>
            <a:lvl1pPr marL="0" indent="0" algn="ctr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057400" y="1899920"/>
            <a:ext cx="4914900" cy="3972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2194560" y="2093366"/>
            <a:ext cx="4636008" cy="350276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0" y="1899920"/>
            <a:ext cx="4229100" cy="679365"/>
          </a:xfrm>
        </p:spPr>
        <p:txBody>
          <a:bodyPr anchor="b">
            <a:noAutofit/>
          </a:bodyPr>
          <a:lstStyle>
            <a:lvl1pPr algn="ctr">
              <a:defRPr sz="23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2159000"/>
            <a:ext cx="4457700" cy="336804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2"/>
                </a:solidFill>
              </a:defRPr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500" y="2580437"/>
            <a:ext cx="4229100" cy="3258651"/>
          </a:xfrm>
        </p:spPr>
        <p:txBody>
          <a:bodyPr/>
          <a:lstStyle>
            <a:lvl1pPr marL="0" indent="0" algn="ctr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1370247"/>
            <a:ext cx="1943100" cy="48937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100" y="1381760"/>
            <a:ext cx="7772400" cy="48361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001010"/>
            <a:ext cx="5357813" cy="477139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570" y="-1048"/>
            <a:ext cx="13719570" cy="777344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225669" y="1961123"/>
            <a:ext cx="8472935" cy="1364880"/>
          </a:xfrm>
        </p:spPr>
        <p:txBody>
          <a:bodyPr bIns="12279"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818416" y="2800382"/>
            <a:ext cx="9766697" cy="373160"/>
          </a:xfrm>
        </p:spPr>
        <p:txBody>
          <a:bodyPr tIns="12279">
            <a:normAutofit/>
          </a:bodyPr>
          <a:lstStyle>
            <a:lvl1pPr marL="0" indent="0" algn="l">
              <a:buNone/>
              <a:defRPr kumimoji="0" lang="en-US" sz="1900" b="0" i="0" u="none" strike="noStrike" kern="1200" cap="all" spc="537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27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570" y="-1048"/>
            <a:ext cx="13719570" cy="777344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3001010"/>
            <a:ext cx="5357813" cy="477139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229099" y="1956969"/>
            <a:ext cx="8476488" cy="1368510"/>
          </a:xfrm>
        </p:spPr>
        <p:txBody>
          <a:bodyPr bIns="12279" anchor="b"/>
          <a:lstStyle>
            <a:lvl1pPr algn="l">
              <a:defRPr kumimoji="0" lang="en-US" sz="43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278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824228" y="2797411"/>
            <a:ext cx="9765792" cy="373075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900" b="0" i="0" u="none" strike="noStrike" kern="1200" cap="all" spc="537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27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4440" y="1243584"/>
            <a:ext cx="4800600" cy="420745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024" y="1243584"/>
            <a:ext cx="4800600" cy="420745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0" y="1243584"/>
            <a:ext cx="4800600" cy="62179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900" b="0" kern="1200" cap="all" spc="537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marL="0" lvl="0" indent="0" algn="l" defTabSz="122785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8725" y="1928761"/>
            <a:ext cx="4800600" cy="35234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50024" y="1243584"/>
            <a:ext cx="4800600" cy="62179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900" b="0" kern="1200" cap="all" spc="537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marL="0" lvl="0" indent="0" algn="l" defTabSz="122785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50024" y="1928761"/>
            <a:ext cx="4800600" cy="35234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30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001010"/>
            <a:ext cx="5357813" cy="477139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907384" y="-1907381"/>
            <a:ext cx="7772400" cy="11587167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marL="0" algn="ctr" defTabSz="1227856" rtl="0" eaLnBrk="1" latinLnBrk="0" hangingPunct="1"/>
            <a:endParaRPr lang="en-US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177395" y="1786251"/>
            <a:ext cx="7818120" cy="1234684"/>
          </a:xfrm>
        </p:spPr>
        <p:txBody>
          <a:bodyPr bIns="0" anchor="b"/>
          <a:lstStyle>
            <a:lvl1pPr algn="l">
              <a:defRPr kumimoji="0" lang="en-US" sz="3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278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4329" y="2968101"/>
            <a:ext cx="5711669" cy="3767979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946931" y="2553836"/>
            <a:ext cx="8692140" cy="706423"/>
          </a:xfrm>
        </p:spPr>
        <p:txBody>
          <a:bodyPr>
            <a:normAutofit/>
          </a:bodyPr>
          <a:lstStyle>
            <a:lvl1pPr marL="0" indent="0">
              <a:buNone/>
              <a:defRPr lang="en-US" sz="19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marL="0" marR="0" lvl="0" indent="0" algn="l" defTabSz="1227856" rtl="0" eaLnBrk="1" fontAlgn="auto" latinLnBrk="0" hangingPunct="1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043238" y="0"/>
            <a:ext cx="10672763" cy="77724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245571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001010"/>
            <a:ext cx="5357813" cy="477139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721350"/>
            <a:ext cx="5357813" cy="20510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06796" y="1946501"/>
            <a:ext cx="8229600" cy="983103"/>
          </a:xfrm>
        </p:spPr>
        <p:txBody>
          <a:bodyPr anchor="b"/>
          <a:lstStyle>
            <a:lvl1pPr algn="l">
              <a:defRPr sz="3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15219" y="2471266"/>
            <a:ext cx="9144818" cy="839419"/>
          </a:xfrm>
        </p:spPr>
        <p:txBody>
          <a:bodyPr/>
          <a:lstStyle>
            <a:lvl1pPr marL="0" indent="0">
              <a:buNone/>
              <a:defRPr sz="1900">
                <a:solidFill>
                  <a:schemeClr val="tx2"/>
                </a:solidFill>
              </a:defRPr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257"/>
            <a:ext cx="3086100" cy="5302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257"/>
            <a:ext cx="9029700" cy="5302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2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1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2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5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0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7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42900" y="259080"/>
            <a:ext cx="13043916" cy="2798064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317498" y="1903353"/>
            <a:ext cx="13085064" cy="1507191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83439"/>
            <a:ext cx="12344400" cy="1419758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45508" y="7083520"/>
            <a:ext cx="5680035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458" y="7083520"/>
            <a:ext cx="5680037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86632" y="7083519"/>
            <a:ext cx="1742739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300">
                <a:solidFill>
                  <a:schemeClr val="tx2"/>
                </a:solidFill>
              </a:defRPr>
            </a:lvl1pPr>
          </a:lstStyle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8101" y="3032196"/>
            <a:ext cx="11112500" cy="3910789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8357" indent="-368357" algn="l" defTabSz="122785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73806" indent="-368357" algn="l" defTabSz="122785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3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8984" indent="-306964" algn="l" defTabSz="122785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700" kern="1200">
          <a:solidFill>
            <a:schemeClr val="tx2"/>
          </a:solidFill>
          <a:latin typeface="+mn-lt"/>
          <a:ea typeface="+mn-ea"/>
          <a:cs typeface="+mn-cs"/>
        </a:defRPr>
      </a:lvl3pPr>
      <a:lvl4pPr marL="1534820" indent="-306964" algn="l" defTabSz="122785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964570" indent="-306964" algn="l" defTabSz="122785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5pPr>
      <a:lvl6pPr marL="2394320" indent="-306964" algn="l" defTabSz="1227856" rtl="0" eaLnBrk="1" latinLnBrk="0" hangingPunct="1">
        <a:spcBef>
          <a:spcPts val="516"/>
        </a:spcBef>
        <a:buClr>
          <a:schemeClr val="accent1"/>
        </a:buClr>
        <a:buFont typeface="Symbol" pitchFamily="18" charset="2"/>
        <a:buChar char="*"/>
        <a:defRPr sz="1900" kern="1200">
          <a:solidFill>
            <a:schemeClr val="tx2"/>
          </a:solidFill>
          <a:latin typeface="+mn-lt"/>
          <a:ea typeface="+mn-ea"/>
          <a:cs typeface="+mn-cs"/>
        </a:defRPr>
      </a:lvl6pPr>
      <a:lvl7pPr marL="2824070" indent="-306964" algn="l" defTabSz="1227856" rtl="0" eaLnBrk="1" latinLnBrk="0" hangingPunct="1">
        <a:spcBef>
          <a:spcPts val="516"/>
        </a:spcBef>
        <a:buClr>
          <a:schemeClr val="accent1"/>
        </a:buClr>
        <a:buFont typeface="Symbol" pitchFamily="18" charset="2"/>
        <a:buChar char="*"/>
        <a:defRPr sz="1900" kern="1200">
          <a:solidFill>
            <a:schemeClr val="tx2"/>
          </a:solidFill>
          <a:latin typeface="+mn-lt"/>
          <a:ea typeface="+mn-ea"/>
          <a:cs typeface="+mn-cs"/>
        </a:defRPr>
      </a:lvl7pPr>
      <a:lvl8pPr marL="3253819" indent="-306964" algn="l" defTabSz="1227856" rtl="0" eaLnBrk="1" latinLnBrk="0" hangingPunct="1">
        <a:spcBef>
          <a:spcPts val="516"/>
        </a:spcBef>
        <a:buClr>
          <a:schemeClr val="accent1"/>
        </a:buClr>
        <a:buFont typeface="Symbol" pitchFamily="18" charset="2"/>
        <a:buChar char="*"/>
        <a:defRPr sz="1900" kern="1200">
          <a:solidFill>
            <a:schemeClr val="tx2"/>
          </a:solidFill>
          <a:latin typeface="+mn-lt"/>
          <a:ea typeface="+mn-ea"/>
          <a:cs typeface="+mn-cs"/>
        </a:defRPr>
      </a:lvl8pPr>
      <a:lvl9pPr marL="3683569" indent="-306964" algn="l" defTabSz="1227856" rtl="0" eaLnBrk="1" latinLnBrk="0" hangingPunct="1">
        <a:spcBef>
          <a:spcPts val="516"/>
        </a:spcBef>
        <a:buClr>
          <a:schemeClr val="accent1"/>
        </a:buClr>
        <a:buFont typeface="Symbol" pitchFamily="18" charset="2"/>
        <a:buChar char="*"/>
        <a:defRPr sz="1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3716000" cy="7772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7400" y="1468120"/>
            <a:ext cx="9601200" cy="777240"/>
          </a:xfrm>
          <a:prstGeom prst="rect">
            <a:avLst/>
          </a:prstGeom>
        </p:spPr>
        <p:txBody>
          <a:bodyPr vert="horz" lIns="122786" tIns="61393" rIns="122786" bIns="61393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331721"/>
            <a:ext cx="9601200" cy="3886201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57200" y="7203864"/>
            <a:ext cx="3200400" cy="413808"/>
          </a:xfrm>
          <a:prstGeom prst="rect">
            <a:avLst/>
          </a:prstGeom>
          <a:ln>
            <a:noFill/>
          </a:ln>
        </p:spPr>
        <p:txBody>
          <a:bodyPr vert="horz" lIns="122786" tIns="61393" rIns="122786" bIns="61393" rtlCol="0" anchor="ctr"/>
          <a:lstStyle>
            <a:lvl1pPr algn="l">
              <a:defRPr sz="15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457700" y="7203864"/>
            <a:ext cx="48006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5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0012680" y="7212788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4800" kern="1200" cap="all" spc="403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368357" algn="l" defTabSz="1227856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06964" algn="l" defTabSz="1227856" rtl="0" eaLnBrk="1" latinLnBrk="0" hangingPunct="1">
        <a:spcBef>
          <a:spcPct val="20000"/>
        </a:spcBef>
        <a:buClrTx/>
        <a:buFont typeface="Arial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ClrTx/>
        <a:buFont typeface="Arial" pitchFamily="34" charset="0"/>
        <a:buChar char="•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ClrTx/>
        <a:buFont typeface="Arial" pitchFamily="34" charset="0"/>
        <a:buChar char="•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ClrTx/>
        <a:buFont typeface="Arial" pitchFamily="34" charset="0"/>
        <a:buChar char="•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ClrTx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573" y="5724051"/>
            <a:ext cx="5361386" cy="20483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570" y="5724798"/>
            <a:ext cx="13719570" cy="204760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4440" y="414528"/>
            <a:ext cx="11281410" cy="621792"/>
          </a:xfrm>
          <a:prstGeom prst="rect">
            <a:avLst/>
          </a:prstGeom>
        </p:spPr>
        <p:txBody>
          <a:bodyPr vert="horz" lIns="122786" tIns="61393" rIns="122786" bIns="61393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0" y="1247379"/>
            <a:ext cx="11281410" cy="4057162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301752" y="6653175"/>
            <a:ext cx="3264408" cy="227990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fld id="{15DE9AE3-CC2D-49F8-9F14-ECFDB40ED15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6271" y="7123138"/>
            <a:ext cx="7086600" cy="310896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300" cap="all" spc="269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01557" y="6993598"/>
            <a:ext cx="754380" cy="569976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2279" tIns="12279" rIns="12279" bIns="12279" rtlCol="0" anchor="ctr">
            <a:norm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fld id="{301E647C-7CD7-4080-B795-E9E1FC7139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27856" rtl="0" eaLnBrk="1" latinLnBrk="0" hangingPunct="1">
        <a:spcBef>
          <a:spcPct val="0"/>
        </a:spcBef>
        <a:buNone/>
        <a:defRPr sz="3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ts val="1074"/>
        </a:spcBef>
        <a:buFont typeface="Arial" pitchFamily="34" charset="0"/>
        <a:buNone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33293" indent="-233293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257" indent="-221014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847221" indent="-221014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4185" indent="-233293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473428" indent="-233293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817227" indent="-221014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124191" indent="-221014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406598" indent="-221014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13258800" cy="1066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Book Antiqua" pitchFamily="18" charset="0"/>
              </a:rPr>
              <a:t>Assalamu</a:t>
            </a:r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Book Antiqua" pitchFamily="18" charset="0"/>
              </a:rPr>
              <a:t>Alaikum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4343400"/>
            <a:ext cx="4495800" cy="1200329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WELCOME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85" y="3886200"/>
            <a:ext cx="4096512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685800"/>
            <a:ext cx="4343400" cy="842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Activities</a:t>
            </a:r>
            <a:endParaRPr lang="en-US" b="1" u="sng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09800"/>
            <a:ext cx="120396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Change the sentences into Interrogative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699808"/>
            <a:ext cx="12801600" cy="292959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1.  Religion plays an important role in human life.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2.  Noble people follow their religions properly.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3.  All the prophets sacrificed their lives for the sake of religion.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4.  Religions teach us morality.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5.  It shows the way of truth.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1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13258800" cy="82764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u="sng" dirty="0" smtClean="0">
                <a:solidFill>
                  <a:srgbClr val="FFFF00"/>
                </a:solidFill>
                <a:latin typeface="Book Antiqua" pitchFamily="18" charset="0"/>
              </a:rPr>
              <a:t>Assertive (with Every) to Interrogative</a:t>
            </a:r>
            <a:endParaRPr lang="en-US" sz="3600" b="1" u="sng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2354" y="1371600"/>
            <a:ext cx="9911446" cy="63011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Everybody  wishes to be happy.(Interrogative)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286000"/>
            <a:ext cx="76200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Book Antiqua" pitchFamily="18" charset="0"/>
              </a:rPr>
              <a:t>Who does not  wish to be happy?</a:t>
            </a:r>
            <a:endParaRPr lang="en-US" b="1" dirty="0">
              <a:solidFill>
                <a:srgbClr val="FFC000"/>
              </a:solidFill>
              <a:latin typeface="Book Antiqua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11729" y="1360716"/>
            <a:ext cx="2590800" cy="67910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38942" y="2209800"/>
            <a:ext cx="3385458" cy="67910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U-Turn Arrow 6"/>
          <p:cNvSpPr/>
          <p:nvPr/>
        </p:nvSpPr>
        <p:spPr>
          <a:xfrm rot="5400000" flipV="1">
            <a:off x="105509" y="1613179"/>
            <a:ext cx="1253112" cy="1159331"/>
          </a:xfrm>
          <a:prstGeom prst="uturnArrow">
            <a:avLst>
              <a:gd name="adj1" fmla="val 20775"/>
              <a:gd name="adj2" fmla="val 20775"/>
              <a:gd name="adj3" fmla="val 22183"/>
              <a:gd name="adj4" fmla="val 43750"/>
              <a:gd name="adj5" fmla="val 98944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914" y="4648200"/>
            <a:ext cx="6629086" cy="27486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1. Everybody loves flowers.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2. Nobody hates it.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3. Everyone smells flowers.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4. Everybody enjoys it.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5. All desire its beauty.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6346212" y="3124200"/>
            <a:ext cx="7217387" cy="1224643"/>
          </a:xfrm>
          <a:prstGeom prst="downArrowCallout">
            <a:avLst>
              <a:gd name="adj1" fmla="val 46333"/>
              <a:gd name="adj2" fmla="val 45000"/>
              <a:gd name="adj3" fmla="val 25000"/>
              <a:gd name="adj4" fmla="val 569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514" y="3200400"/>
            <a:ext cx="6629086" cy="53884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Change the sentences into negative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8077" y="4348843"/>
            <a:ext cx="7165523" cy="31949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09" y="3300330"/>
            <a:ext cx="4096512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9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13258800" cy="82764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u="sng" dirty="0" smtClean="0">
                <a:solidFill>
                  <a:srgbClr val="FFFF00"/>
                </a:solidFill>
                <a:latin typeface="Book Antiqua" pitchFamily="18" charset="0"/>
              </a:rPr>
              <a:t>Assertive (with Every+ noun) to Interrogative</a:t>
            </a:r>
            <a:endParaRPr lang="en-US" sz="3600" b="1" u="sng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219200"/>
            <a:ext cx="10140046" cy="630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Every  mother  loves her child.(Interrogative)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133600"/>
            <a:ext cx="112014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Book Antiqua" pitchFamily="18" charset="0"/>
              </a:rPr>
              <a:t>Is there any mother  who does not  love her child?</a:t>
            </a:r>
            <a:endParaRPr lang="en-US" b="1" dirty="0">
              <a:solidFill>
                <a:srgbClr val="FFC000"/>
              </a:solidFill>
              <a:latin typeface="Book Antiqua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1143000"/>
            <a:ext cx="1507672" cy="67910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2057400"/>
            <a:ext cx="2775858" cy="7620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U-Turn Arrow 6"/>
          <p:cNvSpPr/>
          <p:nvPr/>
        </p:nvSpPr>
        <p:spPr>
          <a:xfrm rot="5400000" flipV="1">
            <a:off x="97343" y="1545144"/>
            <a:ext cx="1253112" cy="990602"/>
          </a:xfrm>
          <a:prstGeom prst="uturnArrow">
            <a:avLst>
              <a:gd name="adj1" fmla="val 20775"/>
              <a:gd name="adj2" fmla="val 20775"/>
              <a:gd name="adj3" fmla="val 22183"/>
              <a:gd name="adj4" fmla="val 43750"/>
              <a:gd name="adj5" fmla="val 98944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1" y="4495800"/>
            <a:ext cx="8127830" cy="27486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1. Every man  loves flowers.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2. Every person hates a liar.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3. Every  woman  likes ornament.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4. Every baby  wants  toys.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5. Every man desires more and more.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1143000" y="2971801"/>
            <a:ext cx="8381999" cy="1066800"/>
          </a:xfrm>
          <a:prstGeom prst="downArrowCallout">
            <a:avLst>
              <a:gd name="adj1" fmla="val 46333"/>
              <a:gd name="adj2" fmla="val 45000"/>
              <a:gd name="adj3" fmla="val 25000"/>
              <a:gd name="adj4" fmla="val 569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3048000"/>
            <a:ext cx="7881368" cy="5388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Change the sentences into negative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4196442"/>
            <a:ext cx="8382000" cy="33473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884985" y="2040444"/>
            <a:ext cx="3200400" cy="7620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488" y="3821865"/>
            <a:ext cx="4096512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0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13258800" cy="82764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 Antiqua" pitchFamily="18" charset="0"/>
              </a:rPr>
              <a:t>Assertive (with never/nothing) to Interrogative</a:t>
            </a:r>
            <a:endParaRPr lang="en-US" sz="3600" b="1" u="sng" dirty="0">
              <a:solidFill>
                <a:schemeClr val="accent5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662232"/>
            <a:ext cx="4218097" cy="3796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6011" y="1439146"/>
            <a:ext cx="6068903" cy="6902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 Antiqua" pitchFamily="18" charset="0"/>
              </a:rPr>
              <a:t>I never  drink tea.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6011" y="2658346"/>
            <a:ext cx="6068903" cy="6902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Do I ever  drink tea?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407269" y="1286746"/>
            <a:ext cx="2514600" cy="1125590"/>
          </a:xfrm>
          <a:prstGeom prst="wedgeEllipseCallout">
            <a:avLst>
              <a:gd name="adj1" fmla="val 21773"/>
              <a:gd name="adj2" fmla="val 8064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517611" y="2778088"/>
            <a:ext cx="1543109" cy="685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10201" y="4739691"/>
            <a:ext cx="5867400" cy="6902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 Antiqua" pitchFamily="18" charset="0"/>
              </a:rPr>
              <a:t>I had nothing  to say.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5958891"/>
            <a:ext cx="6068903" cy="6902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Had  I anything </a:t>
            </a:r>
            <a:r>
              <a:rPr lang="en-US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to say?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6858000" y="4548154"/>
            <a:ext cx="2648009" cy="1125590"/>
          </a:xfrm>
          <a:prstGeom prst="wedgeEllipseCallout">
            <a:avLst>
              <a:gd name="adj1" fmla="val -25708"/>
              <a:gd name="adj2" fmla="val 762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086600" y="5996014"/>
            <a:ext cx="2590800" cy="685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9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13258800" cy="8276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u="sng" dirty="0" smtClean="0">
                <a:latin typeface="Book Antiqua" pitchFamily="18" charset="0"/>
              </a:rPr>
              <a:t>Assertive (with do not/does not/ did not) to Interrogative</a:t>
            </a:r>
            <a:endParaRPr lang="en-US" sz="3600" b="1" u="sng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632" y="1752600"/>
            <a:ext cx="5943600" cy="690265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He does not work hard.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029" y="5715000"/>
            <a:ext cx="13095514" cy="1364397"/>
          </a:xfrm>
          <a:prstGeom prst="rect">
            <a:avLst/>
          </a:prstGeom>
          <a:solidFill>
            <a:srgbClr val="3AC907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If the assertive sentence begins with do not/does not/did not, </a:t>
            </a:r>
          </a:p>
          <a:p>
            <a:pPr algn="just"/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‘not’ will be omitted at the time of changing into interrogative.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743200"/>
            <a:ext cx="11049000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Does he work hard?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367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85800"/>
            <a:ext cx="7315200" cy="842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Activities at home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10134600" cy="6281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Change the sentences into Interrogative.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2237" y="2756318"/>
            <a:ext cx="10360163" cy="4482682"/>
          </a:xfrm>
          <a:prstGeom prst="rect">
            <a:avLst/>
          </a:prstGeom>
          <a:solidFill>
            <a:srgbClr val="30F079"/>
          </a:solidFill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1.  Everybody likes him.</a:t>
            </a:r>
          </a:p>
          <a:p>
            <a:r>
              <a:rPr lang="en-US" b="1" dirty="0" smtClean="0">
                <a:latin typeface="Book Antiqua" pitchFamily="18" charset="0"/>
              </a:rPr>
              <a:t>2.  </a:t>
            </a:r>
            <a:r>
              <a:rPr lang="en-US" b="1" dirty="0">
                <a:latin typeface="Book Antiqua" pitchFamily="18" charset="0"/>
              </a:rPr>
              <a:t>He is a noble man</a:t>
            </a:r>
            <a:r>
              <a:rPr lang="en-US" b="1" dirty="0" smtClean="0">
                <a:latin typeface="Book Antiqua" pitchFamily="18" charset="0"/>
              </a:rPr>
              <a:t>.</a:t>
            </a:r>
          </a:p>
          <a:p>
            <a:r>
              <a:rPr lang="en-US" b="1" dirty="0" smtClean="0">
                <a:latin typeface="Book Antiqua" pitchFamily="18" charset="0"/>
              </a:rPr>
              <a:t>3.  He was a bright student.</a:t>
            </a:r>
          </a:p>
          <a:p>
            <a:r>
              <a:rPr lang="en-US" b="1" dirty="0" smtClean="0">
                <a:latin typeface="Book Antiqua" pitchFamily="18" charset="0"/>
              </a:rPr>
              <a:t>4.  He is now a model of the society.</a:t>
            </a:r>
          </a:p>
          <a:p>
            <a:r>
              <a:rPr lang="en-US" b="1" dirty="0" smtClean="0">
                <a:latin typeface="Book Antiqua" pitchFamily="18" charset="0"/>
              </a:rPr>
              <a:t>5.  He </a:t>
            </a:r>
            <a:r>
              <a:rPr lang="en-US" b="1" dirty="0">
                <a:latin typeface="Book Antiqua" pitchFamily="18" charset="0"/>
              </a:rPr>
              <a:t>studied regularly in his student life.</a:t>
            </a:r>
            <a:endParaRPr lang="en-US" b="1" dirty="0" smtClean="0">
              <a:latin typeface="Book Antiqua" pitchFamily="18" charset="0"/>
            </a:endParaRPr>
          </a:p>
          <a:p>
            <a:r>
              <a:rPr lang="en-US" b="1" dirty="0">
                <a:latin typeface="Book Antiqua" pitchFamily="18" charset="0"/>
              </a:rPr>
              <a:t>6</a:t>
            </a:r>
            <a:r>
              <a:rPr lang="en-US" b="1" dirty="0" smtClean="0">
                <a:latin typeface="Book Antiqua" pitchFamily="18" charset="0"/>
              </a:rPr>
              <a:t>.  We are proud of him.</a:t>
            </a:r>
          </a:p>
          <a:p>
            <a:r>
              <a:rPr lang="en-US" b="1" dirty="0">
                <a:latin typeface="Book Antiqua" pitchFamily="18" charset="0"/>
              </a:rPr>
              <a:t>7</a:t>
            </a:r>
            <a:r>
              <a:rPr lang="en-US" b="1" dirty="0" smtClean="0">
                <a:latin typeface="Book Antiqua" pitchFamily="18" charset="0"/>
              </a:rPr>
              <a:t>.  We pray for him to be a famous person.</a:t>
            </a:r>
          </a:p>
          <a:p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5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5667"/>
            <a:ext cx="11887200" cy="2763520"/>
          </a:xfrm>
          <a:prstGeom prst="rect">
            <a:avLst/>
          </a:prstGeom>
          <a:solidFill>
            <a:srgbClr val="FF0000"/>
          </a:solidFill>
        </p:spPr>
        <p:txBody>
          <a:bodyPr wrap="none" lIns="122786" tIns="61393" rIns="122786" bIns="61393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i="1" spc="67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MonooMJ" pitchFamily="2" charset="0"/>
              </a:rPr>
              <a:t>Acknowledgement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714627"/>
            <a:ext cx="11887200" cy="16013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122786" tIns="61393" rIns="122786" bIns="61393" rtlCol="0">
            <a:spAutoFit/>
          </a:bodyPr>
          <a:lstStyle/>
          <a:p>
            <a:pPr algn="just"/>
            <a:r>
              <a:rPr lang="en-US" sz="3200" b="1" i="1" dirty="0">
                <a:solidFill>
                  <a:srgbClr val="003399"/>
                </a:solidFill>
                <a:latin typeface="+mj-lt"/>
                <a:cs typeface="Nikosh" pitchFamily="2" charset="0"/>
              </a:rPr>
              <a:t>We would like to express our cordial gratitude to the  Ministry of Education, Directorate of Secondary &amp; Higher Education, NCTB, A2i and the panel of honorable </a:t>
            </a:r>
            <a:r>
              <a:rPr lang="en-US" sz="3200" b="1" i="1" dirty="0" smtClean="0">
                <a:solidFill>
                  <a:srgbClr val="003399"/>
                </a:solidFill>
                <a:latin typeface="+mj-lt"/>
                <a:cs typeface="Nikosh" pitchFamily="2" charset="0"/>
              </a:rPr>
              <a:t>editors.</a:t>
            </a:r>
            <a:endParaRPr lang="en-US" sz="3200" b="1" i="1" dirty="0">
              <a:solidFill>
                <a:srgbClr val="003399"/>
              </a:solidFill>
              <a:latin typeface="+mj-lt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2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69736" y="457199"/>
            <a:ext cx="6022264" cy="86909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b="1" u="sng" dirty="0" smtClean="0">
                <a:solidFill>
                  <a:schemeClr val="bg1"/>
                </a:solidFill>
                <a:latin typeface="Book Antiqua" pitchFamily="18" charset="0"/>
              </a:rPr>
              <a:t>Identity</a:t>
            </a:r>
            <a:endParaRPr lang="en-US" sz="4800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6065" y="1524000"/>
            <a:ext cx="76823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Md. </a:t>
            </a:r>
            <a:r>
              <a:rPr lang="en-US" sz="3600" b="1" dirty="0" err="1" smtClean="0">
                <a:solidFill>
                  <a:schemeClr val="bg1"/>
                </a:solidFill>
                <a:latin typeface="Book Antiqua" pitchFamily="18" charset="0"/>
              </a:rPr>
              <a:t>Farid</a:t>
            </a:r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Book Antiqua" pitchFamily="18" charset="0"/>
              </a:rPr>
              <a:t>Uddin</a:t>
            </a:r>
            <a:endParaRPr lang="en-US" sz="3600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Assistant teacher</a:t>
            </a:r>
          </a:p>
          <a:p>
            <a:r>
              <a:rPr lang="en-US" sz="3600" b="1" dirty="0" err="1" smtClean="0">
                <a:solidFill>
                  <a:schemeClr val="bg1"/>
                </a:solidFill>
                <a:latin typeface="Book Antiqua" pitchFamily="18" charset="0"/>
              </a:rPr>
              <a:t>Dupchanchia</a:t>
            </a:r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 D.S </a:t>
            </a:r>
            <a:r>
              <a:rPr lang="en-US" sz="3600" b="1" dirty="0" err="1" smtClean="0">
                <a:solidFill>
                  <a:schemeClr val="bg1"/>
                </a:solidFill>
                <a:latin typeface="Book Antiqua" pitchFamily="18" charset="0"/>
              </a:rPr>
              <a:t>Fazil</a:t>
            </a:r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 Madrasah, </a:t>
            </a:r>
            <a:r>
              <a:rPr lang="en-US" sz="3600" b="1" dirty="0" err="1" smtClean="0">
                <a:solidFill>
                  <a:schemeClr val="bg1"/>
                </a:solidFill>
                <a:latin typeface="Book Antiqua" pitchFamily="18" charset="0"/>
              </a:rPr>
              <a:t>Bogura</a:t>
            </a:r>
            <a:endParaRPr lang="en-US" sz="3600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English 2</a:t>
            </a:r>
            <a:r>
              <a:rPr lang="en-US" sz="3600" b="1" baseline="30000" dirty="0" smtClean="0">
                <a:solidFill>
                  <a:schemeClr val="bg1"/>
                </a:solidFill>
                <a:latin typeface="Book Antiqua" pitchFamily="18" charset="0"/>
              </a:rPr>
              <a:t>nd</a:t>
            </a:r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 paper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Class- VIII-X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400800"/>
            <a:ext cx="13716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762000"/>
            <a:ext cx="40195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57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68589" y="4800600"/>
            <a:ext cx="57912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It is a very beautiful sight.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9886" y="5791200"/>
            <a:ext cx="631915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Book Antiqua" pitchFamily="18" charset="0"/>
              </a:rPr>
              <a:t>Isn’t it a very beautiful sight?</a:t>
            </a:r>
            <a:endParaRPr lang="en-US" sz="36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1964" y="914399"/>
            <a:ext cx="5187043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The sight looks so nice.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4413" y="1905000"/>
            <a:ext cx="6095999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Doesn’t the sight look so nice?</a:t>
            </a:r>
            <a:endParaRPr lang="en-US" sz="3200" b="1" dirty="0">
              <a:solidFill>
                <a:schemeClr val="accent6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34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990600"/>
            <a:ext cx="6477000" cy="842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erlin Sans FB Demi" pitchFamily="34" charset="0"/>
              </a:rPr>
              <a:t>Our today’s lesson is</a:t>
            </a:r>
            <a:r>
              <a:rPr lang="en-US" b="1" dirty="0" smtClean="0">
                <a:latin typeface="Book Antiqua" pitchFamily="18" charset="0"/>
              </a:rPr>
              <a:t>--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9500" y="2133600"/>
            <a:ext cx="7162800" cy="10479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atin typeface="BatangChe" pitchFamily="49" charset="-127"/>
                <a:ea typeface="BatangChe" pitchFamily="49" charset="-127"/>
              </a:rPr>
              <a:t>Transformation of sentence</a:t>
            </a:r>
          </a:p>
          <a:p>
            <a:pPr algn="ctr"/>
            <a:r>
              <a:rPr lang="en-US" sz="3600" b="1" dirty="0" smtClean="0">
                <a:latin typeface="BatangChe" pitchFamily="49" charset="-127"/>
                <a:ea typeface="BatangChe" pitchFamily="49" charset="-127"/>
              </a:rPr>
              <a:t>Part-2 </a:t>
            </a:r>
          </a:p>
          <a:p>
            <a:pPr algn="ctr"/>
            <a:r>
              <a:rPr lang="en-US" sz="3600" b="1" dirty="0" smtClean="0">
                <a:latin typeface="BatangChe" pitchFamily="49" charset="-127"/>
                <a:ea typeface="BatangChe" pitchFamily="49" charset="-127"/>
              </a:rPr>
              <a:t>(Assertive to Interrogative</a:t>
            </a:r>
            <a:r>
              <a:rPr lang="en-US" sz="3600" b="1" dirty="0" smtClean="0">
                <a:latin typeface="Book Antiqua" pitchFamily="18" charset="0"/>
              </a:rPr>
              <a:t>)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7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bg2">
                <a:lumMod val="50000"/>
              </a:schemeClr>
            </a:gs>
            <a:gs pos="100000">
              <a:schemeClr val="bg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85800" y="2286000"/>
            <a:ext cx="11811000" cy="5029200"/>
          </a:xfrm>
          <a:prstGeom prst="horizontalScroll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   After completing this lesson, we will be able to—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apply the use of be verb with negative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a</a:t>
            </a:r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pply the use of auxiliary verbs with negative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a</a:t>
            </a:r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pply question word (‘</a:t>
            </a:r>
            <a:r>
              <a:rPr lang="en-US" sz="3200" b="1" dirty="0" err="1" smtClean="0">
                <a:solidFill>
                  <a:schemeClr val="tx1"/>
                </a:solidFill>
                <a:latin typeface="Book Antiqua" pitchFamily="18" charset="0"/>
              </a:rPr>
              <a:t>wh</a:t>
            </a:r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’ word) in interrogative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change from assertive to interrogative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2819400" y="1166446"/>
            <a:ext cx="7162800" cy="1143000"/>
          </a:xfrm>
          <a:prstGeom prst="verticalScroll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  <a:t>Learning outcomes</a:t>
            </a:r>
            <a:endParaRPr lang="en-US" sz="40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" y="838200"/>
            <a:ext cx="11430000" cy="1828800"/>
          </a:xfrm>
          <a:prstGeom prst="ellipse">
            <a:avLst/>
          </a:prstGeom>
          <a:noFill/>
          <a:ln w="1524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1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bg2">
                <a:lumMod val="25000"/>
              </a:schemeClr>
            </a:gs>
            <a:gs pos="0">
              <a:schemeClr val="bg1"/>
            </a:gs>
            <a:gs pos="75000">
              <a:srgbClr val="8F0040">
                <a:lumMod val="18000"/>
              </a:srgbClr>
            </a:gs>
            <a:gs pos="100000">
              <a:schemeClr val="accent2">
                <a:lumMod val="17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886669"/>
            <a:ext cx="9982200" cy="7709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Book Antiqua" pitchFamily="18" charset="0"/>
              </a:rPr>
              <a:t>Isn’t laptop most useful element for us?</a:t>
            </a:r>
            <a:endParaRPr lang="en-US" b="1" dirty="0">
              <a:solidFill>
                <a:srgbClr val="FFC00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862935"/>
            <a:ext cx="8915400" cy="690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Everybody needs it. (Interrogative)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777335"/>
            <a:ext cx="5486400" cy="5378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Book Antiqua" pitchFamily="18" charset="0"/>
              </a:rPr>
              <a:t>Who does  not need it?</a:t>
            </a:r>
            <a:endParaRPr lang="en-US" b="1" dirty="0">
              <a:solidFill>
                <a:srgbClr val="FFC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2500" y="669157"/>
            <a:ext cx="4495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u="sng" dirty="0" smtClean="0">
                <a:latin typeface="Book Antiqua" pitchFamily="18" charset="0"/>
              </a:rPr>
              <a:t>Notice carefully</a:t>
            </a:r>
            <a:endParaRPr lang="en-US" sz="4000" b="1" u="sng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886200"/>
            <a:ext cx="13106400" cy="690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It plays a very important role in our life. (Interrogative)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796135"/>
            <a:ext cx="11811000" cy="690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Book Antiqua" pitchFamily="18" charset="0"/>
              </a:rPr>
              <a:t>Doesn’t  it play a very important role in our life?</a:t>
            </a:r>
            <a:endParaRPr lang="en-US" b="1" dirty="0">
              <a:solidFill>
                <a:srgbClr val="FFC000"/>
              </a:solidFill>
              <a:latin typeface="Book Antiqu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7587" y="2863921"/>
            <a:ext cx="1524000" cy="78726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83030" y="4789716"/>
            <a:ext cx="2231570" cy="690265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68993" y="5732303"/>
            <a:ext cx="2931408" cy="8382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68992" y="6705600"/>
            <a:ext cx="3693408" cy="8382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914400" y="3783761"/>
            <a:ext cx="1371600" cy="8382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415">
            <a:off x="391583" y="781"/>
            <a:ext cx="4122595" cy="19224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1750367"/>
            <a:ext cx="1325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</a:rPr>
              <a:t>Laptop is most useful element for us</a:t>
            </a:r>
            <a:r>
              <a:rPr lang="en-US" sz="4000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858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 animBg="1"/>
      <p:bldP spid="4" grpId="0"/>
      <p:bldP spid="5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357" y="228600"/>
            <a:ext cx="12268200" cy="8565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u="sng" dirty="0" smtClean="0">
                <a:latin typeface="Book Antiqua" pitchFamily="18" charset="0"/>
              </a:rPr>
              <a:t>How to change Assertive(with be verb) to Interrogative</a:t>
            </a:r>
            <a:endParaRPr lang="en-US" sz="3600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823857"/>
            <a:ext cx="13335000" cy="5334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Book Antiqua" pitchFamily="18" charset="0"/>
              </a:rPr>
              <a:t>If the assertive sentence is, subject + be ( am, is, are, was, were) + extension,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157" y="6974532"/>
            <a:ext cx="12948557" cy="5378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Be(</a:t>
            </a:r>
            <a:r>
              <a:rPr lang="en-US" b="1" dirty="0" err="1" smtClean="0">
                <a:solidFill>
                  <a:srgbClr val="002060"/>
                </a:solidFill>
                <a:latin typeface="Book Antiqua" pitchFamily="18" charset="0"/>
              </a:rPr>
              <a:t>amn’t</a:t>
            </a:r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Book Antiqua" pitchFamily="18" charset="0"/>
              </a:rPr>
              <a:t>/isn’t/aren’t/wasn’t/weren’t +subject +extension </a:t>
            </a:r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+?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354" y="1371600"/>
            <a:ext cx="11664046" cy="6301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Human mind is very short.(Interrogative)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357" y="2001717"/>
            <a:ext cx="8006443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Isn’t human mind very short?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583" y="2907187"/>
            <a:ext cx="12654643" cy="6902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 am the best gift of Allah to my mother. (Interrogative)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255" y="3597452"/>
            <a:ext cx="10406746" cy="59354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Book Antiqua" pitchFamily="18" charset="0"/>
              </a:rPr>
              <a:t>Amn’t</a:t>
            </a:r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 I the best gift of Allah to my mother?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354" y="4419600"/>
            <a:ext cx="12632872" cy="6902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Akbar was the greatest king of India. (Interrogative)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100935"/>
            <a:ext cx="10134600" cy="6902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Wasn’t Akbar the greatest king of India?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157" y="6357257"/>
            <a:ext cx="2520043" cy="5193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i</a:t>
            </a:r>
            <a:r>
              <a:rPr lang="en-US" b="1" dirty="0" smtClean="0">
                <a:latin typeface="Book Antiqua" pitchFamily="18" charset="0"/>
              </a:rPr>
              <a:t>t will be--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80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685800"/>
            <a:ext cx="4343400" cy="842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Activities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95600"/>
            <a:ext cx="12801600" cy="29295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1. We are  ardent follower of </a:t>
            </a:r>
            <a:r>
              <a:rPr lang="en-US" b="1" dirty="0" err="1" smtClean="0">
                <a:latin typeface="Book Antiqua" pitchFamily="18" charset="0"/>
              </a:rPr>
              <a:t>Hazrat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err="1" smtClean="0">
                <a:latin typeface="Book Antiqua" pitchFamily="18" charset="0"/>
              </a:rPr>
              <a:t>Muhammed</a:t>
            </a:r>
            <a:r>
              <a:rPr lang="en-US" b="1" dirty="0" smtClean="0">
                <a:latin typeface="Book Antiqua" pitchFamily="18" charset="0"/>
              </a:rPr>
              <a:t> (SM).</a:t>
            </a:r>
          </a:p>
          <a:p>
            <a:r>
              <a:rPr lang="en-US" b="1" dirty="0" smtClean="0">
                <a:latin typeface="Book Antiqua" pitchFamily="18" charset="0"/>
              </a:rPr>
              <a:t>2. He is the guide of the human being.</a:t>
            </a:r>
          </a:p>
          <a:p>
            <a:r>
              <a:rPr lang="en-US" b="1" dirty="0" smtClean="0">
                <a:latin typeface="Book Antiqua" pitchFamily="18" charset="0"/>
              </a:rPr>
              <a:t>3. We are obedient to him.</a:t>
            </a:r>
          </a:p>
          <a:p>
            <a:r>
              <a:rPr lang="en-US" b="1" dirty="0" smtClean="0">
                <a:latin typeface="Book Antiqua" pitchFamily="18" charset="0"/>
              </a:rPr>
              <a:t>4. </a:t>
            </a:r>
            <a:r>
              <a:rPr lang="en-US" b="1" dirty="0" err="1" smtClean="0">
                <a:latin typeface="Book Antiqua" pitchFamily="18" charset="0"/>
              </a:rPr>
              <a:t>Hazrat</a:t>
            </a:r>
            <a:r>
              <a:rPr lang="en-US" b="1" dirty="0" smtClean="0">
                <a:latin typeface="Book Antiqua" pitchFamily="18" charset="0"/>
              </a:rPr>
              <a:t> Abu </a:t>
            </a:r>
            <a:r>
              <a:rPr lang="en-US" b="1" dirty="0" err="1" smtClean="0">
                <a:latin typeface="Book Antiqua" pitchFamily="18" charset="0"/>
              </a:rPr>
              <a:t>Bakar</a:t>
            </a:r>
            <a:r>
              <a:rPr lang="en-US" b="1" dirty="0" smtClean="0">
                <a:latin typeface="Book Antiqua" pitchFamily="18" charset="0"/>
              </a:rPr>
              <a:t> (R) was the first man to receive his invitation.</a:t>
            </a:r>
          </a:p>
          <a:p>
            <a:r>
              <a:rPr lang="en-US" b="1" dirty="0" smtClean="0">
                <a:latin typeface="Book Antiqua" pitchFamily="18" charset="0"/>
              </a:rPr>
              <a:t>5. </a:t>
            </a:r>
            <a:r>
              <a:rPr lang="en-US" b="1" dirty="0" err="1" smtClean="0">
                <a:latin typeface="Book Antiqua" pitchFamily="18" charset="0"/>
              </a:rPr>
              <a:t>Hazrat</a:t>
            </a:r>
            <a:r>
              <a:rPr lang="en-US" b="1" dirty="0" smtClean="0">
                <a:latin typeface="Book Antiqua" pitchFamily="18" charset="0"/>
              </a:rPr>
              <a:t> Omar &amp; Ali (R) were the next caliphs of </a:t>
            </a:r>
            <a:r>
              <a:rPr lang="en-US" b="1" dirty="0" err="1" smtClean="0">
                <a:latin typeface="Book Antiqua" pitchFamily="18" charset="0"/>
              </a:rPr>
              <a:t>Hazrat</a:t>
            </a:r>
            <a:r>
              <a:rPr lang="en-US" b="1" dirty="0" smtClean="0">
                <a:latin typeface="Book Antiqua" pitchFamily="18" charset="0"/>
              </a:rPr>
              <a:t> Abu </a:t>
            </a:r>
            <a:r>
              <a:rPr lang="en-US" b="1" dirty="0" err="1" smtClean="0">
                <a:latin typeface="Book Antiqua" pitchFamily="18" charset="0"/>
              </a:rPr>
              <a:t>Bakar</a:t>
            </a:r>
            <a:r>
              <a:rPr lang="en-US" b="1" dirty="0" smtClean="0">
                <a:latin typeface="Book Antiqua" pitchFamily="18" charset="0"/>
              </a:rPr>
              <a:t>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041071"/>
            <a:ext cx="10134600" cy="6281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Change the sentences into Interrogative</a:t>
            </a:r>
            <a:endParaRPr lang="en-US" b="1" u="sng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49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13258800" cy="82764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  <a:latin typeface="Book Antiqua" pitchFamily="18" charset="0"/>
              </a:rPr>
              <a:t>How to change Assertive (with action verb) to Interrogative</a:t>
            </a:r>
            <a:endParaRPr lang="en-US" sz="3600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9" y="1447800"/>
            <a:ext cx="857249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 say my  prayer 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five times 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regularly. (Interrogative)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" y="2219430"/>
            <a:ext cx="8229600" cy="46166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Book Antiqua" pitchFamily="18" charset="0"/>
              </a:rPr>
              <a:t>Don’t I say my  prayer  </a:t>
            </a:r>
            <a:r>
              <a:rPr lang="en-US" b="1" dirty="0">
                <a:solidFill>
                  <a:srgbClr val="FFC000"/>
                </a:solidFill>
                <a:latin typeface="Book Antiqua" pitchFamily="18" charset="0"/>
              </a:rPr>
              <a:t>five times </a:t>
            </a:r>
            <a:r>
              <a:rPr lang="en-US" b="1" dirty="0" smtClean="0">
                <a:solidFill>
                  <a:srgbClr val="FFC000"/>
                </a:solidFill>
                <a:latin typeface="Book Antiqua" pitchFamily="18" charset="0"/>
              </a:rPr>
              <a:t>regularly?</a:t>
            </a:r>
            <a:endParaRPr lang="en-US" b="1" dirty="0">
              <a:solidFill>
                <a:srgbClr val="FFC00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056" y="2969566"/>
            <a:ext cx="8730344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My mother wants me to be a model of truth. (Inter)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056" y="3741198"/>
            <a:ext cx="8616040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Book Antiqua" pitchFamily="18" charset="0"/>
              </a:rPr>
              <a:t>Doesn’t my mother want me to be a model of truth?</a:t>
            </a:r>
            <a:endParaRPr lang="en-US" b="1" dirty="0">
              <a:solidFill>
                <a:srgbClr val="FFC00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056" y="4261923"/>
            <a:ext cx="8730343" cy="61487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Our prophet ordered us to follow him (Interrogative)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549" y="5041064"/>
            <a:ext cx="7639051" cy="59773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Book Antiqua" pitchFamily="18" charset="0"/>
              </a:rPr>
              <a:t>Didn’t our prophet order us to follow him?</a:t>
            </a:r>
            <a:endParaRPr lang="en-US" b="1" dirty="0">
              <a:solidFill>
                <a:srgbClr val="FFC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170" y="5867400"/>
            <a:ext cx="8741229" cy="1524000"/>
          </a:xfrm>
          <a:prstGeom prst="rect">
            <a:avLst/>
          </a:prstGeom>
          <a:solidFill>
            <a:srgbClr val="3AC907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If there is action verb in the sentence, Interrogative will be started  with Don’t/Doesn’t/Didn’t according to tense, subject &amp; number.</a:t>
            </a:r>
            <a:endParaRPr lang="en-US" b="1" dirty="0">
              <a:solidFill>
                <a:srgbClr val="FFFF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60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1039</Words>
  <Application>Microsoft Office PowerPoint</Application>
  <PresentationFormat>Custom</PresentationFormat>
  <Paragraphs>128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Waveform</vt:lpstr>
      <vt:lpstr>Couture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TSS</cp:lastModifiedBy>
  <cp:revision>104</cp:revision>
  <dcterms:created xsi:type="dcterms:W3CDTF">2015-09-20T15:30:20Z</dcterms:created>
  <dcterms:modified xsi:type="dcterms:W3CDTF">2019-11-02T10:06:34Z</dcterms:modified>
</cp:coreProperties>
</file>