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gif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6" r:id="rId6"/>
    <p:sldId id="262" r:id="rId7"/>
    <p:sldId id="263" r:id="rId8"/>
    <p:sldId id="277" r:id="rId9"/>
    <p:sldId id="265" r:id="rId10"/>
    <p:sldId id="266" r:id="rId11"/>
    <p:sldId id="275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BBD09-6C4D-4C90-90F6-05871C37B03A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E84D5-EB17-452D-879E-4EF6F16EE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4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E84D5-EB17-452D-879E-4EF6F16EE5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3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E84D5-EB17-452D-879E-4EF6F16EE5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6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53440-1739-4AE2-AABE-9082E405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53440-1739-4AE2-AABE-9082E405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53440-1739-4AE2-AABE-9082E405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53440-1739-4AE2-AABE-9082E405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53440-1739-4AE2-AABE-9082E405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53440-1739-4AE2-AABE-9082E405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53440-1739-4AE2-AABE-9082E405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53440-1739-4AE2-AABE-9082E405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53440-1739-4AE2-AABE-9082E405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53440-1739-4AE2-AABE-9082E405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C63F2-D396-4DB9-92E5-510408AFD09A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53440-1739-4AE2-AABE-9082E405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"/>
            <a:ext cx="24765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0" y="0"/>
            <a:ext cx="24765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71450" y="6553200"/>
            <a:ext cx="386715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Md.Shamsul Alam, Mob:01722-922691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57800" y="6553200"/>
            <a:ext cx="3624598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E-mail: shamsul101085@gmail.com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NG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133600"/>
            <a:ext cx="4419600" cy="3282701"/>
          </a:xfrm>
          <a:prstGeom prst="rect">
            <a:avLst/>
          </a:prstGeom>
        </p:spPr>
      </p:pic>
      <p:pic>
        <p:nvPicPr>
          <p:cNvPr id="16" name="Picture 15" descr="png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143000"/>
            <a:ext cx="4876801" cy="3581400"/>
          </a:xfrm>
          <a:prstGeom prst="rect">
            <a:avLst/>
          </a:prstGeom>
        </p:spPr>
      </p:pic>
      <p:pic>
        <p:nvPicPr>
          <p:cNvPr id="17" name="Picture 16" descr="png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257300" y="1790702"/>
            <a:ext cx="4876801" cy="3581400"/>
          </a:xfrm>
          <a:prstGeom prst="rect">
            <a:avLst/>
          </a:prstGeom>
        </p:spPr>
      </p:pic>
      <p:pic>
        <p:nvPicPr>
          <p:cNvPr id="18" name="Picture 17" descr="png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400299" y="1257301"/>
            <a:ext cx="4876801" cy="3581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09800" y="1295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260807" y="2967335"/>
            <a:ext cx="662239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Welcome</a:t>
            </a:r>
            <a:endParaRPr lang="en-US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875 0.22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1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9166 -0.183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9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2084 -0.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0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1666 0.238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9600"/>
            <a:ext cx="9144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Read the text  in again A   &amp; choose the correct answer 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524000"/>
            <a:ext cx="84582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</a:rPr>
              <a:t>Paharpur</a:t>
            </a:r>
            <a:r>
              <a:rPr lang="en-US" sz="2400" b="1" dirty="0" smtClean="0">
                <a:solidFill>
                  <a:srgbClr val="FF0000"/>
                </a:solidFill>
              </a:rPr>
              <a:t>  is a---- </a:t>
            </a:r>
          </a:p>
          <a:p>
            <a:pPr marL="342900" indent="-342900"/>
            <a:r>
              <a:rPr lang="en-US" sz="2000" dirty="0" smtClean="0">
                <a:solidFill>
                  <a:schemeClr val="tx1"/>
                </a:solidFill>
              </a:rPr>
              <a:t>a) typical Bangladeshi  village. B) an extraordinary  village. c)a very small village. D) a village on top of mountain</a:t>
            </a:r>
          </a:p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</a:rPr>
              <a:t>2. After excavation, the archaeologists discovered a huge…….. </a:t>
            </a:r>
          </a:p>
          <a:p>
            <a:pPr marL="342900" indent="-342900"/>
            <a:r>
              <a:rPr lang="en-US" sz="2000" dirty="0" smtClean="0">
                <a:solidFill>
                  <a:schemeClr val="tx1"/>
                </a:solidFill>
              </a:rPr>
              <a:t> a) king’s place b)emperor’s courtyard. c) Buddhist monastery d) Hindu temple. </a:t>
            </a:r>
          </a:p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</a:rPr>
              <a:t>3.How many phases of excavation of ‘</a:t>
            </a:r>
            <a:r>
              <a:rPr lang="en-US" sz="2400" b="1" dirty="0" err="1" smtClean="0">
                <a:solidFill>
                  <a:srgbClr val="FF0000"/>
                </a:solidFill>
              </a:rPr>
              <a:t>Paharpur</a:t>
            </a:r>
            <a:r>
              <a:rPr lang="en-US" sz="2400" b="1" dirty="0" smtClean="0">
                <a:solidFill>
                  <a:srgbClr val="FF0000"/>
                </a:solidFill>
              </a:rPr>
              <a:t>’ has been mentioned in the text?</a:t>
            </a:r>
          </a:p>
          <a:p>
            <a:pPr marL="342900" indent="-342900"/>
            <a:r>
              <a:rPr lang="en-US" sz="2000" dirty="0" smtClean="0">
                <a:solidFill>
                  <a:schemeClr val="tx1"/>
                </a:solidFill>
              </a:rPr>
              <a:t> A) four b) five  c)six  d) seven.</a:t>
            </a:r>
          </a:p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</a:rPr>
              <a:t>4. What things indicates  that the site  was built by  the second Pala king ? </a:t>
            </a:r>
          </a:p>
          <a:p>
            <a:pPr marL="342900" indent="-342900"/>
            <a:r>
              <a:rPr lang="en-US" sz="2000" dirty="0" smtClean="0">
                <a:solidFill>
                  <a:schemeClr val="tx1"/>
                </a:solidFill>
              </a:rPr>
              <a:t>a)earthen  seals b) ceramic seals c) stone seals d) iron seals</a:t>
            </a:r>
          </a:p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</a:rPr>
              <a:t>5. The word ‘benefactors’ in the text means </a:t>
            </a:r>
            <a:r>
              <a:rPr lang="en-US" sz="2400" b="1" dirty="0" smtClean="0">
                <a:solidFill>
                  <a:schemeClr val="tx1"/>
                </a:solidFill>
              </a:rPr>
              <a:t>–</a:t>
            </a:r>
          </a:p>
          <a:p>
            <a:pPr marL="342900" indent="-342900"/>
            <a:r>
              <a:rPr lang="en-US" sz="2000" dirty="0" smtClean="0">
                <a:solidFill>
                  <a:schemeClr val="tx1"/>
                </a:solidFill>
              </a:rPr>
              <a:t>a) banker b) famous businessmen c) people with money d) financials  supports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228600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Individual work</a:t>
            </a:r>
            <a:endParaRPr lang="en-US" sz="3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 flipV="1">
            <a:off x="152395" y="115668"/>
            <a:ext cx="8763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Work in pairs. Ask &amp; answer the questions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017455"/>
            <a:ext cx="86105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/>
              <a:t>Why is the village  named </a:t>
            </a:r>
            <a:r>
              <a:rPr lang="en-US" sz="2800" b="1" dirty="0" err="1" smtClean="0"/>
              <a:t>Paharpur</a:t>
            </a:r>
            <a:r>
              <a:rPr lang="en-US" sz="2800" b="1" dirty="0" smtClean="0"/>
              <a:t> ?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Where is it located ?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What is it famous for ?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Why was the site  officially  stated  to be preserved ?</a:t>
            </a:r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Why is the named </a:t>
            </a:r>
            <a:r>
              <a:rPr lang="en-US" sz="4800" b="1" dirty="0" err="1" smtClean="0">
                <a:solidFill>
                  <a:schemeClr val="tx1"/>
                </a:solidFill>
              </a:rPr>
              <a:t>Paharpur</a:t>
            </a:r>
            <a:r>
              <a:rPr lang="en-US" sz="4800" b="1" dirty="0" smtClean="0">
                <a:solidFill>
                  <a:schemeClr val="tx1"/>
                </a:solidFill>
              </a:rPr>
              <a:t> ?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images-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71600"/>
            <a:ext cx="6248400" cy="3124200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81000" y="4953000"/>
            <a:ext cx="84582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village is named </a:t>
            </a:r>
            <a:r>
              <a:rPr lang="en-US" sz="2800" b="1" dirty="0" err="1" smtClean="0">
                <a:solidFill>
                  <a:schemeClr val="tx1"/>
                </a:solidFill>
              </a:rPr>
              <a:t>paharpur</a:t>
            </a:r>
            <a:r>
              <a:rPr lang="en-US" sz="2800" b="1" dirty="0" smtClean="0">
                <a:solidFill>
                  <a:schemeClr val="tx1"/>
                </a:solidFill>
              </a:rPr>
              <a:t>  according to the name  ‘</a:t>
            </a:r>
            <a:r>
              <a:rPr lang="en-US" sz="2800" b="1" dirty="0" err="1" smtClean="0">
                <a:solidFill>
                  <a:schemeClr val="tx1"/>
                </a:solidFill>
              </a:rPr>
              <a:t>Pahar</a:t>
            </a:r>
            <a:r>
              <a:rPr lang="en-US" sz="2800" b="1" dirty="0" smtClean="0">
                <a:solidFill>
                  <a:schemeClr val="tx1"/>
                </a:solidFill>
              </a:rPr>
              <a:t>’ which  means hill.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0"/>
            <a:ext cx="8077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Where is it located 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715000"/>
            <a:ext cx="8915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It is located  in  </a:t>
            </a:r>
            <a:r>
              <a:rPr lang="en-US" sz="2800" b="1" dirty="0" err="1" smtClean="0">
                <a:solidFill>
                  <a:schemeClr val="tx1"/>
                </a:solidFill>
              </a:rPr>
              <a:t>Naogan</a:t>
            </a:r>
            <a:r>
              <a:rPr lang="en-US" sz="2800" b="1" dirty="0" smtClean="0">
                <a:solidFill>
                  <a:schemeClr val="tx1"/>
                </a:solidFill>
              </a:rPr>
              <a:t> district of northern Bangladesh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images-2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828800"/>
            <a:ext cx="3276600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-2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8800"/>
            <a:ext cx="3733800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0"/>
            <a:ext cx="6934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What it is famous for ?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5105400"/>
            <a:ext cx="7696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It is famous for  n archaeological  site which  is a lofty ruin  of an  ancient temple.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site_0322_0004-360-360-1970010101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219200"/>
            <a:ext cx="358140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site_0322_0013-360-360-1970010101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0"/>
            <a:ext cx="396240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Why was the site  officially  stated to be preserved 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257800"/>
            <a:ext cx="8610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The site was officially  stated to be preserved because  of its historical  importance 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s-2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3581400" cy="37338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81099"/>
            <a:ext cx="3962400" cy="36957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81000"/>
            <a:ext cx="6934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u="sng" dirty="0" smtClean="0">
                <a:solidFill>
                  <a:srgbClr val="FF0000"/>
                </a:solidFill>
              </a:rPr>
              <a:t>Evaluation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85344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Who prevented  an extensive excavation ?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When was </a:t>
            </a:r>
            <a:r>
              <a:rPr lang="en-US" sz="3200" b="1" dirty="0" err="1" smtClean="0">
                <a:solidFill>
                  <a:schemeClr val="tx1"/>
                </a:solidFill>
              </a:rPr>
              <a:t>Somapura</a:t>
            </a:r>
            <a:r>
              <a:rPr lang="en-US" sz="3200" b="1" dirty="0" smtClean="0">
                <a:solidFill>
                  <a:schemeClr val="tx1"/>
                </a:solidFill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</a:rPr>
              <a:t>Mahavihara</a:t>
            </a:r>
            <a:r>
              <a:rPr lang="en-US" sz="3200" b="1" dirty="0" smtClean="0">
                <a:solidFill>
                  <a:schemeClr val="tx1"/>
                </a:solidFill>
              </a:rPr>
              <a:t> discovered ? 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Where is </a:t>
            </a:r>
            <a:r>
              <a:rPr lang="en-US" sz="3200" b="1" dirty="0" err="1" smtClean="0">
                <a:solidFill>
                  <a:schemeClr val="tx1"/>
                </a:solidFill>
              </a:rPr>
              <a:t>Paharpur</a:t>
            </a:r>
            <a:r>
              <a:rPr lang="en-US" sz="3200" b="1" dirty="0" smtClean="0">
                <a:solidFill>
                  <a:schemeClr val="tx1"/>
                </a:solidFill>
              </a:rPr>
              <a:t>  situated ?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 What is the height </a:t>
            </a:r>
            <a:r>
              <a:rPr lang="en-US" sz="3200" b="1" dirty="0" err="1" smtClean="0">
                <a:solidFill>
                  <a:schemeClr val="tx1"/>
                </a:solidFill>
              </a:rPr>
              <a:t>Cunninghum</a:t>
            </a:r>
            <a:r>
              <a:rPr lang="en-US" sz="3200" b="1" dirty="0" smtClean="0">
                <a:solidFill>
                  <a:schemeClr val="tx1"/>
                </a:solidFill>
              </a:rPr>
              <a:t> discovered  a tower ?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5000" y="1438870"/>
            <a:ext cx="5029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Home work</a:t>
            </a:r>
            <a:endParaRPr lang="en-US" sz="66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2766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1. Do you have any old  or ancient  relic in your  city/ town/ village ? Write about it 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315200" cy="593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304800"/>
            <a:ext cx="8686800" cy="6096000"/>
            <a:chOff x="457200" y="304800"/>
            <a:chExt cx="8686800" cy="6096000"/>
          </a:xfrm>
        </p:grpSpPr>
        <p:sp>
          <p:nvSpPr>
            <p:cNvPr id="7" name="Rectangle 6"/>
            <p:cNvSpPr/>
            <p:nvPr/>
          </p:nvSpPr>
          <p:spPr>
            <a:xfrm>
              <a:off x="903360" y="304800"/>
              <a:ext cx="739849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Teacher’s Information</a:t>
              </a:r>
              <a:endPara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12036" y="2289080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" y="1143000"/>
              <a:ext cx="7772400" cy="457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457200" y="1295400"/>
              <a:ext cx="8305800" cy="4571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" y="457200"/>
              <a:ext cx="45719" cy="5943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8200" y="1371600"/>
              <a:ext cx="45719" cy="472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7800" y="3127280"/>
              <a:ext cx="624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47800" y="3813080"/>
              <a:ext cx="670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47800" y="4270280"/>
              <a:ext cx="449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3919" y="1905000"/>
              <a:ext cx="8260081" cy="4278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 smtClean="0">
                  <a:solidFill>
                    <a:srgbClr val="E7318C"/>
                  </a:solidFill>
                  <a:latin typeface="Arial" pitchFamily="34" charset="0"/>
                  <a:cs typeface="Arial" pitchFamily="34" charset="0"/>
                </a:rPr>
                <a:t>Md</a:t>
              </a:r>
              <a:r>
                <a:rPr lang="en-US" sz="4800" b="1" dirty="0">
                  <a:solidFill>
                    <a:srgbClr val="E7318C"/>
                  </a:solidFill>
                  <a:latin typeface="Arial" pitchFamily="34" charset="0"/>
                  <a:cs typeface="Arial" pitchFamily="34" charset="0"/>
                </a:rPr>
                <a:t>. Shamsul </a:t>
              </a:r>
              <a:r>
                <a:rPr lang="en-US" sz="4800" b="1" dirty="0" smtClean="0">
                  <a:solidFill>
                    <a:srgbClr val="E7318C"/>
                  </a:solidFill>
                  <a:latin typeface="Arial" pitchFamily="34" charset="0"/>
                  <a:cs typeface="Arial" pitchFamily="34" charset="0"/>
                </a:rPr>
                <a:t>Alam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BA(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Hons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.)MA in English.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Assistant Teacher( English)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Naboday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Secondary Girl’s School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Shailkupa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Jenaidah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Phone:01917-452052,01722-922691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Email:shamsul101085@gmail.com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545" y="1627092"/>
              <a:ext cx="1323975" cy="132397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792" y="4450521"/>
              <a:ext cx="1935480" cy="15392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0"/>
            <a:ext cx="82296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What do you see in the picture ?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site_0322_0001-360-360-19700101010000.jpg"/>
          <p:cNvPicPr>
            <a:picLocks noChangeAspect="1"/>
          </p:cNvPicPr>
          <p:nvPr/>
        </p:nvPicPr>
        <p:blipFill rotWithShape="1">
          <a:blip r:embed="rId3"/>
          <a:srcRect l="909" t="1408" r="-1"/>
          <a:stretch/>
        </p:blipFill>
        <p:spPr>
          <a:xfrm>
            <a:off x="457200" y="990600"/>
            <a:ext cx="8305800" cy="533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648200" y="1143000"/>
            <a:ext cx="3276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Paharpur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2057400" y="1371600"/>
            <a:ext cx="5410200" cy="39624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192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Today’s  lesson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The </a:t>
            </a:r>
            <a:r>
              <a:rPr lang="en-US" sz="4800" b="1" dirty="0" err="1">
                <a:solidFill>
                  <a:srgbClr val="FF0000"/>
                </a:solidFill>
              </a:rPr>
              <a:t>Somapura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Mahavihara</a:t>
            </a:r>
            <a:endParaRPr lang="en-US" sz="4800" b="1" dirty="0">
              <a:solidFill>
                <a:srgbClr val="FF0000"/>
              </a:solidFill>
            </a:endParaRPr>
          </a:p>
          <a:p>
            <a:pPr algn="ctr"/>
            <a:r>
              <a:rPr lang="en-US" sz="3200" dirty="0"/>
              <a:t>English For Today</a:t>
            </a:r>
          </a:p>
          <a:p>
            <a:pPr algn="ctr"/>
            <a:r>
              <a:rPr lang="en-US" sz="3200" dirty="0"/>
              <a:t>Class- Nine/Ten</a:t>
            </a:r>
          </a:p>
          <a:p>
            <a:pPr algn="ctr"/>
            <a:r>
              <a:rPr lang="en-US" sz="3200" dirty="0"/>
              <a:t>Unit-Eight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Lesson-Two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0600" y="914400"/>
            <a:ext cx="46228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u="sng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057401"/>
            <a:ext cx="69342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Describe the picture.</a:t>
            </a:r>
          </a:p>
          <a:p>
            <a:pPr>
              <a:buFont typeface="Wingdings" pitchFamily="2" charset="2"/>
              <a:buChar char="v"/>
            </a:pPr>
            <a:r>
              <a:rPr lang="en-U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Read the text silently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To know new vocabulary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Match the words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Choose the correct answer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Answer the question</a:t>
            </a:r>
          </a:p>
          <a:p>
            <a:pPr>
              <a:buFont typeface="Wingdings" pitchFamily="2" charset="2"/>
              <a:buChar char="v"/>
            </a:pPr>
            <a:r>
              <a:rPr lang="en-U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Write a paragraph</a:t>
            </a:r>
            <a:endParaRPr lang="en-US" sz="3200" b="1" cap="none" spc="0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4349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1" y="0"/>
            <a:ext cx="65912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Word Meanings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76400"/>
            <a:ext cx="2057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Excavate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0" y="5715000"/>
            <a:ext cx="3581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Dig out</a:t>
            </a:r>
            <a:endParaRPr lang="en-US" sz="4000" b="1" dirty="0"/>
          </a:p>
        </p:txBody>
      </p:sp>
      <p:pic>
        <p:nvPicPr>
          <p:cNvPr id="6" name="Picture 5" descr="images-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590800"/>
            <a:ext cx="41910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19200"/>
            <a:ext cx="2590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Monastery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6400800" y="1295400"/>
            <a:ext cx="2514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  convent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33400" y="4191000"/>
            <a:ext cx="2514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Benefactor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6477000" y="4495800"/>
            <a:ext cx="2362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helper</a:t>
            </a:r>
            <a:endParaRPr lang="en-US" sz="4000" dirty="0"/>
          </a:p>
        </p:txBody>
      </p:sp>
      <p:pic>
        <p:nvPicPr>
          <p:cNvPr id="9" name="Picture 8" descr="images-1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57200"/>
            <a:ext cx="31242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images-1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581400"/>
            <a:ext cx="3200400" cy="259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647" y="457200"/>
            <a:ext cx="759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Match the </a:t>
            </a:r>
            <a:r>
              <a:rPr lang="en-US" sz="3600" b="1" dirty="0"/>
              <a:t>words with their meanings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90024" y="1219200"/>
            <a:ext cx="29639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u="sng" dirty="0">
                <a:ln w="11430"/>
                <a:solidFill>
                  <a:srgbClr val="FF0000"/>
                </a:solidFill>
              </a:rPr>
              <a:t>Group work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008578"/>
              </p:ext>
            </p:extLst>
          </p:nvPr>
        </p:nvGraphicFramePr>
        <p:xfrm>
          <a:off x="533400" y="2360547"/>
          <a:ext cx="8153400" cy="3735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086">
                  <a:extLst>
                    <a:ext uri="{9D8B030D-6E8A-4147-A177-3AD203B41FA5}">
                      <a16:colId xmlns="" xmlns:a16="http://schemas.microsoft.com/office/drawing/2014/main" val="836502250"/>
                    </a:ext>
                  </a:extLst>
                </a:gridCol>
                <a:gridCol w="4266314">
                  <a:extLst>
                    <a:ext uri="{9D8B030D-6E8A-4147-A177-3AD203B41FA5}">
                      <a16:colId xmlns="" xmlns:a16="http://schemas.microsoft.com/office/drawing/2014/main" val="3501720703"/>
                    </a:ext>
                  </a:extLst>
                </a:gridCol>
              </a:tblGrid>
              <a:tr h="71793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Words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Meanings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1055157"/>
                  </a:ext>
                </a:extLst>
              </a:tr>
              <a:tr h="278726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Archaeological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Excavate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Lofty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Extensive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Systematic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Debris 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devout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Rubbles/wreckage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Widespread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Ancient cultural remains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Pious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Uncover something with difficulty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Grand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Done methodically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9486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3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457200"/>
            <a:ext cx="7924800" cy="601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smtClean="0">
                <a:solidFill>
                  <a:srgbClr val="FF0000"/>
                </a:solidFill>
              </a:rPr>
              <a:t>Answer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tx1"/>
                </a:solidFill>
              </a:rPr>
              <a:t>Archaeological =ancient cultural remains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tx1"/>
                </a:solidFill>
              </a:rPr>
              <a:t>Excavate = uncover something with </a:t>
            </a:r>
            <a:r>
              <a:rPr lang="en-US" sz="3600" b="1" dirty="0" err="1" smtClean="0">
                <a:solidFill>
                  <a:schemeClr val="tx1"/>
                </a:solidFill>
              </a:rPr>
              <a:t>dificulty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tx1"/>
                </a:solidFill>
              </a:rPr>
              <a:t>Lofty = grand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tx1"/>
                </a:solidFill>
              </a:rPr>
              <a:t>Extensive = widespread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tx1"/>
                </a:solidFill>
              </a:rPr>
              <a:t>Systematic = done methodically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tx1"/>
                </a:solidFill>
              </a:rPr>
              <a:t>Debris = rubbles/wreckage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tx1"/>
                </a:solidFill>
              </a:rPr>
              <a:t>Devout = pious 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479</Words>
  <Application>Microsoft Office PowerPoint</Application>
  <PresentationFormat>On-screen Show (4:3)</PresentationFormat>
  <Paragraphs>95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Lotus Computer</dc:creator>
  <cp:lastModifiedBy>hp</cp:lastModifiedBy>
  <cp:revision>209</cp:revision>
  <dcterms:created xsi:type="dcterms:W3CDTF">2016-09-22T09:51:50Z</dcterms:created>
  <dcterms:modified xsi:type="dcterms:W3CDTF">2019-08-22T07:10:39Z</dcterms:modified>
</cp:coreProperties>
</file>