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AFC948-C400-4FF3-A968-6AA2042C59A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0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3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3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2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4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7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1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6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2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6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78CCE-E9E0-403F-80F2-86258E3EE197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49677-F0C5-495A-9736-E55551C9D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1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hedulhossain6&#2543;@gmqil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2415" y="2413334"/>
            <a:ext cx="3013967" cy="1569660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bn-BD" sz="9600" dirty="0" smtClean="0">
                <a:solidFill>
                  <a:srgbClr val="0033CC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9600" dirty="0">
              <a:solidFill>
                <a:srgbClr val="0033CC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068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304800"/>
            <a:ext cx="2933700" cy="646331"/>
          </a:xfrm>
          <a:prstGeom prst="rect">
            <a:avLst/>
          </a:prstGeom>
          <a:ln>
            <a:solidFill>
              <a:schemeClr val="bg1"/>
            </a:solidFill>
            <a:prstDash val="dash"/>
          </a:ln>
          <a:effectLst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একক কাজ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28900" y="2838450"/>
                <a:ext cx="7200900" cy="2308324"/>
              </a:xfrm>
              <a:prstGeom prst="rect">
                <a:avLst/>
              </a:prstGeom>
              <a:ln/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 ক) 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c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কে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en-US" sz="2800" dirty="0" smtClean="0">
                    <a:latin typeface="+mj-lt"/>
                    <a:cs typeface="NikoshBAN" panose="02000000000000000000" pitchFamily="2" charset="0"/>
                  </a:rPr>
                  <a:t>3a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দ্বারা ভাগ কর।</a:t>
                </a:r>
              </a:p>
              <a:p>
                <a:r>
                  <a:rPr lang="bn-BD" sz="36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খ</a:t>
                </a:r>
                <a:r>
                  <a:rPr lang="bn-BD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)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-7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𝑝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𝑞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𝑟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 </m:t>
                    </m:r>
                  </m:oMath>
                </a14:m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কে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7q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𝑝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𝑟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 </m:t>
                    </m:r>
                  </m:oMath>
                </a14:m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দ্বারা ভাগ কর।</a:t>
                </a:r>
              </a:p>
              <a:p>
                <a:r>
                  <a:rPr lang="bn-BD" sz="36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গ)  </a:t>
                </a:r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-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35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10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𝑧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9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 </m:t>
                    </m:r>
                  </m:oMath>
                </a14:m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কে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-5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r>
                      <a:rPr lang="en-US" sz="3200" i="1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 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𝑧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দ্বারা ভাগ</a:t>
                </a:r>
                <a:endParaRPr lang="en-US" sz="3600" dirty="0" smtClean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  <a:p>
                <a:r>
                  <a:rPr lang="en-US" sz="36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     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কর। 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        </a:t>
                </a:r>
                <a:endParaRPr lang="en-US" sz="3600" dirty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900" y="2838450"/>
                <a:ext cx="7200900" cy="23083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/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099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8250" y="495300"/>
            <a:ext cx="7486650" cy="646331"/>
          </a:xfrm>
          <a:prstGeom prst="rect">
            <a:avLst/>
          </a:prstGeo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বহূপদী রাশিকে একপদী রাশি দ্বারা ভাগ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219200" y="1619250"/>
            <a:ext cx="7524750" cy="722531"/>
            <a:chOff x="1219200" y="1619250"/>
            <a:chExt cx="7524750" cy="722531"/>
          </a:xfrm>
        </p:grpSpPr>
        <p:sp>
          <p:nvSpPr>
            <p:cNvPr id="3" name="TextBox 2"/>
            <p:cNvSpPr txBox="1"/>
            <p:nvPr/>
          </p:nvSpPr>
          <p:spPr>
            <a:xfrm>
              <a:off x="1219200" y="1695450"/>
              <a:ext cx="2247900" cy="646331"/>
            </a:xfrm>
            <a:prstGeom prst="rect">
              <a:avLst/>
            </a:prstGeom>
            <a:ln w="76200"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+mj-lt"/>
                  <a:cs typeface="NikoshBAN" panose="02000000000000000000" pitchFamily="2" charset="0"/>
                </a:rPr>
                <a:t>   </a:t>
              </a:r>
              <a:r>
                <a:rPr lang="en-US" sz="3600" dirty="0" err="1" smtClean="0">
                  <a:latin typeface="+mj-lt"/>
                  <a:cs typeface="NikoshBAN" panose="02000000000000000000" pitchFamily="2" charset="0"/>
                </a:rPr>
                <a:t>a+b+c</a:t>
              </a:r>
              <a:endParaRPr lang="en-US" sz="3600" dirty="0">
                <a:latin typeface="+mj-lt"/>
                <a:cs typeface="NikoshBAN" panose="02000000000000000000" pitchFamily="2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790950" y="1676400"/>
                  <a:ext cx="2247900" cy="646331"/>
                </a:xfrm>
                <a:prstGeom prst="rect">
                  <a:avLst/>
                </a:prstGeom>
                <a:ln w="76200"/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sz="3600" dirty="0" smtClean="0">
                      <a:latin typeface="+mj-lt"/>
                      <a:cs typeface="NikoshBAN" panose="02000000000000000000" pitchFamily="2" charset="0"/>
                    </a:rPr>
                    <a:t>        </a:t>
                  </a:r>
                  <a14:m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NikoshBAN" panose="02000000000000000000" pitchFamily="2" charset="0"/>
                        </a:rPr>
                        <m:t>÷</m:t>
                      </m:r>
                    </m:oMath>
                  </a14:m>
                  <a:endParaRPr lang="en-US" sz="3600" dirty="0">
                    <a:latin typeface="+mj-lt"/>
                    <a:cs typeface="NikoshBAN" panose="02000000000000000000" pitchFamily="2" charset="0"/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0950" y="1676400"/>
                  <a:ext cx="2247900" cy="646331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 w="76200"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6496050" y="1619250"/>
              <a:ext cx="2247900" cy="646331"/>
            </a:xfrm>
            <a:prstGeom prst="rect">
              <a:avLst/>
            </a:prstGeom>
            <a:ln w="76200"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+mj-lt"/>
                  <a:cs typeface="NikoshBAN" panose="02000000000000000000" pitchFamily="2" charset="0"/>
                </a:rPr>
                <a:t>         d</a:t>
              </a:r>
              <a:endParaRPr lang="en-US" sz="3600" dirty="0">
                <a:latin typeface="+mj-lt"/>
                <a:cs typeface="NikoshBAN" panose="02000000000000000000" pitchFamily="2" charset="0"/>
              </a:endParaRPr>
            </a:p>
          </p:txBody>
        </p:sp>
      </p:grpSp>
      <p:sp>
        <p:nvSpPr>
          <p:cNvPr id="6" name="Down Arrow 5"/>
          <p:cNvSpPr/>
          <p:nvPr/>
        </p:nvSpPr>
        <p:spPr>
          <a:xfrm>
            <a:off x="4152900" y="2305050"/>
            <a:ext cx="1543050" cy="800100"/>
          </a:xfrm>
          <a:prstGeom prst="downArrow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81400" y="3200400"/>
                <a:ext cx="2838450" cy="1140505"/>
              </a:xfrm>
              <a:prstGeom prst="rect">
                <a:avLst/>
              </a:prstGeom>
              <a:ln w="76200"/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200400"/>
                <a:ext cx="2838450" cy="114050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762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own Arrow 7"/>
          <p:cNvSpPr/>
          <p:nvPr/>
        </p:nvSpPr>
        <p:spPr>
          <a:xfrm>
            <a:off x="4267200" y="4343400"/>
            <a:ext cx="1543050" cy="800100"/>
          </a:xfrm>
          <a:prstGeom prst="downArrow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7600" y="5181600"/>
                <a:ext cx="2838450" cy="924805"/>
              </a:xfrm>
              <a:prstGeom prst="rect">
                <a:avLst/>
              </a:prstGeom>
              <a:ln w="76200"/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3600" dirty="0" smtClean="0"/>
                  <a:t> 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181600"/>
                <a:ext cx="2838450" cy="924805"/>
              </a:xfrm>
              <a:prstGeom prst="rect">
                <a:avLst/>
              </a:prstGeom>
              <a:blipFill rotWithShape="0">
                <a:blip r:embed="rId4"/>
                <a:stretch>
                  <a:fillRect b="-2367"/>
                </a:stretch>
              </a:blipFill>
              <a:ln w="762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6839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6700" y="400050"/>
            <a:ext cx="2514600" cy="646331"/>
          </a:xfrm>
          <a:prstGeom prst="rect">
            <a:avLst/>
          </a:prstGeo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একক কাজ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514850" y="1104900"/>
            <a:ext cx="1809750" cy="1009650"/>
          </a:xfrm>
          <a:prstGeom prst="downArrow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67000" y="2076450"/>
                <a:ext cx="6438900" cy="2246769"/>
              </a:xfrm>
              <a:prstGeom prst="rect">
                <a:avLst/>
              </a:prstGeom>
              <a:ln w="76200"/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ক)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+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+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21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9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কে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  <a:p>
                <a:r>
                  <a:rPr lang="en-US" sz="32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   </a:t>
                </a:r>
                <a:r>
                  <a:rPr lang="bn-BD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দ্বারা ভাগ কর।</a:t>
                </a:r>
              </a:p>
              <a:p>
                <a:r>
                  <a:rPr lang="bn-BD" sz="32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খ)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28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6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16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8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20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7</m:t>
                        </m:r>
                      </m:sup>
                    </m:sSup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কে</a:t>
                </a:r>
              </a:p>
              <a:p>
                <a:r>
                  <a:rPr lang="bn-BD" sz="32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 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দ্বারা ভাগ কর।</a:t>
                </a:r>
                <a:endParaRPr lang="en-US" sz="3200" dirty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076450"/>
                <a:ext cx="6438900" cy="22467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76200"/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464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7050" y="438150"/>
            <a:ext cx="4857750" cy="646331"/>
          </a:xfrm>
          <a:prstGeom prst="rect">
            <a:avLst/>
          </a:prstGeom>
          <a:ln w="7620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দলীয় কাজ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457700" y="1123950"/>
            <a:ext cx="1905000" cy="1828800"/>
          </a:xfrm>
          <a:prstGeom prst="downArrow">
            <a:avLst/>
          </a:prstGeom>
          <a:ln w="7620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19300" y="2990850"/>
                <a:ext cx="7467600" cy="2308324"/>
              </a:xfrm>
              <a:prstGeom prst="rect">
                <a:avLst/>
              </a:prstGeom>
              <a:ln w="76200"/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        প্রথম রাশিকে দ্বীয় রাশি দ্বারা ভাগ করঃ</a:t>
                </a:r>
              </a:p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ক)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15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+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−</m:t>
                    </m:r>
                  </m:oMath>
                </a14:m>
                <a:r>
                  <a:rPr lang="en-US" sz="3200" dirty="0">
                    <a:cs typeface="NikoshBAN" panose="02000000000000000000" pitchFamily="2" charset="0"/>
                  </a:rPr>
                  <a:t>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,</a:t>
                </a:r>
                <a:r>
                  <a:rPr lang="en-US" sz="3600" dirty="0">
                    <a:cs typeface="NikoshBAN" panose="02000000000000000000" pitchFamily="2" charset="0"/>
                  </a:rPr>
                  <a:t> </a:t>
                </a:r>
                <a:r>
                  <a:rPr lang="en-US" sz="3200" dirty="0">
                    <a:cs typeface="NikoshBAN" panose="02000000000000000000" pitchFamily="2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endParaRPr lang="bn-BD" sz="3200" dirty="0" smtClean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খ</a:t>
                </a:r>
                <a:r>
                  <a:rPr lang="bn-BD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)</a:t>
                </a:r>
                <a:r>
                  <a:rPr lang="en-US" sz="3200" dirty="0">
                    <a:cs typeface="NikoshBAN" panose="02000000000000000000" pitchFamily="2" charset="0"/>
                  </a:rPr>
                  <a:t>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8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z -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𝑧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+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𝑧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,</a:t>
                </a:r>
                <a:r>
                  <a:rPr lang="en-US" sz="3200" dirty="0">
                    <a:cs typeface="NikoshBAN" panose="02000000000000000000" pitchFamily="2" charset="0"/>
                  </a:rPr>
                  <a:t> 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z </a:t>
                </a:r>
                <a:endParaRPr lang="bn-BD" sz="3200" dirty="0" smtClean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গ)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24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c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NikoshBAN" panose="02000000000000000000" pitchFamily="2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15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𝑐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-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6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𝑐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,-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3a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endParaRPr lang="bn-BD" sz="3200" dirty="0" smtClean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2990850"/>
                <a:ext cx="7467600" cy="23083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76200"/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4883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1466850"/>
            <a:ext cx="3829050" cy="646331"/>
          </a:xfrm>
          <a:prstGeom prst="rect">
            <a:avLst/>
          </a:prstGeom>
          <a:noFill/>
          <a:ln w="76200">
            <a:solidFill>
              <a:schemeClr val="tx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মূল্যায়ন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0300" y="3486150"/>
            <a:ext cx="9105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বীজগণিতীয় রাশির ভাগের সূচক বিধি নির্নয় কর।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একপদী রাশিকে একপদী রাশি দ্বারা ভাগ কর।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বহূপদী রাশি দ্বারা একপদী রাশি দ্বারা ভাগ কর।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3800" y="2614999"/>
            <a:ext cx="1936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পাঠ্য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থেকে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3267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50" y="514350"/>
            <a:ext cx="5848350" cy="646331"/>
          </a:xfrm>
          <a:prstGeom prst="rect">
            <a:avLst/>
          </a:prstGeom>
          <a:ln w="76200">
            <a:solidFill>
              <a:schemeClr val="bg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বাড়ির কাজ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76550" y="2552700"/>
                <a:ext cx="6991350" cy="2308324"/>
              </a:xfrm>
              <a:prstGeom prst="rect">
                <a:avLst/>
              </a:prstGeom>
              <a:ln w="76200"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  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প্রথম রাশিকে দ্বিতীয় রাশি দ্বারা ভাগ কর-</a:t>
                </a:r>
              </a:p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ক)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:r>
                  <a:rPr lang="en-US" sz="3200" dirty="0" smtClean="0">
                    <a:cs typeface="NikoshBAN" panose="02000000000000000000" pitchFamily="2" charset="0"/>
                  </a:rPr>
                  <a:t>10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9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-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+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7xy ,       2xy</a:t>
                </a:r>
                <a:endParaRPr lang="en-US" sz="3600" dirty="0" smtClean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খ)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36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+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,              </a:t>
                </a:r>
                <a:r>
                  <a:rPr lang="en-US" sz="3200" dirty="0" smtClean="0">
                    <a:latin typeface="+mj-lt"/>
                    <a:cs typeface="NikoshBAN" panose="02000000000000000000" pitchFamily="2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2</m:t>
                        </m:r>
                      </m:sup>
                    </m:sSup>
                  </m:oMath>
                </a14:m>
                <a:endParaRPr lang="bn-BD" sz="3200" dirty="0" smtClean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গ)</a:t>
                </a:r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 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NikoshBAN" panose="02000000000000000000" pitchFamily="2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 smtClean="0"/>
                  <a:t>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3200" dirty="0" smtClean="0"/>
                  <a:t> ,                    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550" y="2552700"/>
                <a:ext cx="6991350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1890" t="-1515" b="-6566"/>
                </a:stretch>
              </a:blipFill>
              <a:ln w="762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21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43175" y="1243013"/>
            <a:ext cx="610076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সবাইকে</a:t>
            </a:r>
            <a:r>
              <a:rPr lang="en-US" sz="1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1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ধন্যবাদ</a:t>
            </a:r>
            <a:endParaRPr lang="en-US" sz="16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4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11797" y="574159"/>
            <a:ext cx="2088061" cy="190347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3177540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n-BD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মোঃ জাহিদুল হোসেন</a:t>
            </a:r>
          </a:p>
          <a:p>
            <a:r>
              <a:rPr lang="bn-BD" sz="2000" b="1" dirty="0">
                <a:latin typeface="NikoshBAN" panose="02000000000000000000" pitchFamily="2" charset="0"/>
                <a:cs typeface="NikoshBAN" panose="02000000000000000000" pitchFamily="2" charset="0"/>
              </a:rPr>
              <a:t>             সহকারি শিক্ষক(গণিত)</a:t>
            </a:r>
          </a:p>
          <a:p>
            <a:r>
              <a:rPr lang="bn-BD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আশেক </a:t>
            </a:r>
            <a:r>
              <a:rPr lang="bn-BD" sz="2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আ</a:t>
            </a:r>
            <a:r>
              <a:rPr lang="en-US" sz="2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লী</a:t>
            </a:r>
            <a:r>
              <a:rPr lang="bn-BD" sz="2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খান উচ্চ বিদ্যালয় ও কলেজ</a:t>
            </a:r>
          </a:p>
          <a:p>
            <a:pPr algn="ctr"/>
            <a:r>
              <a:rPr lang="bn-BD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গুলবাহার, কচুয়া,চাঁদপুর।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BD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মোবাইলঃ ০১৯২০৫৫৪৬১৮</a:t>
            </a:r>
          </a:p>
          <a:p>
            <a:r>
              <a:rPr 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Email: </a:t>
            </a:r>
            <a:r>
              <a:rPr lang="en-US" b="1" dirty="0" smtClean="0">
                <a:latin typeface="NikoshBAN" panose="02000000000000000000" pitchFamily="2" charset="0"/>
                <a:cs typeface="NikoshBAN" panose="02000000000000000000" pitchFamily="2" charset="0"/>
                <a:hlinkClick r:id="rId3"/>
              </a:rPr>
              <a:t>jahedulhossain69</a:t>
            </a:r>
            <a:r>
              <a:rPr lang="bn-BD" b="1" dirty="0" smtClean="0">
                <a:latin typeface="NikoshBAN" panose="02000000000000000000" pitchFamily="2" charset="0"/>
                <a:cs typeface="NikoshBAN" panose="02000000000000000000" pitchFamily="2" charset="0"/>
                <a:hlinkClick r:id="rId3"/>
              </a:rPr>
              <a:t>@</a:t>
            </a:r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  <a:hlinkClick r:id="rId3"/>
              </a:rPr>
              <a:t>gmqil.com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15125" y="336220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n-BD" sz="2800" dirty="0">
                <a:latin typeface="NikoshBAN" panose="02000000000000000000" pitchFamily="2" charset="0"/>
                <a:cs typeface="NikoshBAN" panose="02000000000000000000" pitchFamily="2" charset="0"/>
              </a:rPr>
              <a:t>শ্রেণিঃ সপ্তম</a:t>
            </a:r>
          </a:p>
          <a:p>
            <a:pPr algn="ctr"/>
            <a:r>
              <a:rPr lang="bn-BD" sz="2800" dirty="0">
                <a:latin typeface="NikoshBAN" panose="02000000000000000000" pitchFamily="2" charset="0"/>
                <a:cs typeface="NikoshBAN" panose="02000000000000000000" pitchFamily="2" charset="0"/>
              </a:rPr>
              <a:t>বিষয়ঃগণিত</a:t>
            </a:r>
          </a:p>
          <a:p>
            <a:pPr algn="ctr"/>
            <a:r>
              <a:rPr lang="bn-BD" sz="2800" dirty="0">
                <a:latin typeface="NikoshBAN" panose="02000000000000000000" pitchFamily="2" charset="0"/>
                <a:cs typeface="NikoshBAN" panose="02000000000000000000" pitchFamily="2" charset="0"/>
              </a:rPr>
              <a:t>অধ্যায়ঃচতুর্থ</a:t>
            </a:r>
          </a:p>
          <a:p>
            <a:pPr algn="ctr"/>
            <a:r>
              <a:rPr lang="bn-BD" sz="2800" dirty="0">
                <a:latin typeface="NikoshBAN" panose="02000000000000000000" pitchFamily="2" charset="0"/>
                <a:cs typeface="NikoshBAN" panose="02000000000000000000" pitchFamily="2" charset="0"/>
              </a:rPr>
              <a:t>অনুশিলনীঃ৪.২</a:t>
            </a:r>
          </a:p>
          <a:p>
            <a:pPr algn="ctr"/>
            <a:r>
              <a:rPr lang="bn-IN" sz="28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সময়ঃ </a:t>
            </a:r>
            <a:r>
              <a:rPr lang="bn-BD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৪</a:t>
            </a:r>
            <a:r>
              <a:rPr lang="bn-IN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৫ মিনিট</a:t>
            </a:r>
            <a:endParaRPr lang="bn-BD" sz="28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তারিখঃ </a:t>
            </a:r>
            <a:fld id="{85F41E8F-1215-49D7-9C62-E3CF9B7C2DB2}" type="datetime1">
              <a:rPr lang="en-US" sz="2800" smtClean="0"/>
              <a:pPr algn="ctr"/>
              <a:t>11/2/2019</a:t>
            </a:fld>
            <a:endParaRPr lang="en-US" sz="28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22" t="22401" r="35435" b="14204"/>
          <a:stretch/>
        </p:blipFill>
        <p:spPr bwMode="auto">
          <a:xfrm rot="1796919">
            <a:off x="8716525" y="1011675"/>
            <a:ext cx="1213813" cy="1705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552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1009650"/>
            <a:ext cx="4991100" cy="46291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390650" y="590550"/>
            <a:ext cx="9410700" cy="57340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1581150"/>
            <a:ext cx="4629150" cy="3600450"/>
          </a:xfrm>
          <a:prstGeom prst="ellips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638550" y="1219200"/>
            <a:ext cx="5486400" cy="4438650"/>
            <a:chOff x="3581400" y="1143000"/>
            <a:chExt cx="5486400" cy="4438650"/>
          </a:xfrm>
        </p:grpSpPr>
        <p:sp>
          <p:nvSpPr>
            <p:cNvPr id="5" name="Oval 4"/>
            <p:cNvSpPr/>
            <p:nvPr/>
          </p:nvSpPr>
          <p:spPr>
            <a:xfrm>
              <a:off x="8077200" y="2914650"/>
              <a:ext cx="990600" cy="100965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/>
                <a:t>?</a:t>
              </a:r>
              <a:endParaRPr lang="en-US" sz="36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562600" y="1143000"/>
              <a:ext cx="990600" cy="100965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5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3581400" y="2971800"/>
              <a:ext cx="990600" cy="100965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bn-BD" sz="3600" dirty="0"/>
                <a:t>?</a:t>
              </a:r>
              <a:endParaRPr lang="en-US" sz="360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5867400" y="4572000"/>
              <a:ext cx="990600" cy="100965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+mj-lt"/>
                </a:rPr>
                <a:t>8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715000" y="2895600"/>
              <a:ext cx="990600" cy="100965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  <a:cs typeface="NikoshBAN" panose="02000000000000000000" pitchFamily="2" charset="0"/>
                </a:rPr>
                <a:t>40</a:t>
              </a:r>
              <a:endParaRPr lang="en-US" sz="3600" dirty="0">
                <a:latin typeface="+mj-lt"/>
              </a:endParaRPr>
            </a:p>
          </p:txBody>
        </p:sp>
        <p:sp>
          <p:nvSpPr>
            <p:cNvPr id="7" name="Up Arrow 6"/>
            <p:cNvSpPr/>
            <p:nvPr/>
          </p:nvSpPr>
          <p:spPr>
            <a:xfrm>
              <a:off x="5772150" y="3924300"/>
              <a:ext cx="1028700" cy="647700"/>
            </a:xfrm>
            <a:prstGeom prst="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Up Arrow 7"/>
            <p:cNvSpPr/>
            <p:nvPr/>
          </p:nvSpPr>
          <p:spPr>
            <a:xfrm>
              <a:off x="5524500" y="2076450"/>
              <a:ext cx="1162050" cy="819150"/>
            </a:xfrm>
            <a:prstGeom prst="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9596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ave 1"/>
          <p:cNvSpPr/>
          <p:nvPr/>
        </p:nvSpPr>
        <p:spPr>
          <a:xfrm>
            <a:off x="1524000" y="1924050"/>
            <a:ext cx="9067800" cy="2876550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বীজগণিতীয় রাশির ভাগ</a:t>
            </a:r>
            <a:r>
              <a:rPr lang="bn-BD" sz="3600" dirty="0" smtClean="0"/>
              <a:t>।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558852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1250" y="3124200"/>
            <a:ext cx="8267700" cy="2862322"/>
          </a:xfrm>
          <a:prstGeom prst="rect">
            <a:avLst/>
          </a:prstGeom>
          <a:ln w="76200">
            <a:solidFill>
              <a:schemeClr val="accent6"/>
            </a:solidFill>
          </a:ln>
          <a:effectLst>
            <a:glow rad="1905000">
              <a:schemeClr val="accent1"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/>
              <a:t>     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 পাঠ শেষে শিক্ষার্থীরা -  -  -  -  -</a:t>
            </a:r>
          </a:p>
          <a:p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১)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একপদী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রাশিকে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একপদী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রাশি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দ্বারা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ভাগ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; </a:t>
            </a:r>
            <a:endParaRPr lang="en-US" sz="36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২)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বহুপদী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রাশিকে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একপদী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রাশি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দ্বারা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ভাগ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;</a:t>
            </a:r>
          </a:p>
          <a:p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৩)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বহুপদী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রাশিকে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বহুপদী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রাশি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দ্বারা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ভাগ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; </a:t>
            </a:r>
          </a:p>
          <a:p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৪)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ভাগ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সংক্রান্ত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দৈনন্দিন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সমস্যার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সমধান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bn-BD" sz="36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999792" y="813315"/>
            <a:ext cx="3848100" cy="923330"/>
            <a:chOff x="2999792" y="813315"/>
            <a:chExt cx="3848100" cy="923330"/>
          </a:xfrm>
        </p:grpSpPr>
        <p:sp>
          <p:nvSpPr>
            <p:cNvPr id="3" name="TextBox 2"/>
            <p:cNvSpPr txBox="1"/>
            <p:nvPr/>
          </p:nvSpPr>
          <p:spPr>
            <a:xfrm>
              <a:off x="2999792" y="951815"/>
              <a:ext cx="3848100" cy="646331"/>
            </a:xfrm>
            <a:prstGeom prst="rect">
              <a:avLst/>
            </a:prstGeom>
            <a:ln w="76200">
              <a:solidFill>
                <a:srgbClr val="002060"/>
              </a:solidFill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bn-BD" sz="3600" dirty="0" smtClean="0"/>
                <a:t>       </a:t>
              </a:r>
              <a:endParaRPr lang="en-US" sz="36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778335" y="813315"/>
              <a:ext cx="229101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bn-BD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NikoshBAN" panose="02000000000000000000" pitchFamily="2" charset="0"/>
                  <a:cs typeface="NikoshBAN" panose="02000000000000000000" pitchFamily="2" charset="0"/>
                </a:rPr>
                <a:t>শিখন ফল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2983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9450" y="514350"/>
            <a:ext cx="4248150" cy="646331"/>
          </a:xfrm>
          <a:prstGeom prst="rect">
            <a:avLst/>
          </a:prstGeom>
          <a:ln w="76200">
            <a:solidFill>
              <a:schemeClr val="accent5"/>
            </a:solidFill>
            <a:prstDash val="sysDash"/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/>
              <a:t>   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ভাগের সূচক বিধি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952500" y="2286000"/>
            <a:ext cx="8972550" cy="3519676"/>
            <a:chOff x="952500" y="2286000"/>
            <a:chExt cx="8972550" cy="3519676"/>
          </a:xfrm>
        </p:grpSpPr>
        <p:sp>
          <p:nvSpPr>
            <p:cNvPr id="4" name="TextBox 3"/>
            <p:cNvSpPr txBox="1"/>
            <p:nvPr/>
          </p:nvSpPr>
          <p:spPr>
            <a:xfrm>
              <a:off x="1066800" y="2286000"/>
              <a:ext cx="2400300" cy="781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57300" y="2343150"/>
              <a:ext cx="2400300" cy="781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71600" y="2400300"/>
              <a:ext cx="2400300" cy="781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0" y="2514600"/>
              <a:ext cx="2400300" cy="781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066800" y="2362200"/>
                  <a:ext cx="2324100" cy="646331"/>
                </a:xfrm>
                <a:prstGeom prst="rect">
                  <a:avLst/>
                </a:prstGeom>
                <a:ln>
                  <a:prstDash val="sysDash"/>
                </a:ln>
                <a:scene3d>
                  <a:camera prst="orthographicFront"/>
                  <a:lightRig rig="threePt" dir="t"/>
                </a:scene3d>
                <a:sp3d>
                  <a:bevelT prst="angle"/>
                </a:sp3d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bn-BD" sz="3600" dirty="0" smtClean="0"/>
                    <a:t>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bn-BD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800" y="2362200"/>
                  <a:ext cx="2324100" cy="646331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6684" t="-10619" b="-29204"/>
                  </a:stretch>
                </a:blipFill>
                <a:ln>
                  <a:prstDash val="sysDash"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066800" y="2438400"/>
                  <a:ext cx="2324100" cy="646331"/>
                </a:xfrm>
                <a:prstGeom prst="rect">
                  <a:avLst/>
                </a:prstGeom>
                <a:ln>
                  <a:prstDash val="sysDash"/>
                </a:ln>
                <a:scene3d>
                  <a:camera prst="orthographicFront"/>
                  <a:lightRig rig="threePt" dir="t"/>
                </a:scene3d>
                <a:sp3d>
                  <a:bevelT prst="angle"/>
                </a:sp3d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bn-BD" sz="3600" dirty="0" smtClean="0"/>
                    <a:t>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bn-BD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800" y="2438400"/>
                  <a:ext cx="2324100" cy="64633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6684" t="-9649" b="-28947"/>
                  </a:stretch>
                </a:blipFill>
                <a:ln>
                  <a:prstDash val="sysDash"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3733800" y="2438400"/>
                  <a:ext cx="2324100" cy="646331"/>
                </a:xfrm>
                <a:prstGeom prst="rect">
                  <a:avLst/>
                </a:prstGeom>
                <a:ln>
                  <a:prstDash val="sysDash"/>
                </a:ln>
                <a:scene3d>
                  <a:camera prst="orthographicFront"/>
                  <a:lightRig rig="threePt" dir="t"/>
                </a:scene3d>
                <a:sp3d>
                  <a:bevelT prst="angle"/>
                </a:sp3d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bn-BD" sz="3600" dirty="0" smtClean="0"/>
                    <a:t>   </a:t>
                  </a:r>
                  <a:r>
                    <a:rPr lang="en-US" sz="3600" dirty="0" smtClean="0"/>
                    <a:t>  </a:t>
                  </a:r>
                  <a:r>
                    <a:rPr lang="bn-BD" sz="3600" dirty="0" smtClean="0"/>
                    <a:t> </a:t>
                  </a:r>
                  <a14:m>
                    <m:oMath xmlns:m="http://schemas.openxmlformats.org/officeDocument/2006/math">
                      <m:r>
                        <a:rPr lang="bn-BD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3800" y="2438400"/>
                  <a:ext cx="2324100" cy="64633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6959" t="-10526" b="-28070"/>
                  </a:stretch>
                </a:blipFill>
                <a:ln>
                  <a:prstDash val="sysDash"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477000" y="2438400"/>
                  <a:ext cx="2324100" cy="646331"/>
                </a:xfrm>
                <a:prstGeom prst="rect">
                  <a:avLst/>
                </a:prstGeom>
                <a:ln>
                  <a:prstDash val="sysDash"/>
                </a:ln>
                <a:scene3d>
                  <a:camera prst="orthographicFront"/>
                  <a:lightRig rig="threePt" dir="t"/>
                </a:scene3d>
                <a:sp3d>
                  <a:bevelT prst="angle"/>
                </a:sp3d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bn-BD" sz="3600" dirty="0" smtClean="0"/>
                    <a:t>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bn-BD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7000" y="2438400"/>
                  <a:ext cx="2324100" cy="646331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6959" t="-9649" b="-28947"/>
                  </a:stretch>
                </a:blipFill>
                <a:ln>
                  <a:prstDash val="sysDash"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Down Arrow 11"/>
            <p:cNvSpPr/>
            <p:nvPr/>
          </p:nvSpPr>
          <p:spPr>
            <a:xfrm>
              <a:off x="1466850" y="3086100"/>
              <a:ext cx="1200150" cy="685800"/>
            </a:xfrm>
            <a:prstGeom prst="downArrow">
              <a:avLst/>
            </a:prstGeom>
            <a:ln w="76200">
              <a:solidFill>
                <a:srgbClr val="7030A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7010400" y="3124200"/>
              <a:ext cx="1200150" cy="685800"/>
            </a:xfrm>
            <a:prstGeom prst="downArrow">
              <a:avLst/>
            </a:prstGeom>
            <a:ln w="76200">
              <a:solidFill>
                <a:srgbClr val="7030A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52500" y="3886200"/>
              <a:ext cx="2362200" cy="646331"/>
            </a:xfrm>
            <a:prstGeom prst="rect">
              <a:avLst/>
            </a:prstGeom>
            <a:ln w="76200">
              <a:solidFill>
                <a:schemeClr val="accent6">
                  <a:lumMod val="50000"/>
                </a:schemeClr>
              </a:solidFill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/>
                <a:t> </a:t>
              </a:r>
              <a:r>
                <a:rPr lang="en-US" sz="3600" dirty="0" smtClean="0"/>
                <a:t>  </a:t>
              </a:r>
              <a:r>
                <a:rPr lang="en-US" sz="3600" dirty="0" err="1" smtClean="0"/>
                <a:t>axaxaxa</a:t>
              </a:r>
              <a:endParaRPr lang="en-US" sz="3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34150" y="3905250"/>
              <a:ext cx="2362200" cy="646331"/>
            </a:xfrm>
            <a:prstGeom prst="rect">
              <a:avLst/>
            </a:prstGeom>
            <a:ln w="76200">
              <a:solidFill>
                <a:schemeClr val="accent6">
                  <a:lumMod val="50000"/>
                </a:schemeClr>
              </a:solidFill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  </a:t>
              </a:r>
              <a:r>
                <a:rPr lang="en-US" sz="3600" dirty="0" err="1" smtClean="0"/>
                <a:t>axaxa</a:t>
              </a:r>
              <a:endParaRPr lang="en-US" sz="3600" dirty="0"/>
            </a:p>
          </p:txBody>
        </p:sp>
        <p:sp>
          <p:nvSpPr>
            <p:cNvPr id="23" name="L-Shape 22"/>
            <p:cNvSpPr/>
            <p:nvPr/>
          </p:nvSpPr>
          <p:spPr>
            <a:xfrm>
              <a:off x="4572000" y="3067050"/>
              <a:ext cx="1562100" cy="2590800"/>
            </a:xfrm>
            <a:prstGeom prst="corner">
              <a:avLst/>
            </a:prstGeom>
            <a:ln w="76200"/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6477000" y="4972050"/>
                  <a:ext cx="3448050" cy="833626"/>
                </a:xfrm>
                <a:prstGeom prst="rect">
                  <a:avLst/>
                </a:prstGeom>
                <a:ln w="76200"/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𝑎𝑥𝑎𝑥𝑎𝑥𝑎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𝑎𝑥𝑎𝑥𝑎</m:t>
                          </m:r>
                        </m:den>
                      </m:f>
                    </m:oMath>
                  </a14:m>
                  <a:r>
                    <a:rPr lang="en-US" sz="3600" dirty="0" smtClean="0"/>
                    <a:t>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7000" y="4972050"/>
                  <a:ext cx="3448050" cy="83362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 w="76200"/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95350" y="6000750"/>
                <a:ext cx="11010900" cy="664028"/>
              </a:xfrm>
              <a:prstGeom prst="rect">
                <a:avLst/>
              </a:prstGeom>
              <a:ln>
                <a:solidFill>
                  <a:srgbClr val="7030A0"/>
                </a:solidFill>
                <a:prstDash val="sysDash"/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bn-BD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সাধারনভাবে</a:t>
                </a:r>
                <a:r>
                  <a:rPr lang="bn-BD" sz="3600" dirty="0">
                    <a:latin typeface="NikoshBAN" panose="02000000000000000000" pitchFamily="2" charset="0"/>
                    <a:cs typeface="NikoshBAN" panose="02000000000000000000" pitchFamily="2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600" dirty="0" smtClean="0">
                    <a:latin typeface="NikoshBAN" panose="02000000000000000000" pitchFamily="2" charset="0"/>
                    <a:cs typeface="NikoshBAN" panose="02000000000000000000" pitchFamily="2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bn-BD" sz="3600" b="0" i="1" dirty="0" smtClean="0">
                        <a:latin typeface="Cambria Math" panose="02040503050406030204" pitchFamily="18" charset="0"/>
                      </a:rPr>
                      <m:t>যেখানে</m:t>
                    </m:r>
                    <m:r>
                      <a:rPr lang="bn-BD" sz="36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3600" dirty="0">
                  <a:latin typeface="NikoshBAN" panose="02000000000000000000" pitchFamily="2" charset="0"/>
                  <a:cs typeface="NikoshBAN" panose="02000000000000000000" pitchFamily="2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6000750"/>
                <a:ext cx="11010900" cy="66402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solidFill>
                  <a:srgbClr val="7030A0"/>
                </a:solidFill>
                <a:prstDash val="sysDash"/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746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8050" y="361950"/>
            <a:ext cx="5029200" cy="646331"/>
          </a:xfrm>
          <a:prstGeom prst="rect">
            <a:avLst/>
          </a:prstGeom>
          <a:ln>
            <a:prstDash val="dash"/>
          </a:ln>
          <a:effectLst>
            <a:reflection blurRad="6350" stA="50000" endA="300" endPos="90000" dist="508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চিহ্নযুক্ত রাশির ভাগ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866900"/>
            <a:ext cx="8858250" cy="646331"/>
          </a:xfrm>
          <a:prstGeom prst="rect">
            <a:avLst/>
          </a:prstGeom>
          <a:ln>
            <a:prstDash val="sysDash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            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আমরা জানি,</a:t>
            </a:r>
            <a:r>
              <a:rPr lang="en-US" sz="3600" dirty="0" smtClean="0"/>
              <a:t>ax(-b)=(-a)</a:t>
            </a:r>
            <a:r>
              <a:rPr lang="en-US" sz="3600" dirty="0" err="1" smtClean="0"/>
              <a:t>xb</a:t>
            </a:r>
            <a:r>
              <a:rPr lang="en-US" sz="3600" dirty="0" smtClean="0"/>
              <a:t>=-</a:t>
            </a:r>
            <a:r>
              <a:rPr lang="en-US" sz="3600" dirty="0" err="1" smtClean="0"/>
              <a:t>ab</a:t>
            </a:r>
            <a:endParaRPr lang="en-US" sz="3600" dirty="0"/>
          </a:p>
        </p:txBody>
      </p:sp>
      <p:grpSp>
        <p:nvGrpSpPr>
          <p:cNvPr id="9" name="Group 8"/>
          <p:cNvGrpSpPr/>
          <p:nvPr/>
        </p:nvGrpSpPr>
        <p:grpSpPr>
          <a:xfrm>
            <a:off x="666750" y="2781300"/>
            <a:ext cx="8724900" cy="1028700"/>
            <a:chOff x="666750" y="2781300"/>
            <a:chExt cx="8724900" cy="1028700"/>
          </a:xfrm>
        </p:grpSpPr>
        <p:sp>
          <p:nvSpPr>
            <p:cNvPr id="4" name="TextBox 3"/>
            <p:cNvSpPr txBox="1"/>
            <p:nvPr/>
          </p:nvSpPr>
          <p:spPr>
            <a:xfrm>
              <a:off x="666750" y="2914650"/>
              <a:ext cx="11620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r>
                <a:rPr lang="en-US" sz="3600" dirty="0" err="1" smtClean="0"/>
                <a:t>ab</a:t>
              </a:r>
              <a:endParaRPr lang="en-US" sz="3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2762250" y="2952750"/>
                  <a:ext cx="1162050" cy="646331"/>
                </a:xfrm>
                <a:prstGeom prst="rect">
                  <a:avLst/>
                </a:prstGeom>
                <a:ln>
                  <a:prstDash val="sysDash"/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2250" y="2952750"/>
                  <a:ext cx="1162050" cy="646331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>
                  <a:prstDash val="sysDash"/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/>
            <p:cNvSpPr txBox="1"/>
            <p:nvPr/>
          </p:nvSpPr>
          <p:spPr>
            <a:xfrm>
              <a:off x="4933950" y="2895600"/>
              <a:ext cx="11620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 b</a:t>
              </a:r>
              <a:endParaRPr lang="en-US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229600" y="2876550"/>
              <a:ext cx="11620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/>
                <a:t> </a:t>
              </a:r>
              <a:r>
                <a:rPr lang="en-US" sz="3600" dirty="0" smtClean="0"/>
                <a:t> -a</a:t>
              </a:r>
              <a:endParaRPr lang="en-US" sz="3600" dirty="0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343650" y="2781300"/>
              <a:ext cx="1676400" cy="1028700"/>
            </a:xfrm>
            <a:prstGeom prst="rightArrow">
              <a:avLst/>
            </a:prstGeom>
            <a:ln w="76200"/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09600" y="3962400"/>
            <a:ext cx="8820150" cy="817781"/>
            <a:chOff x="609600" y="3962400"/>
            <a:chExt cx="8820150" cy="817781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40386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-</a:t>
              </a:r>
              <a:r>
                <a:rPr lang="en-US" sz="3600" dirty="0" err="1" smtClean="0"/>
                <a:t>ab</a:t>
              </a:r>
              <a:endParaRPr lang="en-US" sz="3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647950" y="4133850"/>
                  <a:ext cx="1352550" cy="646331"/>
                </a:xfrm>
                <a:prstGeom prst="rect">
                  <a:avLst/>
                </a:prstGeom>
                <a:ln>
                  <a:prstDash val="sysDash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sz="3600" dirty="0" smtClean="0"/>
                    <a:t>    </a:t>
                  </a:r>
                  <a14:m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7950" y="4133850"/>
                  <a:ext cx="1352550" cy="64633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prstDash val="sysDash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4800600" y="40386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a</a:t>
              </a:r>
              <a:endParaRPr lang="en-US" sz="3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77200" y="39624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 -b</a:t>
              </a:r>
              <a:endParaRPr lang="en-US" sz="3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667000" y="4114800"/>
                  <a:ext cx="1352550" cy="646331"/>
                </a:xfrm>
                <a:prstGeom prst="rect">
                  <a:avLst/>
                </a:prstGeom>
                <a:ln>
                  <a:prstDash val="sysDash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sz="3600" dirty="0" smtClean="0"/>
                    <a:t>    </a:t>
                  </a:r>
                  <a14:m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0" y="4114800"/>
                  <a:ext cx="1352550" cy="64633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prstDash val="sysDash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67000" y="5029200"/>
                <a:ext cx="1352550" cy="646331"/>
              </a:xfrm>
              <a:prstGeom prst="rect">
                <a:avLst/>
              </a:prstGeom>
              <a:ln>
                <a:prstDash val="sysDash"/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 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5029200"/>
                <a:ext cx="1352550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prstDash val="sysDash"/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609600" y="4876800"/>
            <a:ext cx="8820150" cy="722531"/>
            <a:chOff x="609600" y="4876800"/>
            <a:chExt cx="8820150" cy="722531"/>
          </a:xfrm>
        </p:grpSpPr>
        <p:sp>
          <p:nvSpPr>
            <p:cNvPr id="14" name="TextBox 13"/>
            <p:cNvSpPr txBox="1"/>
            <p:nvPr/>
          </p:nvSpPr>
          <p:spPr>
            <a:xfrm>
              <a:off x="609600" y="49530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-</a:t>
              </a:r>
              <a:r>
                <a:rPr lang="en-US" sz="3600" dirty="0" err="1" smtClean="0"/>
                <a:t>ab</a:t>
              </a:r>
              <a:endParaRPr lang="en-US" sz="3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8650" y="493395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-</a:t>
              </a:r>
              <a:r>
                <a:rPr lang="en-US" sz="3600" dirty="0" err="1" smtClean="0"/>
                <a:t>ab</a:t>
              </a:r>
              <a:endParaRPr lang="en-US" sz="3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0600" y="49530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(- a)</a:t>
              </a:r>
              <a:endParaRPr lang="en-US" sz="36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77200" y="48768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  b</a:t>
              </a:r>
              <a:endParaRPr lang="en-US" sz="3600" dirty="0"/>
            </a:p>
          </p:txBody>
        </p:sp>
      </p:grpSp>
      <p:sp>
        <p:nvSpPr>
          <p:cNvPr id="24" name="Right Arrow 23"/>
          <p:cNvSpPr/>
          <p:nvPr/>
        </p:nvSpPr>
        <p:spPr>
          <a:xfrm>
            <a:off x="6400800" y="3981450"/>
            <a:ext cx="1428750" cy="857250"/>
          </a:xfrm>
          <a:prstGeom prst="rightArrow">
            <a:avLst/>
          </a:prstGeom>
          <a:ln w="76200">
            <a:prstDash val="sysDash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85800" y="5772150"/>
            <a:ext cx="8801100" cy="895350"/>
            <a:chOff x="685800" y="5772150"/>
            <a:chExt cx="8801100" cy="895350"/>
          </a:xfrm>
        </p:grpSpPr>
        <p:sp>
          <p:nvSpPr>
            <p:cNvPr id="20" name="TextBox 19"/>
            <p:cNvSpPr txBox="1"/>
            <p:nvPr/>
          </p:nvSpPr>
          <p:spPr>
            <a:xfrm>
              <a:off x="685800" y="58674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-</a:t>
              </a:r>
              <a:r>
                <a:rPr lang="en-US" sz="3600" dirty="0" err="1" smtClean="0"/>
                <a:t>ab</a:t>
              </a:r>
              <a:endParaRPr lang="en-US" sz="3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34350" y="581025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  a</a:t>
              </a:r>
              <a:endParaRPr lang="en-US" sz="3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667000" y="5867400"/>
                  <a:ext cx="1352550" cy="646331"/>
                </a:xfrm>
                <a:prstGeom prst="rect">
                  <a:avLst/>
                </a:prstGeom>
                <a:ln>
                  <a:prstDash val="sysDash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sz="3600" dirty="0" smtClean="0"/>
                    <a:t>    </a:t>
                  </a:r>
                  <a14:m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0" y="5867400"/>
                  <a:ext cx="1352550" cy="646331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prstDash val="sysDash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4876800" y="5867400"/>
              <a:ext cx="1352550" cy="646331"/>
            </a:xfrm>
            <a:prstGeom prst="rect">
              <a:avLst/>
            </a:prstGeom>
            <a:ln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(- b )</a:t>
              </a:r>
              <a:endParaRPr lang="en-US" sz="3600" dirty="0"/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6324600" y="5772150"/>
              <a:ext cx="1428750" cy="895350"/>
            </a:xfrm>
            <a:prstGeom prst="rightArrow">
              <a:avLst/>
            </a:prstGeom>
            <a:ln w="76200">
              <a:prstDash val="sysDash"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ight Arrow 30"/>
          <p:cNvSpPr/>
          <p:nvPr/>
        </p:nvSpPr>
        <p:spPr>
          <a:xfrm>
            <a:off x="6400800" y="4876800"/>
            <a:ext cx="1428750" cy="857250"/>
          </a:xfrm>
          <a:prstGeom prst="rightArrow">
            <a:avLst/>
          </a:prstGeom>
          <a:ln w="76200">
            <a:prstDash val="sysDash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6063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67100" y="247650"/>
            <a:ext cx="4381500" cy="646331"/>
          </a:xfrm>
          <a:prstGeom prst="rect">
            <a:avLst/>
          </a:prstGeom>
          <a:ln w="76200"/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নিচের টেবিলটি লক্ষ কর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00100" y="2247900"/>
            <a:ext cx="10820400" cy="3733800"/>
          </a:xfrm>
          <a:prstGeom prst="roundRect">
            <a:avLst/>
          </a:prstGeom>
          <a:ln w="7620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4940090"/>
                  </p:ext>
                </p:extLst>
              </p:nvPr>
            </p:nvGraphicFramePr>
            <p:xfrm>
              <a:off x="1936750" y="1981200"/>
              <a:ext cx="9436101" cy="44663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45367"/>
                    <a:gridCol w="3145367"/>
                    <a:gridCol w="3145367"/>
                  </a:tblGrid>
                  <a:tr h="5149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800" dirty="0" smtClean="0"/>
                                      <m:t> 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dirty="0" smtClean="0"/>
                            <a:t>         </a:t>
                          </a:r>
                          <a:r>
                            <a:rPr lang="en-US" sz="4800" dirty="0" smtClean="0">
                              <a:solidFill>
                                <a:srgbClr val="7030A0"/>
                              </a:solidFill>
                            </a:rPr>
                            <a:t> =</a:t>
                          </a:r>
                          <a:endParaRPr lang="en-US" sz="48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dirty="0" smtClean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  <a:r>
                            <a:rPr lang="en-US" sz="4000" dirty="0" smtClean="0">
                              <a:solidFill>
                                <a:srgbClr val="7030A0"/>
                              </a:solidFill>
                            </a:rPr>
                            <a:t>+1</a:t>
                          </a:r>
                          <a:endParaRPr lang="en-US" sz="40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 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4800" dirty="0" smtClean="0">
                              <a:solidFill>
                                <a:srgbClr val="C00000"/>
                              </a:solidFill>
                            </a:rPr>
                            <a:t>        =</a:t>
                          </a:r>
                          <a:endParaRPr lang="en-US" sz="48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800" dirty="0" smtClean="0">
                              <a:solidFill>
                                <a:srgbClr val="C00000"/>
                              </a:solidFill>
                            </a:rPr>
                            <a:t> +1</a:t>
                          </a:r>
                        </a:p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 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4800" dirty="0" smtClean="0">
                              <a:solidFill>
                                <a:schemeClr val="bg1"/>
                              </a:solidFill>
                            </a:rPr>
                            <a:t>        =</a:t>
                          </a:r>
                          <a:endParaRPr lang="en-US" sz="4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dirty="0" smtClean="0">
                            <a:solidFill>
                              <a:srgbClr val="7030A0"/>
                            </a:solidFill>
                          </a:endParaRPr>
                        </a:p>
                        <a:p>
                          <a:r>
                            <a:rPr lang="en-US" sz="4800" dirty="0" smtClean="0"/>
                            <a:t>  </a:t>
                          </a:r>
                          <a:r>
                            <a:rPr lang="en-US" sz="4800" dirty="0" smtClean="0">
                              <a:solidFill>
                                <a:schemeClr val="bg1"/>
                              </a:solidFill>
                            </a:rPr>
                            <a:t>-1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i="1" smtClean="0">
                                        <a:solidFill>
                                          <a:schemeClr val="accent4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smtClean="0">
                                        <a:solidFill>
                                          <a:schemeClr val="accent4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 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chemeClr val="accent4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solidFill>
                                          <a:schemeClr val="accent4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800" b="1" i="1" smtClean="0">
                                        <a:solidFill>
                                          <a:schemeClr val="accent4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4800" dirty="0" smtClean="0">
                              <a:solidFill>
                                <a:srgbClr val="7030A0"/>
                              </a:solidFill>
                            </a:rPr>
                            <a:t>      </a:t>
                          </a:r>
                          <a:r>
                            <a:rPr lang="en-US" sz="4800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</a:rPr>
                            <a:t> =</a:t>
                          </a:r>
                          <a:endParaRPr lang="en-US" sz="4800" dirty="0">
                            <a:solidFill>
                              <a:schemeClr val="accent4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800" dirty="0" smtClean="0">
                              <a:solidFill>
                                <a:srgbClr val="7030A0"/>
                              </a:solidFill>
                            </a:rPr>
                            <a:t>  </a:t>
                          </a:r>
                          <a:r>
                            <a:rPr lang="en-US" sz="4800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</a:rPr>
                            <a:t>-1</a:t>
                          </a:r>
                        </a:p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4940090"/>
                  </p:ext>
                </p:extLst>
              </p:nvPr>
            </p:nvGraphicFramePr>
            <p:xfrm>
              <a:off x="1936750" y="1981200"/>
              <a:ext cx="9436101" cy="44663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45367"/>
                    <a:gridCol w="3145367"/>
                    <a:gridCol w="3145367"/>
                  </a:tblGrid>
                  <a:tr h="9001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4" t="-14865" r="-200969" b="-4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dirty="0" smtClean="0"/>
                            <a:t>         </a:t>
                          </a:r>
                          <a:r>
                            <a:rPr lang="en-US" sz="4800" dirty="0" smtClean="0">
                              <a:solidFill>
                                <a:srgbClr val="7030A0"/>
                              </a:solidFill>
                            </a:rPr>
                            <a:t> =</a:t>
                          </a:r>
                          <a:endParaRPr lang="en-US" sz="48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dirty="0" smtClean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  <a:r>
                            <a:rPr lang="en-US" sz="4000" dirty="0" smtClean="0">
                              <a:solidFill>
                                <a:srgbClr val="7030A0"/>
                              </a:solidFill>
                            </a:rPr>
                            <a:t>+1</a:t>
                          </a:r>
                          <a:endParaRPr lang="en-US" sz="40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</a:tr>
                  <a:tr h="1097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4" t="-94444" r="-200969" b="-2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800" dirty="0" smtClean="0">
                              <a:solidFill>
                                <a:srgbClr val="C00000"/>
                              </a:solidFill>
                            </a:rPr>
                            <a:t>        =</a:t>
                          </a:r>
                          <a:endParaRPr lang="en-US" sz="48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800" dirty="0" smtClean="0">
                              <a:solidFill>
                                <a:srgbClr val="C00000"/>
                              </a:solidFill>
                            </a:rPr>
                            <a:t> +1</a:t>
                          </a:r>
                        </a:p>
                        <a:p>
                          <a:endParaRPr lang="en-US" dirty="0"/>
                        </a:p>
                      </a:txBody>
                      <a:tcPr/>
                    </a:tc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4" t="-155556" r="-200969" b="-8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800" dirty="0" smtClean="0">
                              <a:solidFill>
                                <a:schemeClr val="bg1"/>
                              </a:solidFill>
                            </a:rPr>
                            <a:t>        =</a:t>
                          </a:r>
                          <a:endParaRPr lang="en-US" sz="4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dirty="0" smtClean="0">
                            <a:solidFill>
                              <a:srgbClr val="7030A0"/>
                            </a:solidFill>
                          </a:endParaRPr>
                        </a:p>
                        <a:p>
                          <a:r>
                            <a:rPr lang="en-US" sz="4800" dirty="0" smtClean="0"/>
                            <a:t>  </a:t>
                          </a:r>
                          <a:r>
                            <a:rPr lang="en-US" sz="4800" dirty="0" smtClean="0">
                              <a:solidFill>
                                <a:schemeClr val="bg1"/>
                              </a:solidFill>
                            </a:rPr>
                            <a:t>-1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</a:tr>
                  <a:tr h="1097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4" t="-319444" r="-200969" b="-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800" dirty="0" smtClean="0">
                              <a:solidFill>
                                <a:srgbClr val="7030A0"/>
                              </a:solidFill>
                            </a:rPr>
                            <a:t>      </a:t>
                          </a:r>
                          <a:r>
                            <a:rPr lang="en-US" sz="4800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</a:rPr>
                            <a:t> =</a:t>
                          </a:r>
                          <a:endParaRPr lang="en-US" sz="4800" dirty="0">
                            <a:solidFill>
                              <a:schemeClr val="accent4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800" dirty="0" smtClean="0">
                              <a:solidFill>
                                <a:srgbClr val="7030A0"/>
                              </a:solidFill>
                            </a:rPr>
                            <a:t>  </a:t>
                          </a:r>
                          <a:r>
                            <a:rPr lang="en-US" sz="4800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</a:rPr>
                            <a:t>-1</a:t>
                          </a:r>
                        </a:p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306175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876300" y="1866900"/>
            <a:ext cx="2647950" cy="3543300"/>
          </a:xfrm>
          <a:prstGeom prst="rightArrow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লক্ষ করি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2350" y="2476500"/>
            <a:ext cx="67818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3600" dirty="0" smtClean="0"/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একই চিহ্নযুক্ত দুইটি রাশির ভাগফল</a:t>
            </a:r>
          </a:p>
          <a:p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সর্বদাই (+) চিহ্নযুক্ত হয়।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বিপরীত চিহ্নযুক্ত দুইটি রাশির ভাগফল</a:t>
            </a:r>
          </a:p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সর্বদাই ( - ) চিহ্নযুক্ত হয়।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75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318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NikoshBAN</vt:lpstr>
      <vt:lpstr>Vrinda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DOEL</dc:creator>
  <cp:lastModifiedBy>HP</cp:lastModifiedBy>
  <cp:revision>105</cp:revision>
  <dcterms:created xsi:type="dcterms:W3CDTF">2019-04-09T08:25:06Z</dcterms:created>
  <dcterms:modified xsi:type="dcterms:W3CDTF">2019-11-02T16:06:50Z</dcterms:modified>
</cp:coreProperties>
</file>