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62" r:id="rId4"/>
    <p:sldId id="264" r:id="rId5"/>
    <p:sldId id="266" r:id="rId6"/>
    <p:sldId id="267" r:id="rId7"/>
    <p:sldId id="268" r:id="rId8"/>
    <p:sldId id="279" r:id="rId9"/>
    <p:sldId id="273" r:id="rId10"/>
    <p:sldId id="280" r:id="rId11"/>
    <p:sldId id="281" r:id="rId12"/>
    <p:sldId id="283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132A8-C0AB-4A30-800A-16C755A9C11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552805-5A43-4D09-949F-70CEF6A02CA9}">
      <dgm:prSet/>
      <dgm:spPr>
        <a:solidFill>
          <a:schemeClr val="tx1"/>
        </a:solidFill>
      </dgm:spPr>
      <dgm:t>
        <a:bodyPr/>
        <a:lstStyle/>
        <a:p>
          <a:pPr rtl="0"/>
          <a:r>
            <a:rPr lang="bn-BD" b="1" dirty="0" smtClean="0"/>
            <a:t>পুং স্ট্রোবিলাস</a:t>
          </a:r>
          <a:endParaRPr lang="en-US" dirty="0"/>
        </a:p>
      </dgm:t>
    </dgm:pt>
    <dgm:pt modelId="{D4D9F9F2-02CC-4AE0-A367-82BDCC5AEA76}" type="parTrans" cxnId="{14165BA0-04F1-4222-B169-8A6F74FB5A7F}">
      <dgm:prSet/>
      <dgm:spPr/>
      <dgm:t>
        <a:bodyPr/>
        <a:lstStyle/>
        <a:p>
          <a:endParaRPr lang="en-US"/>
        </a:p>
      </dgm:t>
    </dgm:pt>
    <dgm:pt modelId="{D7B76937-5FC0-4941-815A-FD5970FB8DC3}" type="sibTrans" cxnId="{14165BA0-04F1-4222-B169-8A6F74FB5A7F}">
      <dgm:prSet/>
      <dgm:spPr/>
      <dgm:t>
        <a:bodyPr/>
        <a:lstStyle/>
        <a:p>
          <a:endParaRPr lang="en-US"/>
        </a:p>
      </dgm:t>
    </dgm:pt>
    <dgm:pt modelId="{0A6A67BE-3CE0-423E-B357-066081D8EEE0}" type="pres">
      <dgm:prSet presAssocID="{AD0132A8-C0AB-4A30-800A-16C755A9C11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2B4F74-409A-4B53-9211-3A381A3A59FA}" type="pres">
      <dgm:prSet presAssocID="{69552805-5A43-4D09-949F-70CEF6A02CA9}" presName="horFlow" presStyleCnt="0"/>
      <dgm:spPr/>
    </dgm:pt>
    <dgm:pt modelId="{6E3D9DB1-E963-412E-A454-EAD76A41A2C2}" type="pres">
      <dgm:prSet presAssocID="{69552805-5A43-4D09-949F-70CEF6A02CA9}" presName="bigChev" presStyleLbl="node1" presStyleIdx="0" presStyleCnt="1" custScaleX="192690" custScaleY="100021"/>
      <dgm:spPr/>
      <dgm:t>
        <a:bodyPr/>
        <a:lstStyle/>
        <a:p>
          <a:endParaRPr lang="en-US"/>
        </a:p>
      </dgm:t>
    </dgm:pt>
  </dgm:ptLst>
  <dgm:cxnLst>
    <dgm:cxn modelId="{14165BA0-04F1-4222-B169-8A6F74FB5A7F}" srcId="{AD0132A8-C0AB-4A30-800A-16C755A9C11F}" destId="{69552805-5A43-4D09-949F-70CEF6A02CA9}" srcOrd="0" destOrd="0" parTransId="{D4D9F9F2-02CC-4AE0-A367-82BDCC5AEA76}" sibTransId="{D7B76937-5FC0-4941-815A-FD5970FB8DC3}"/>
    <dgm:cxn modelId="{293064E9-3F0C-4E53-87FF-64D366A04789}" type="presOf" srcId="{AD0132A8-C0AB-4A30-800A-16C755A9C11F}" destId="{0A6A67BE-3CE0-423E-B357-066081D8EEE0}" srcOrd="0" destOrd="0" presId="urn:microsoft.com/office/officeart/2005/8/layout/lProcess3"/>
    <dgm:cxn modelId="{A317294F-ABD5-43BA-84FD-6C1F363EAB46}" type="presOf" srcId="{69552805-5A43-4D09-949F-70CEF6A02CA9}" destId="{6E3D9DB1-E963-412E-A454-EAD76A41A2C2}" srcOrd="0" destOrd="0" presId="urn:microsoft.com/office/officeart/2005/8/layout/lProcess3"/>
    <dgm:cxn modelId="{937CC33C-EE20-49EB-BE2A-9C3286FFAF13}" type="presParOf" srcId="{0A6A67BE-3CE0-423E-B357-066081D8EEE0}" destId="{E52B4F74-409A-4B53-9211-3A381A3A59FA}" srcOrd="0" destOrd="0" presId="urn:microsoft.com/office/officeart/2005/8/layout/lProcess3"/>
    <dgm:cxn modelId="{34A1AF5A-C047-48DF-81D6-ADD0ED5C9716}" type="presParOf" srcId="{E52B4F74-409A-4B53-9211-3A381A3A59FA}" destId="{6E3D9DB1-E963-412E-A454-EAD76A41A2C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D9DB1-E963-412E-A454-EAD76A41A2C2}">
      <dsp:nvSpPr>
        <dsp:cNvPr id="0" name=""/>
        <dsp:cNvSpPr/>
      </dsp:nvSpPr>
      <dsp:spPr>
        <a:xfrm>
          <a:off x="231114" y="521"/>
          <a:ext cx="4886653" cy="1014620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600" b="1" kern="1200" dirty="0" smtClean="0"/>
            <a:t>পুং স্ট্রোবিলাস</a:t>
          </a:r>
          <a:endParaRPr lang="en-US" sz="4600" kern="1200" dirty="0"/>
        </a:p>
      </dsp:txBody>
      <dsp:txXfrm>
        <a:off x="738424" y="521"/>
        <a:ext cx="3872033" cy="1014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A519-5EDE-4398-8629-0F97AF8B1381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233B0-4868-4E69-BAC8-A7588A81D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233B0-4868-4E69-BAC8-A7588A81DD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0" Type="http://schemas.openxmlformats.org/officeDocument/2006/relationships/image" Target="../media/image6.jpeg"/><Relationship Id="rId4" Type="http://schemas.openxmlformats.org/officeDocument/2006/relationships/image" Target="../media/image8.jpeg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6199"/>
            <a:ext cx="5257801" cy="6934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80" y="0"/>
            <a:ext cx="7099508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1" y="3352800"/>
            <a:ext cx="12115799" cy="228599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bn-BD" sz="9600" b="1" dirty="0">
                <a:solidFill>
                  <a:srgbClr val="7030A0"/>
                </a:solidFill>
              </a:rPr>
              <a:t>স্বাগতম সবাইকে</a:t>
            </a:r>
            <a:endParaRPr lang="en-US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8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05" y="0"/>
            <a:ext cx="4587240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5201"/>
            <a:ext cx="45720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27" y="3505200"/>
            <a:ext cx="4429920" cy="3318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636"/>
            <a:ext cx="4311929" cy="33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35124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638800"/>
            <a:ext cx="20890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/>
              <a:t>Pinus</a:t>
            </a:r>
            <a:endParaRPr lang="en-US" sz="6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0"/>
            <a:ext cx="3650343" cy="541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1676401" cy="541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4800" y="5638800"/>
            <a:ext cx="3713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Redwood tree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8207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1219200"/>
            <a:ext cx="2776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Gnetum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31654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/>
              <a:t>মূল্যায়ন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6171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889338"/>
            <a:ext cx="79448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/>
              <a:t>সাহায়ক গ্রন্থ/সূত্র</a:t>
            </a:r>
            <a:endParaRPr lang="en-US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2819400"/>
            <a:ext cx="764847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/>
              <a:t>জীববিজ্ঞান ১ম পত্র</a:t>
            </a:r>
          </a:p>
          <a:p>
            <a:r>
              <a:rPr lang="bn-BD" sz="5400" b="1" dirty="0"/>
              <a:t>      </a:t>
            </a:r>
            <a:r>
              <a:rPr lang="bn-BD" sz="4000" b="1" dirty="0">
                <a:solidFill>
                  <a:srgbClr val="7030A0"/>
                </a:solidFill>
              </a:rPr>
              <a:t>-ড. মোহাম্মদ আবুল হাসান</a:t>
            </a:r>
          </a:p>
          <a:p>
            <a:endParaRPr lang="bn-BD" sz="4000" b="1" dirty="0"/>
          </a:p>
          <a:p>
            <a:r>
              <a:rPr lang="bn-BD" sz="5400" b="1" dirty="0">
                <a:solidFill>
                  <a:srgbClr val="0070C0"/>
                </a:solidFill>
              </a:rPr>
              <a:t>ইন্টারনেট</a:t>
            </a:r>
          </a:p>
          <a:p>
            <a:r>
              <a:rPr lang="bn-BD" sz="5400" b="1" dirty="0"/>
              <a:t>         </a:t>
            </a:r>
          </a:p>
          <a:p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1051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514601"/>
            <a:ext cx="822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5000" b="1" dirty="0"/>
              <a:t>ধন্যবাদ</a:t>
            </a:r>
          </a:p>
          <a:p>
            <a:pPr algn="ctr"/>
            <a:endParaRPr lang="en-US" sz="15000" b="1" dirty="0"/>
          </a:p>
        </p:txBody>
      </p:sp>
    </p:spTree>
    <p:extLst>
      <p:ext uri="{BB962C8B-B14F-4D97-AF65-F5344CB8AC3E}">
        <p14:creationId xmlns:p14="http://schemas.microsoft.com/office/powerpoint/2010/main" val="389330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001" y="457200"/>
            <a:ext cx="6512511" cy="1143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8800" b="1">
                <a:solidFill>
                  <a:schemeClr val="accent3">
                    <a:lumMod val="50000"/>
                  </a:schemeClr>
                </a:solidFill>
              </a:rPr>
              <a:t>উপস্থপনায়</a:t>
            </a:r>
            <a:r>
              <a:rPr lang="en-US" sz="8800" b="1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8800" b="1">
                <a:solidFill>
                  <a:schemeClr val="accent3">
                    <a:lumMod val="50000"/>
                  </a:schemeClr>
                </a:solidFill>
              </a:rPr>
            </a:br>
            <a:endParaRPr lang="en-US" sz="8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2209800"/>
            <a:ext cx="7924800" cy="4191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800" b="1" dirty="0">
                <a:solidFill>
                  <a:srgbClr val="C00000"/>
                </a:solidFill>
              </a:rPr>
              <a:t>আ.স.ম. তৌহিদুর রহমান</a:t>
            </a:r>
          </a:p>
          <a:p>
            <a:pPr marL="0" indent="0">
              <a:buNone/>
            </a:pPr>
            <a:endParaRPr lang="en-US" sz="2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bn-BD" sz="2400" b="1" dirty="0"/>
              <a:t>পিএইচ. ডি. গবেষক</a:t>
            </a:r>
            <a:endParaRPr lang="en-US" sz="2400" b="1" dirty="0"/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 err="1">
                <a:solidFill>
                  <a:schemeClr val="accent6"/>
                </a:solidFill>
                <a:latin typeface="Trebuchet MS"/>
              </a:rPr>
              <a:t>সহকারী</a:t>
            </a:r>
            <a:r>
              <a:rPr lang="en-US" sz="3600" b="1" dirty="0">
                <a:solidFill>
                  <a:schemeClr val="accent6"/>
                </a:solidFill>
                <a:latin typeface="Trebuchet MS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rebuchet MS"/>
              </a:rPr>
              <a:t>অধ্যাপক</a:t>
            </a:r>
            <a:r>
              <a:rPr lang="en-US" sz="3600" b="1" dirty="0">
                <a:solidFill>
                  <a:schemeClr val="accent6"/>
                </a:solidFill>
                <a:latin typeface="Trebuchet MS"/>
              </a:rPr>
              <a:t> </a:t>
            </a:r>
            <a:endParaRPr lang="bn-IN" sz="3600" b="1" dirty="0">
              <a:solidFill>
                <a:schemeClr val="accent6"/>
              </a:solidFill>
              <a:latin typeface="Trebuchet MS"/>
            </a:endParaRPr>
          </a:p>
          <a:p>
            <a:pPr marL="0" indent="0">
              <a:buNone/>
            </a:pPr>
            <a:r>
              <a:rPr lang="bn-BD" sz="3600" b="1" dirty="0">
                <a:solidFill>
                  <a:srgbClr val="002060"/>
                </a:solidFill>
              </a:rPr>
              <a:t>জীববিজ্ঞান বিভাগ </a:t>
            </a:r>
          </a:p>
          <a:p>
            <a:pPr marL="0" indent="0">
              <a:buNone/>
            </a:pPr>
            <a:r>
              <a:rPr lang="bn-BD" sz="3600" b="1" dirty="0">
                <a:solidFill>
                  <a:srgbClr val="002060"/>
                </a:solidFill>
              </a:rPr>
              <a:t>বঙ্গবন্ধু কলেজ </a:t>
            </a:r>
            <a:endParaRPr lang="en-US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n-BD" sz="3600" b="1" dirty="0">
                <a:solidFill>
                  <a:srgbClr val="002060"/>
                </a:solidFill>
              </a:rPr>
              <a:t>বোয়ালমারি- ফরিদপুর </a:t>
            </a:r>
            <a:endParaRPr lang="en-US" sz="3600" b="1" dirty="0"/>
          </a:p>
        </p:txBody>
      </p:sp>
      <p:pic>
        <p:nvPicPr>
          <p:cNvPr id="4" name="Picture 4" descr="F:\TAWHID\Pic HSTTI\SAM_3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7120" y="287920"/>
            <a:ext cx="1791411" cy="127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6" y="3048000"/>
            <a:ext cx="6660012" cy="37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DOEL\Downloads\Cyca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82" y="0"/>
            <a:ext cx="37567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:\Users\DOEL\Downloads\Cycas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5029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9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\Downloads\Cycas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782" y="2653145"/>
            <a:ext cx="135081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EL\Downloads\Cyc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54" y="120794"/>
            <a:ext cx="1967346" cy="229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OEL\Downloads\cyca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824" y="4953001"/>
            <a:ext cx="165877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OEL\Downloads\Cycas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53001"/>
            <a:ext cx="1783458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OEL\Downloads\Cycas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3001"/>
            <a:ext cx="1407968" cy="1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OEL\Downloads\Cycas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53001"/>
            <a:ext cx="2245731" cy="1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DOEL\Downloads\Cycas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93" y="2113035"/>
            <a:ext cx="1393987" cy="238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DOEL\Downloads\Cycas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514600"/>
            <a:ext cx="190380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DOEL\Downloads\Cycas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46" y="100013"/>
            <a:ext cx="2604655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DOEL\Downloads\cycas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710"/>
            <a:ext cx="1810716" cy="238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1905001"/>
            <a:ext cx="137249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5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33 -0.01991 C 0.06059 -0.01991 0.11667 0.03611 0.11667 0.10509 C 0.11667 0.17407 0.06059 0.23009 -0.00833 0.23009 C -0.07725 0.23009 -0.13333 0.17407 -0.13333 0.10509 C -0.13333 0.03611 -0.07725 -0.01991 -0.00833 -0.01991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1" y="76200"/>
            <a:ext cx="6172199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</a:endParaRPr>
          </a:p>
          <a:p>
            <a:pPr algn="ctr"/>
            <a:r>
              <a:rPr lang="bn-BD" sz="6000" b="1" dirty="0">
                <a:solidFill>
                  <a:schemeClr val="bg1"/>
                </a:solidFill>
              </a:rPr>
              <a:t>নগ্নবীজী উদ্ভিদ</a:t>
            </a:r>
          </a:p>
          <a:p>
            <a:pPr algn="ctr"/>
            <a:r>
              <a:rPr lang="bn-BD" sz="6000" b="1" dirty="0">
                <a:solidFill>
                  <a:schemeClr val="bg1"/>
                </a:solidFill>
              </a:rPr>
              <a:t>সাইকাস-</a:t>
            </a:r>
            <a:r>
              <a:rPr lang="en-US" sz="6000" b="1" dirty="0" err="1">
                <a:solidFill>
                  <a:schemeClr val="bg1"/>
                </a:solidFill>
              </a:rPr>
              <a:t>Cycas</a:t>
            </a:r>
            <a:endParaRPr lang="en-US" sz="6000" b="1" dirty="0">
              <a:solidFill>
                <a:schemeClr val="bg1"/>
              </a:solidFill>
            </a:endParaRPr>
          </a:p>
          <a:p>
            <a:pPr algn="ctr"/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800600"/>
            <a:ext cx="1326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>
                <a:solidFill>
                  <a:srgbClr val="FF0000"/>
                </a:solidFill>
              </a:rPr>
              <a:t>বৈশিষ্ট্য- ১)</a:t>
            </a:r>
          </a:p>
          <a:p>
            <a:r>
              <a:rPr lang="bn-BD" b="1" dirty="0">
                <a:solidFill>
                  <a:srgbClr val="FF0000"/>
                </a:solidFill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     </a:t>
            </a:r>
            <a:r>
              <a:rPr lang="bn-BD" b="1" dirty="0" smtClean="0">
                <a:solidFill>
                  <a:srgbClr val="FF0000"/>
                </a:solidFill>
              </a:rPr>
              <a:t>২</a:t>
            </a:r>
            <a:r>
              <a:rPr lang="bn-BD" b="1" dirty="0">
                <a:solidFill>
                  <a:srgbClr val="FF0000"/>
                </a:solidFill>
              </a:rPr>
              <a:t>)</a:t>
            </a:r>
          </a:p>
          <a:p>
            <a:r>
              <a:rPr lang="bn-BD" b="1" dirty="0">
                <a:solidFill>
                  <a:srgbClr val="FF0000"/>
                </a:solidFill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bn-BD" b="1" dirty="0" smtClean="0">
                <a:solidFill>
                  <a:srgbClr val="FF0000"/>
                </a:solidFill>
              </a:rPr>
              <a:t>৩</a:t>
            </a:r>
            <a:r>
              <a:rPr lang="bn-BD" b="1" dirty="0">
                <a:solidFill>
                  <a:srgbClr val="FF0000"/>
                </a:solidFill>
              </a:rPr>
              <a:t>)</a:t>
            </a:r>
          </a:p>
          <a:p>
            <a:r>
              <a:rPr lang="bn-BD" b="1" dirty="0">
                <a:solidFill>
                  <a:srgbClr val="FF0000"/>
                </a:solidFill>
              </a:rPr>
              <a:t>           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\Downloads\Cycas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143"/>
            <a:ext cx="4788694" cy="680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5737661"/>
              </p:ext>
            </p:extLst>
          </p:nvPr>
        </p:nvGraphicFramePr>
        <p:xfrm>
          <a:off x="747116" y="2686916"/>
          <a:ext cx="5348883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999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DOEL\Downloads\Cycas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5181600" cy="726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482715" y="2270736"/>
            <a:ext cx="4147289" cy="124649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5000" b="1" dirty="0">
                <a:solidFill>
                  <a:schemeClr val="bg1"/>
                </a:solidFill>
              </a:rPr>
              <a:t>স্ত্রী স্ট্রোবিলাস</a:t>
            </a:r>
            <a:endParaRPr lang="en-US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1" y="914400"/>
            <a:ext cx="70904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/>
              <a:t>Anothor</a:t>
            </a:r>
            <a:r>
              <a:rPr lang="en-US" sz="6600" dirty="0"/>
              <a:t> </a:t>
            </a:r>
            <a:r>
              <a:rPr lang="en-US" sz="6600" dirty="0" err="1"/>
              <a:t>Cycas</a:t>
            </a:r>
            <a:r>
              <a:rPr lang="en-US" sz="6600" dirty="0"/>
              <a:t> plant</a:t>
            </a:r>
          </a:p>
        </p:txBody>
      </p:sp>
    </p:spTree>
    <p:extLst>
      <p:ext uri="{BB962C8B-B14F-4D97-AF65-F5344CB8AC3E}">
        <p14:creationId xmlns:p14="http://schemas.microsoft.com/office/powerpoint/2010/main" val="33377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rdeningsolutions.ifas.ufl.edu/mastergardener/outreach/plant_id/images/ornamentals/sago_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4514"/>
            <a:ext cx="3854294" cy="288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plantbio.uga.edu/media/slideshows/cycad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86200"/>
            <a:ext cx="396511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53000" y="25400"/>
            <a:ext cx="6858000" cy="3200400"/>
            <a:chOff x="320722" y="3069356"/>
            <a:chExt cx="6415560" cy="2336296"/>
          </a:xfrm>
        </p:grpSpPr>
        <p:pic>
          <p:nvPicPr>
            <p:cNvPr id="5" name="Picture 2" descr="http://www.indianaturewatch.net/images/album/photo/97463900347bea5e1a9097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2" t="3311" r="5869" b="21968"/>
            <a:stretch/>
          </p:blipFill>
          <p:spPr bwMode="auto">
            <a:xfrm>
              <a:off x="320722" y="3069356"/>
              <a:ext cx="1853384" cy="23362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plantnet.rbgsyd.nsw.gov.au/PlantNet/cycad/images/Cycas_yorkiana_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315" y="3124982"/>
              <a:ext cx="3340967" cy="22090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http://upload.wikimedia.org/wikipedia/commons/e/ee/Cycas_circinalis_male_cone_in_Olomou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514" y="3505200"/>
            <a:ext cx="2362200" cy="3146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http://upload.wikimedia.org/wikipedia/commons/b/b5/Cycas_platyphylla_Male_cone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886200"/>
            <a:ext cx="28194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alpine-plants-jp.com/himitu_img_jpg_3/sotetu_osibe_cultivated_in_chiba_city_20050820_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33800"/>
            <a:ext cx="1752600" cy="310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63</Words>
  <Application>Microsoft Office PowerPoint</Application>
  <PresentationFormat>Widescreen</PresentationFormat>
  <Paragraphs>33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JJQBN72</cp:lastModifiedBy>
  <cp:revision>16</cp:revision>
  <dcterms:created xsi:type="dcterms:W3CDTF">2006-08-16T00:00:00Z</dcterms:created>
  <dcterms:modified xsi:type="dcterms:W3CDTF">2019-10-20T05:02:16Z</dcterms:modified>
</cp:coreProperties>
</file>