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B2A9CF-8C49-4758-BEBF-95EDE0A6F3E0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52F867-27F1-4425-B974-4F14E795B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273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FAF2A-EE6D-4513-893D-F3E5046E104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53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FAF2A-EE6D-4513-893D-F3E5046E104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523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F6A63-14C1-4164-A1AD-8862FBD7B6D6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14C9-743A-4726-9915-66AEDA73E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404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F6A63-14C1-4164-A1AD-8862FBD7B6D6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14C9-743A-4726-9915-66AEDA73E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76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F6A63-14C1-4164-A1AD-8862FBD7B6D6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14C9-743A-4726-9915-66AEDA73E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06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F6A63-14C1-4164-A1AD-8862FBD7B6D6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14C9-743A-4726-9915-66AEDA73E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513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F6A63-14C1-4164-A1AD-8862FBD7B6D6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14C9-743A-4726-9915-66AEDA73E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511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F6A63-14C1-4164-A1AD-8862FBD7B6D6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14C9-743A-4726-9915-66AEDA73E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168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F6A63-14C1-4164-A1AD-8862FBD7B6D6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14C9-743A-4726-9915-66AEDA73E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144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F6A63-14C1-4164-A1AD-8862FBD7B6D6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14C9-743A-4726-9915-66AEDA73E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55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F6A63-14C1-4164-A1AD-8862FBD7B6D6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14C9-743A-4726-9915-66AEDA73E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161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F6A63-14C1-4164-A1AD-8862FBD7B6D6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14C9-743A-4726-9915-66AEDA73E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95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F6A63-14C1-4164-A1AD-8862FBD7B6D6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14C9-743A-4726-9915-66AEDA73E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393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F6A63-14C1-4164-A1AD-8862FBD7B6D6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114C9-743A-4726-9915-66AEDA73E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055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7" Type="http://schemas.openxmlformats.org/officeDocument/2006/relationships/image" Target="../media/image43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nargisat1981@gmail.com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5" Type="http://schemas.openxmlformats.org/officeDocument/2006/relationships/image" Target="../media/image10.PNG"/><Relationship Id="rId4" Type="http://schemas.openxmlformats.org/officeDocument/2006/relationships/image" Target="../media/image2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13" Type="http://schemas.openxmlformats.org/officeDocument/2006/relationships/image" Target="../media/image21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11" Type="http://schemas.openxmlformats.org/officeDocument/2006/relationships/image" Target="../media/image19.png"/><Relationship Id="rId5" Type="http://schemas.openxmlformats.org/officeDocument/2006/relationships/image" Target="../media/image13.jpg"/><Relationship Id="rId10" Type="http://schemas.openxmlformats.org/officeDocument/2006/relationships/image" Target="../media/image18.gif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gif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6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7" y="1"/>
            <a:ext cx="12178433" cy="685799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24" y="3541016"/>
            <a:ext cx="1238250" cy="201809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038" y="5266247"/>
            <a:ext cx="1628775" cy="13049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104" y="4070256"/>
            <a:ext cx="971550" cy="92412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762" y="6248804"/>
            <a:ext cx="1228725" cy="5143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511" y="2124350"/>
            <a:ext cx="1162050" cy="4857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054" y="5467754"/>
            <a:ext cx="1238250" cy="1295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11B7C00-E233-48E6-9557-A3919B9FB0B9}"/>
              </a:ext>
            </a:extLst>
          </p:cNvPr>
          <p:cNvSpPr txBox="1"/>
          <p:nvPr/>
        </p:nvSpPr>
        <p:spPr>
          <a:xfrm>
            <a:off x="-264150" y="125640"/>
            <a:ext cx="69301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C478C88-E271-4853-AA81-68F6037EBFB9}"/>
              </a:ext>
            </a:extLst>
          </p:cNvPr>
          <p:cNvSpPr txBox="1"/>
          <p:nvPr/>
        </p:nvSpPr>
        <p:spPr>
          <a:xfrm>
            <a:off x="4994885" y="2676212"/>
            <a:ext cx="536448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16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250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99"/>
            </a:avLst>
          </a:prstGeom>
          <a:gradFill>
            <a:gsLst>
              <a:gs pos="40000">
                <a:srgbClr val="A603AB">
                  <a:alpha val="20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1960" y="478611"/>
            <a:ext cx="11530738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বাইরের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জড়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আসি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IN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004" y="1282557"/>
            <a:ext cx="5611765" cy="29220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37" y="2026476"/>
            <a:ext cx="2989799" cy="362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403" y="4300705"/>
            <a:ext cx="3586630" cy="238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95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99"/>
            </a:avLst>
          </a:prstGeom>
          <a:gradFill>
            <a:gsLst>
              <a:gs pos="40000">
                <a:srgbClr val="A603AB">
                  <a:alpha val="20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9059" y="692196"/>
            <a:ext cx="8185076" cy="261610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u="sng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জড়ের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ছকের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শ্রেণিক্ষের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ভেতরে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বাইরে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সেগুলোকে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সাজিয়ে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সহপাঠীদের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15184" y="305035"/>
            <a:ext cx="1900629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IN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94575" y="3595585"/>
            <a:ext cx="8796299" cy="2836212"/>
            <a:chOff x="1494575" y="3595585"/>
            <a:chExt cx="8796299" cy="2836212"/>
          </a:xfrm>
        </p:grpSpPr>
        <p:grpSp>
          <p:nvGrpSpPr>
            <p:cNvPr id="7" name="Group 6"/>
            <p:cNvGrpSpPr/>
            <p:nvPr/>
          </p:nvGrpSpPr>
          <p:grpSpPr>
            <a:xfrm>
              <a:off x="1494575" y="3595585"/>
              <a:ext cx="8796299" cy="2836212"/>
              <a:chOff x="1494576" y="3595585"/>
              <a:chExt cx="7412198" cy="2512743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 flipV="1">
                <a:off x="1494576" y="4288386"/>
                <a:ext cx="7353837" cy="2055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582118" y="4998325"/>
                <a:ext cx="730127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1561725" y="5550742"/>
                <a:ext cx="7330458" cy="516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" name="Group 1"/>
              <p:cNvGrpSpPr/>
              <p:nvPr/>
            </p:nvGrpSpPr>
            <p:grpSpPr>
              <a:xfrm>
                <a:off x="1547135" y="3595585"/>
                <a:ext cx="7359639" cy="2512743"/>
                <a:chOff x="1547135" y="3595585"/>
                <a:chExt cx="7359639" cy="2512743"/>
              </a:xfrm>
            </p:grpSpPr>
            <p:sp>
              <p:nvSpPr>
                <p:cNvPr id="10" name="Rectangle 9"/>
                <p:cNvSpPr/>
                <p:nvPr/>
              </p:nvSpPr>
              <p:spPr>
                <a:xfrm>
                  <a:off x="1547135" y="3617270"/>
                  <a:ext cx="7359639" cy="2491058"/>
                </a:xfrm>
                <a:prstGeom prst="rect">
                  <a:avLst/>
                </a:pr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cxnSp>
              <p:nvCxnSpPr>
                <p:cNvPr id="14" name="Straight Connector 13"/>
                <p:cNvCxnSpPr/>
                <p:nvPr/>
              </p:nvCxnSpPr>
              <p:spPr>
                <a:xfrm flipH="1">
                  <a:off x="5171494" y="3595585"/>
                  <a:ext cx="26280" cy="2512743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" name="Rectangle 2"/>
            <p:cNvSpPr/>
            <p:nvPr/>
          </p:nvSpPr>
          <p:spPr>
            <a:xfrm>
              <a:off x="3193751" y="3659010"/>
              <a:ext cx="76174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জীব</a:t>
              </a:r>
              <a:endParaRPr lang="en-US" sz="3600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346600" y="3675651"/>
              <a:ext cx="70884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জড়</a:t>
              </a:r>
              <a:endParaRPr lang="en-US" sz="3600" dirty="0"/>
            </a:p>
          </p:txBody>
        </p:sp>
      </p:grpSp>
      <p:pic>
        <p:nvPicPr>
          <p:cNvPr id="15" name="Picture 14" descr="download.png">
            <a:extLst>
              <a:ext uri="{FF2B5EF4-FFF2-40B4-BE49-F238E27FC236}">
                <a16:creationId xmlns="" xmlns:a16="http://schemas.microsoft.com/office/drawing/2014/main" id="{85F311EF-ABC4-4EAF-8CD6-6F7423C18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3188" y="1162837"/>
            <a:ext cx="1968934" cy="146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847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99"/>
            </a:avLst>
          </a:prstGeom>
          <a:gradFill>
            <a:gsLst>
              <a:gs pos="40000">
                <a:srgbClr val="A603AB">
                  <a:alpha val="20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2530" y="2715648"/>
            <a:ext cx="6874087" cy="707886"/>
          </a:xfrm>
          <a:prstGeom prst="rect">
            <a:avLst/>
          </a:prstGeom>
          <a:noFill/>
          <a:ln>
            <a:solidFill>
              <a:srgbClr val="FF257D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শরীরে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197"/>
          <a:stretch/>
        </p:blipFill>
        <p:spPr>
          <a:xfrm>
            <a:off x="971212" y="292357"/>
            <a:ext cx="4057988" cy="23157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638" y="3531053"/>
            <a:ext cx="3198315" cy="2271865"/>
          </a:xfrm>
          <a:prstGeom prst="rect">
            <a:avLst/>
          </a:prstGeom>
          <a:ln>
            <a:solidFill>
              <a:srgbClr val="FF257D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712530" y="5879347"/>
            <a:ext cx="6293674" cy="646331"/>
          </a:xfrm>
          <a:prstGeom prst="rect">
            <a:avLst/>
          </a:prstGeom>
          <a:noFill/>
          <a:ln>
            <a:solidFill>
              <a:srgbClr val="FF257D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676" y="286086"/>
            <a:ext cx="4372054" cy="2206050"/>
          </a:xfrm>
          <a:prstGeom prst="rect">
            <a:avLst/>
          </a:prstGeom>
          <a:ln>
            <a:solidFill>
              <a:srgbClr val="FF257D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6679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99"/>
            </a:avLst>
          </a:prstGeom>
          <a:gradFill>
            <a:gsLst>
              <a:gs pos="40000">
                <a:srgbClr val="A603AB">
                  <a:alpha val="20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40" r="26687"/>
          <a:stretch/>
        </p:blipFill>
        <p:spPr>
          <a:xfrm>
            <a:off x="3519486" y="857656"/>
            <a:ext cx="3519488" cy="27615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487" y="857656"/>
            <a:ext cx="4391298" cy="27615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05" y="1005026"/>
            <a:ext cx="3174181" cy="26142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32247" y="4823118"/>
            <a:ext cx="11375480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বেচেঁ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IN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638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99"/>
            </a:avLst>
          </a:prstGeom>
          <a:gradFill>
            <a:gsLst>
              <a:gs pos="40000">
                <a:srgbClr val="A603AB">
                  <a:alpha val="20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00" y="344299"/>
            <a:ext cx="2819506" cy="19776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77669" y="344299"/>
            <a:ext cx="2995537" cy="1809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669" y="4042552"/>
            <a:ext cx="2974577" cy="17847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34" y="3994561"/>
            <a:ext cx="2873437" cy="191214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576974" y="5957159"/>
            <a:ext cx="996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endParaRPr lang="e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7183" y="5931269"/>
            <a:ext cx="1470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গাছপালা</a:t>
            </a:r>
            <a:endParaRPr lang="e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76975" y="2175182"/>
            <a:ext cx="1171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পশু</a:t>
            </a:r>
            <a:endParaRPr lang="e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37887" y="2223173"/>
            <a:ext cx="988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96875" y="2818896"/>
            <a:ext cx="9476331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পশুপাখি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গাছপালা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IN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94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99"/>
            </a:avLst>
          </a:prstGeom>
          <a:gradFill>
            <a:gsLst>
              <a:gs pos="40000">
                <a:srgbClr val="A603AB">
                  <a:alpha val="20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0254" y="2653173"/>
            <a:ext cx="10923528" cy="258532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 ২ ধরণের </a:t>
            </a:r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গাছপালা এবং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ঘা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 হলো </a:t>
            </a:r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মানুষ, গরু, মাছ, প্রজাপতি, পাখি এরা হলো </a:t>
            </a:r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IN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085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7777" y="3388174"/>
            <a:ext cx="9752161" cy="646331"/>
          </a:xfrm>
          <a:prstGeom prst="rect">
            <a:avLst/>
          </a:prstGeom>
          <a:noFill/>
          <a:ln>
            <a:solidFill>
              <a:srgbClr val="FF257D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গাড়ি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চেয়ার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টেবিল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এগুলোও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079" y="444953"/>
            <a:ext cx="3191211" cy="2066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86" y="404404"/>
            <a:ext cx="2953946" cy="2222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914" y="444953"/>
            <a:ext cx="3895083" cy="21823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191" y="4527554"/>
            <a:ext cx="2857500" cy="1959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87" y="4566191"/>
            <a:ext cx="3116138" cy="1959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858" y="4527555"/>
            <a:ext cx="2800432" cy="1959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259276" y="1322839"/>
            <a:ext cx="875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গাড়ি</a:t>
            </a:r>
            <a:endParaRPr lang="en-IN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0436" y="599625"/>
            <a:ext cx="2781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চেয়ার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টেবিল</a:t>
            </a:r>
            <a:endParaRPr lang="e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011437" y="599624"/>
            <a:ext cx="978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endParaRPr lang="e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07938" y="4527554"/>
            <a:ext cx="827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endParaRPr lang="e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25791" y="4784607"/>
            <a:ext cx="1403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IN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29938" y="5173885"/>
            <a:ext cx="1249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endParaRPr lang="e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21983" y="4005330"/>
            <a:ext cx="1474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16" name="TextBox 15"/>
          <p:cNvSpPr txBox="1"/>
          <p:nvPr/>
        </p:nvSpPr>
        <p:spPr>
          <a:xfrm>
            <a:off x="2135039" y="3272264"/>
            <a:ext cx="7353837" cy="646331"/>
          </a:xfrm>
          <a:prstGeom prst="rect">
            <a:avLst/>
          </a:prstGeom>
          <a:noFill/>
          <a:ln w="12700">
            <a:solidFill>
              <a:srgbClr val="FF257D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খায়না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পায়না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36760" y="2935508"/>
            <a:ext cx="7585657" cy="646331"/>
          </a:xfrm>
          <a:prstGeom prst="rect">
            <a:avLst/>
          </a:prstGeom>
          <a:noFill/>
          <a:ln>
            <a:solidFill>
              <a:srgbClr val="FF257D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পারেনা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445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9" grpId="0"/>
      <p:bldP spid="10" grpId="0"/>
      <p:bldP spid="11" grpId="0"/>
      <p:bldP spid="12" grpId="0"/>
      <p:bldP spid="13" grpId="0"/>
      <p:bldP spid="16" grpId="0" animBg="1"/>
      <p:bldP spid="16" grpId="1" animBg="1"/>
      <p:bldP spid="17" grpId="0" animBg="1"/>
      <p:bldP spid="1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8849" y="545953"/>
            <a:ext cx="6766560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48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8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৬,৭ </a:t>
            </a:r>
            <a:r>
              <a:rPr lang="en-US" sz="48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পৃষ্টা</a:t>
            </a:r>
            <a:r>
              <a:rPr lang="en-US" sz="48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খোল</a:t>
            </a:r>
            <a:endParaRPr lang="en-US" sz="48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99"/>
            </a:avLst>
          </a:prstGeom>
          <a:gradFill>
            <a:gsLst>
              <a:gs pos="40000">
                <a:srgbClr val="A603AB">
                  <a:alpha val="20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406" y="1376950"/>
            <a:ext cx="4009157" cy="51849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63" y="1376950"/>
            <a:ext cx="4165388" cy="523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39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99"/>
            </a:avLst>
          </a:prstGeom>
          <a:gradFill>
            <a:gsLst>
              <a:gs pos="40000">
                <a:srgbClr val="A603AB">
                  <a:alpha val="20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05428" y="236799"/>
            <a:ext cx="2781143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IN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7990" y="1276279"/>
            <a:ext cx="7372778" cy="7078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জড়ের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লেখ।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09966" y="2443499"/>
            <a:ext cx="11639227" cy="4127782"/>
            <a:chOff x="2106157" y="2784720"/>
            <a:chExt cx="7397607" cy="2509349"/>
          </a:xfrm>
        </p:grpSpPr>
        <p:sp>
          <p:nvSpPr>
            <p:cNvPr id="6" name="TextBox 5"/>
            <p:cNvSpPr txBox="1"/>
            <p:nvPr/>
          </p:nvSpPr>
          <p:spPr>
            <a:xfrm>
              <a:off x="2968029" y="2836524"/>
              <a:ext cx="14110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জীব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IN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065971" y="2784720"/>
              <a:ext cx="12507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জড়</a:t>
              </a:r>
              <a:endParaRPr lang="en-IN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2106157" y="2789811"/>
              <a:ext cx="7397607" cy="2504258"/>
              <a:chOff x="1566014" y="2708738"/>
              <a:chExt cx="7397607" cy="2504258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1590843" y="2721938"/>
                <a:ext cx="7359639" cy="2491058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cxnSp>
            <p:nvCxnSpPr>
              <p:cNvPr id="4" name="Straight Connector 3"/>
              <p:cNvCxnSpPr/>
              <p:nvPr/>
            </p:nvCxnSpPr>
            <p:spPr>
              <a:xfrm flipV="1">
                <a:off x="1566014" y="3359699"/>
                <a:ext cx="7353837" cy="2055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/>
              <p:cNvCxnSpPr/>
              <p:nvPr/>
            </p:nvCxnSpPr>
            <p:spPr>
              <a:xfrm>
                <a:off x="5213753" y="2708738"/>
                <a:ext cx="58360" cy="249105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653556" y="4069638"/>
                <a:ext cx="730127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V="1">
                <a:off x="1633163" y="4622055"/>
                <a:ext cx="7330458" cy="516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23000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99"/>
            </a:avLst>
          </a:prstGeom>
          <a:gradFill>
            <a:gsLst>
              <a:gs pos="40000">
                <a:srgbClr val="A603AB">
                  <a:alpha val="20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48502" y="370910"/>
            <a:ext cx="3541691" cy="707886"/>
          </a:xfrm>
          <a:prstGeom prst="rect">
            <a:avLst/>
          </a:prstGeom>
          <a:noFill/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IN" sz="40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2337" y="2157591"/>
            <a:ext cx="11425858" cy="39703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 _______ 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মিলেই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।।</a:t>
            </a:r>
          </a:p>
          <a:p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যাদের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 ________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জড়ের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 ______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IN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48502" y="4291102"/>
            <a:ext cx="1554480" cy="7315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endParaRPr lang="en-IN" sz="54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79619" y="3487025"/>
            <a:ext cx="1554480" cy="731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জড়</a:t>
            </a:r>
            <a:endParaRPr lang="en-IN" sz="5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76306" y="5060543"/>
            <a:ext cx="1554480" cy="731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endParaRPr lang="en-IN" sz="5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18B7743-1E3A-4F3C-9BCC-D9AA41AF7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5742" y="1272941"/>
            <a:ext cx="2237642" cy="176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61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99"/>
            </a:avLst>
          </a:prstGeom>
          <a:gradFill>
            <a:gsLst>
              <a:gs pos="40000">
                <a:srgbClr val="A603AB">
                  <a:alpha val="20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83836" y="3834456"/>
            <a:ext cx="4925142" cy="2554545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90393"/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৩য় </a:t>
            </a:r>
            <a:endParaRPr lang="bn-IN" sz="32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990393"/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dirty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200" dirty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 defTabSz="990393"/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n w="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  <a:p>
            <a:pPr algn="ctr" defTabSz="990393"/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200" dirty="0">
                <a:ln w="0"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3200" dirty="0">
                <a:ln w="0"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n w="0"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জড়</a:t>
            </a:r>
            <a:endParaRPr lang="en-US" sz="3200" dirty="0">
              <a:ln w="0"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990393"/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৪০ </a:t>
            </a:r>
            <a:r>
              <a:rPr lang="en-US" sz="3200" dirty="0" err="1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200" dirty="0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n w="0"/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88835" y="283151"/>
            <a:ext cx="45719" cy="62748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238807" y="612936"/>
            <a:ext cx="45719" cy="563212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573465" y="612936"/>
            <a:ext cx="45719" cy="563212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860" y="1636666"/>
            <a:ext cx="1627094" cy="205510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12" name="TextBox 3"/>
          <p:cNvSpPr txBox="1"/>
          <p:nvPr/>
        </p:nvSpPr>
        <p:spPr>
          <a:xfrm>
            <a:off x="356034" y="4003418"/>
            <a:ext cx="5765212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নার্গিস আক্তার </a:t>
            </a:r>
            <a:endParaRPr lang="bn-IN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ফজু খলিফা কান্দি 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প্রাঃ বিদ্যালয়।</a:t>
            </a:r>
          </a:p>
          <a:p>
            <a:pPr algn="ctr"/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শিবচর, 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মাদারিপুর।</a:t>
            </a:r>
          </a:p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NikoshBAN" panose="02000000000000000000" pitchFamily="2" charset="0"/>
                <a:hlinkClick r:id="rId3"/>
              </a:rPr>
              <a:t>nargisat1981@gmail.com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NikoshBAN" panose="02000000000000000000" pitchFamily="2" charset="0"/>
              </a:rPr>
              <a:t>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890" y="1636666"/>
            <a:ext cx="1595807" cy="205510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8034990" y="596144"/>
            <a:ext cx="2622834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1573732" y="596144"/>
            <a:ext cx="2928064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774383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99"/>
            </a:avLst>
          </a:prstGeom>
          <a:gradFill>
            <a:gsLst>
              <a:gs pos="40000">
                <a:srgbClr val="A603AB">
                  <a:alpha val="20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0184" y="268459"/>
            <a:ext cx="2011680" cy="7078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IN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4363" y="1244804"/>
            <a:ext cx="10480398" cy="526297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উত্তরটিতে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টিক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(    )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AutoNum type="arabicParenR"/>
            </a:pP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ক। 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 খ।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 গ।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 ঘ।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AutoNum type="arabicParenR" startAt="2"/>
            </a:pP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ক।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গাড়ি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 খ।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কবুতর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গ।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চেয়ার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ঘ।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পাথর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AutoNum type="arabicParenR" startAt="3"/>
            </a:pP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জড়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IN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ক।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পশু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 খ।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 গ।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 ঘ। 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কলম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97" b="89944" l="10000" r="96000">
                        <a14:foregroundMark x1="41111" y1="77933" x2="41111" y2="77933"/>
                        <a14:foregroundMark x1="35778" y1="78771" x2="35778" y2="78771"/>
                        <a14:backgroundMark x1="23556" y1="74860" x2="23556" y2="75140"/>
                        <a14:backgroundMark x1="25556" y1="75978" x2="46667" y2="81006"/>
                      </a14:backgroundRemoval>
                    </a14:imgEffect>
                  </a14:imgLayer>
                </a14:imgProps>
              </a:ext>
            </a:extLst>
          </a:blip>
          <a:srcRect l="21090" t="435" r="19194" b="17748"/>
          <a:stretch/>
        </p:blipFill>
        <p:spPr>
          <a:xfrm>
            <a:off x="5096718" y="1387649"/>
            <a:ext cx="518409" cy="5650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97" b="89944" l="10000" r="96000">
                        <a14:foregroundMark x1="41111" y1="77933" x2="41111" y2="77933"/>
                        <a14:foregroundMark x1="35778" y1="78771" x2="35778" y2="78771"/>
                        <a14:backgroundMark x1="23556" y1="74860" x2="23556" y2="75140"/>
                        <a14:backgroundMark x1="25556" y1="75978" x2="46667" y2="81006"/>
                      </a14:backgroundRemoval>
                    </a14:imgEffect>
                  </a14:imgLayer>
                </a14:imgProps>
              </a:ext>
            </a:extLst>
          </a:blip>
          <a:srcRect l="21090" t="435" r="19194" b="17748"/>
          <a:stretch/>
        </p:blipFill>
        <p:spPr>
          <a:xfrm>
            <a:off x="1813188" y="2863937"/>
            <a:ext cx="518409" cy="5650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97" b="89944" l="10000" r="96000">
                        <a14:foregroundMark x1="41111" y1="77933" x2="41111" y2="77933"/>
                        <a14:foregroundMark x1="35778" y1="78771" x2="35778" y2="78771"/>
                        <a14:backgroundMark x1="23556" y1="74860" x2="23556" y2="75140"/>
                        <a14:backgroundMark x1="25556" y1="75978" x2="46667" y2="81006"/>
                      </a14:backgroundRemoval>
                    </a14:imgEffect>
                  </a14:imgLayer>
                </a14:imgProps>
              </a:ext>
            </a:extLst>
          </a:blip>
          <a:srcRect l="21090" t="435" r="19194" b="17748"/>
          <a:stretch/>
        </p:blipFill>
        <p:spPr>
          <a:xfrm>
            <a:off x="5028233" y="4402372"/>
            <a:ext cx="518409" cy="5650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97" b="89944" l="10000" r="96000">
                        <a14:foregroundMark x1="41111" y1="77933" x2="41111" y2="77933"/>
                        <a14:foregroundMark x1="35778" y1="78771" x2="35778" y2="78771"/>
                        <a14:backgroundMark x1="23556" y1="74860" x2="23556" y2="75140"/>
                        <a14:backgroundMark x1="25556" y1="75978" x2="46667" y2="81006"/>
                      </a14:backgroundRemoval>
                    </a14:imgEffect>
                  </a14:imgLayer>
                </a14:imgProps>
              </a:ext>
            </a:extLst>
          </a:blip>
          <a:srcRect l="21090" t="435" r="19194" b="17748"/>
          <a:stretch/>
        </p:blipFill>
        <p:spPr>
          <a:xfrm>
            <a:off x="7147495" y="5907613"/>
            <a:ext cx="518409" cy="565063"/>
          </a:xfrm>
          <a:prstGeom prst="rect">
            <a:avLst/>
          </a:prstGeom>
        </p:spPr>
      </p:pic>
      <p:pic>
        <p:nvPicPr>
          <p:cNvPr id="9" name="Picture 8" descr="download (1).png">
            <a:extLst>
              <a:ext uri="{FF2B5EF4-FFF2-40B4-BE49-F238E27FC236}">
                <a16:creationId xmlns="" xmlns:a16="http://schemas.microsoft.com/office/drawing/2014/main" id="{FEC9645A-9D16-486B-811B-48478541D6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5652" y="411240"/>
            <a:ext cx="1906396" cy="1258940"/>
          </a:xfrm>
          <a:prstGeom prst="rect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597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99"/>
            </a:avLst>
          </a:prstGeom>
          <a:gradFill>
            <a:gsLst>
              <a:gs pos="40000">
                <a:srgbClr val="A603AB">
                  <a:alpha val="20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85145" y="874644"/>
            <a:ext cx="2337160" cy="101566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IN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18356" y="2804493"/>
            <a:ext cx="8555287" cy="212365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১। জড়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কাকে বলে?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৫টি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জড়ের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বস্তুর নাম লিখ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জড়ের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6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99"/>
            </a:avLst>
          </a:prstGeom>
          <a:gradFill>
            <a:gsLst>
              <a:gs pos="40000">
                <a:srgbClr val="A603AB">
                  <a:alpha val="20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519" y="305209"/>
            <a:ext cx="3994308" cy="3123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03583" y="4174004"/>
            <a:ext cx="11226050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জড়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790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741763"/>
          </a:xfrm>
          <a:prstGeom prst="frame">
            <a:avLst>
              <a:gd name="adj1" fmla="val 2644"/>
            </a:avLst>
          </a:prstGeom>
          <a:gradFill flip="none" rotWithShape="1">
            <a:gsLst>
              <a:gs pos="70000">
                <a:srgbClr val="FFFF00"/>
              </a:gs>
              <a:gs pos="56000">
                <a:srgbClr val="00B0F0"/>
              </a:gs>
              <a:gs pos="94690">
                <a:srgbClr val="FF0000"/>
              </a:gs>
              <a:gs pos="42464">
                <a:srgbClr val="00B0F0"/>
              </a:gs>
              <a:gs pos="4425">
                <a:srgbClr val="FF00FF"/>
              </a:gs>
              <a:gs pos="24000">
                <a:srgbClr val="FF0000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1981200"/>
            <a:ext cx="8648700" cy="1981200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en-US" sz="6000" b="1" dirty="0" err="1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bn-IN" sz="6000" b="1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6000" b="1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6000" b="1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797" y="342900"/>
            <a:ext cx="2286000" cy="1514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959" y="4931428"/>
            <a:ext cx="1541677" cy="15416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384" y="5054566"/>
            <a:ext cx="2238375" cy="1295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58"/>
          <a:stretch/>
        </p:blipFill>
        <p:spPr>
          <a:xfrm>
            <a:off x="361627" y="4777031"/>
            <a:ext cx="1027243" cy="1724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39"/>
          <a:stretch/>
        </p:blipFill>
        <p:spPr>
          <a:xfrm>
            <a:off x="10798698" y="342900"/>
            <a:ext cx="995904" cy="17242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17" y="211952"/>
            <a:ext cx="2281459" cy="136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84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99"/>
            </a:avLst>
          </a:prstGeom>
          <a:gradFill>
            <a:gsLst>
              <a:gs pos="40000">
                <a:srgbClr val="A603AB">
                  <a:alpha val="20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1267" y="2957038"/>
            <a:ext cx="10783676" cy="317009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4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2.1.1 </a:t>
            </a:r>
            <a:r>
              <a:rPr lang="en-US" sz="4000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4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bn-IN" sz="4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পর্যবেক্ষণের মাধ্যমে জীব ও জড়ের তালিকা </a:t>
            </a:r>
            <a:r>
              <a:rPr lang="en-US" sz="4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	  করতে </a:t>
            </a:r>
            <a:r>
              <a:rPr lang="bn-IN" sz="4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bn-IN" sz="4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dirty="0" smtClean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২.১.২ </a:t>
            </a:r>
            <a:r>
              <a:rPr lang="bn-IN" sz="40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জীব ও </a:t>
            </a:r>
            <a:r>
              <a:rPr lang="bn-IN" sz="4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জড় বস্তুর  বৈশিষ্ট্য  লিখতে </a:t>
            </a:r>
            <a:r>
              <a:rPr lang="bn-IN" sz="4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bn-IN" sz="4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dirty="0" smtClean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২.১.৩ </a:t>
            </a:r>
            <a:r>
              <a:rPr lang="bn-IN" sz="40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জড় </a:t>
            </a:r>
            <a:r>
              <a:rPr lang="bn-IN" sz="4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ও জীবের পার্থক্য উল্লেখ করতে পারবে।</a:t>
            </a:r>
            <a:endParaRPr lang="bn-IN" sz="40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IN" sz="40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41267" y="1751375"/>
            <a:ext cx="7706385" cy="70008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0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</a:t>
            </a:r>
            <a:endParaRPr lang="en-US" sz="40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94922" y="552522"/>
            <a:ext cx="247159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46914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99"/>
            </a:avLst>
          </a:prstGeom>
          <a:gradFill>
            <a:gsLst>
              <a:gs pos="40000">
                <a:srgbClr val="A603AB">
                  <a:alpha val="20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47390" y="5396785"/>
            <a:ext cx="9913828" cy="769441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44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4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44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44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4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400" dirty="0">
              <a:ln w="0"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26245" y="376042"/>
            <a:ext cx="11339509" cy="4661915"/>
            <a:chOff x="426245" y="376042"/>
            <a:chExt cx="11339509" cy="4661915"/>
          </a:xfrm>
        </p:grpSpPr>
        <p:grpSp>
          <p:nvGrpSpPr>
            <p:cNvPr id="15" name="Group 14"/>
            <p:cNvGrpSpPr/>
            <p:nvPr/>
          </p:nvGrpSpPr>
          <p:grpSpPr>
            <a:xfrm>
              <a:off x="426245" y="376042"/>
              <a:ext cx="11339509" cy="4618197"/>
              <a:chOff x="319090" y="338023"/>
              <a:chExt cx="11339509" cy="4618197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1116" y="338023"/>
                <a:ext cx="3417483" cy="2973867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5757" y="338023"/>
                <a:ext cx="2025622" cy="1433627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3821" y="338023"/>
                <a:ext cx="1921356" cy="1433627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3821" y="2041838"/>
                <a:ext cx="1921356" cy="128204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9090" y="2035442"/>
                <a:ext cx="2042290" cy="1272836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67132" y="1831142"/>
                <a:ext cx="2178142" cy="1703439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75622" y="3574204"/>
                <a:ext cx="968091" cy="1382016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76213" y="3640226"/>
                <a:ext cx="1668777" cy="1249972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5614" y="3469913"/>
                <a:ext cx="1331781" cy="1486307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44812" y="3605081"/>
                <a:ext cx="1597264" cy="135113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997836">
                <a:off x="5635011" y="425609"/>
                <a:ext cx="1581433" cy="121756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2209" y="3725951"/>
              <a:ext cx="1194763" cy="13120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4838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7249" y="1074439"/>
            <a:ext cx="10851404" cy="424731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540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5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চারপাশের</a:t>
            </a:r>
            <a:r>
              <a:rPr lang="en-US" sz="5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5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5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	</a:t>
            </a:r>
            <a:r>
              <a:rPr lang="en-US" sz="54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উপাদানের</a:t>
            </a:r>
            <a:r>
              <a:rPr lang="en-US" sz="5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5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54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5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5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540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যাদের</a:t>
            </a:r>
            <a:r>
              <a:rPr lang="en-US" sz="5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5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5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তাদেরকে</a:t>
            </a:r>
            <a:r>
              <a:rPr lang="en-US" sz="5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5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5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540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যাদের</a:t>
            </a:r>
            <a:r>
              <a:rPr lang="en-US" sz="5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5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5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5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5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5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5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540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en-US" sz="5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5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5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5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IN" sz="5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99"/>
            </a:avLst>
          </a:prstGeom>
          <a:gradFill>
            <a:gsLst>
              <a:gs pos="40000">
                <a:srgbClr val="A603AB">
                  <a:alpha val="20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79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782" y="1455629"/>
            <a:ext cx="2610679" cy="47408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748" y="325693"/>
            <a:ext cx="3878748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48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পড়ব</a:t>
            </a:r>
            <a:endParaRPr lang="en-IN" sz="4800" dirty="0">
              <a:ln w="0"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04841" y="4421585"/>
            <a:ext cx="4023360" cy="132343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000" b="1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80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8000" b="1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জড়</a:t>
            </a:r>
            <a:endParaRPr lang="en-IN" sz="8000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012785" y="1455629"/>
            <a:ext cx="3007472" cy="2434477"/>
            <a:chOff x="5182472" y="911380"/>
            <a:chExt cx="5378740" cy="4464645"/>
          </a:xfrm>
        </p:grpSpPr>
        <p:pic>
          <p:nvPicPr>
            <p:cNvPr id="5" name="Picture 10" descr="http://www.duffieldmeadows.derbyshire.sch.uk/SiteAssets/our-classes/sparrow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55847" flipH="1">
              <a:off x="5182472" y="948808"/>
              <a:ext cx="2975483" cy="2922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6482" y="3690100"/>
              <a:ext cx="2705100" cy="168592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7894" y="911380"/>
              <a:ext cx="2303318" cy="257057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1880" y="3406127"/>
              <a:ext cx="2328736" cy="19698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01576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3567" y="3617712"/>
            <a:ext cx="4924554" cy="255454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চারপাশে</a:t>
            </a:r>
            <a:r>
              <a:rPr lang="en-US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গাছপালা</a:t>
            </a:r>
            <a:r>
              <a:rPr lang="en-US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পশুপাখি</a:t>
            </a:r>
            <a:r>
              <a:rPr lang="en-US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ঘরবাড়ি</a:t>
            </a:r>
            <a:r>
              <a:rPr lang="en-US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পুকুর</a:t>
            </a:r>
            <a:r>
              <a:rPr lang="en-US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এরকম</a:t>
            </a:r>
            <a:r>
              <a:rPr lang="en-US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IN" sz="40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725" y="3876541"/>
            <a:ext cx="2761968" cy="2397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131788" y="5839851"/>
            <a:ext cx="141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গাছপালা</a:t>
            </a:r>
            <a:endParaRPr lang="e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0540" y="1952860"/>
            <a:ext cx="155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পশু</a:t>
            </a:r>
            <a:endParaRPr lang="e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6503" y="1412623"/>
            <a:ext cx="1504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endParaRPr lang="e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88060" y="2827267"/>
            <a:ext cx="1876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ঘরবাড়ি</a:t>
            </a:r>
            <a:endParaRPr lang="e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50435" y="4752310"/>
            <a:ext cx="1249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পুকুর</a:t>
            </a:r>
            <a:endParaRPr lang="en-IN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10" descr="http://www.duffieldmeadows.derbyshire.sch.uk/SiteAssets/our-classes/sparro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5847" flipH="1">
            <a:off x="5261986" y="392217"/>
            <a:ext cx="2975483" cy="292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ame 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99"/>
            </a:avLst>
          </a:prstGeom>
          <a:gradFill>
            <a:gsLst>
              <a:gs pos="40000">
                <a:srgbClr val="A603AB">
                  <a:alpha val="20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38" y="630620"/>
            <a:ext cx="2238375" cy="1295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71" y="4153926"/>
            <a:ext cx="2705100" cy="16859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365" y="378827"/>
            <a:ext cx="3313297" cy="2591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11153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93399" y="-169552"/>
            <a:ext cx="110013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1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69717" y="5990388"/>
            <a:ext cx="5752559" cy="584775"/>
          </a:xfrm>
          <a:prstGeom prst="rect">
            <a:avLst/>
          </a:prstGeom>
          <a:noFill/>
          <a:ln w="3175">
            <a:solidFill>
              <a:srgbClr val="FF257D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পড়াশোনা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rrow: Right 10"/>
          <p:cNvSpPr/>
          <p:nvPr/>
        </p:nvSpPr>
        <p:spPr>
          <a:xfrm rot="9512709">
            <a:off x="3167747" y="4132384"/>
            <a:ext cx="727592" cy="484632"/>
          </a:xfrm>
          <a:prstGeom prst="rightArrow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" name="Arrow: Right 8"/>
          <p:cNvSpPr/>
          <p:nvPr/>
        </p:nvSpPr>
        <p:spPr>
          <a:xfrm rot="19580347">
            <a:off x="8597447" y="2386985"/>
            <a:ext cx="655093" cy="484632"/>
          </a:xfrm>
          <a:prstGeom prst="rightArrow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" name="Arrow: Right 9"/>
          <p:cNvSpPr/>
          <p:nvPr/>
        </p:nvSpPr>
        <p:spPr>
          <a:xfrm rot="733641">
            <a:off x="8601891" y="4006204"/>
            <a:ext cx="746104" cy="484632"/>
          </a:xfrm>
          <a:prstGeom prst="rightArrow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" name="Up Arrow 6"/>
          <p:cNvSpPr/>
          <p:nvPr/>
        </p:nvSpPr>
        <p:spPr>
          <a:xfrm>
            <a:off x="5964426" y="2157008"/>
            <a:ext cx="503476" cy="511944"/>
          </a:xfrm>
          <a:prstGeom prst="up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IN" b="1">
              <a:ln/>
              <a:solidFill>
                <a:schemeClr val="accent3"/>
              </a:solidFill>
            </a:endParaRPr>
          </a:p>
        </p:txBody>
      </p:sp>
      <p:sp>
        <p:nvSpPr>
          <p:cNvPr id="8" name="Arrow: Right 11"/>
          <p:cNvSpPr/>
          <p:nvPr/>
        </p:nvSpPr>
        <p:spPr>
          <a:xfrm rot="12871616">
            <a:off x="3173818" y="2355443"/>
            <a:ext cx="655093" cy="484632"/>
          </a:xfrm>
          <a:prstGeom prst="rightArrow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69717" y="6040210"/>
            <a:ext cx="7436999" cy="584775"/>
          </a:xfrm>
          <a:prstGeom prst="rect">
            <a:avLst/>
          </a:prstGeom>
          <a:noFill/>
          <a:ln w="3175">
            <a:solidFill>
              <a:srgbClr val="FF257D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টেবিল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চেয়ার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বেঞ্চ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দরজা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জানালা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812" y="548069"/>
            <a:ext cx="1726342" cy="24644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979" y="3809365"/>
            <a:ext cx="2466975" cy="184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05" y="363291"/>
            <a:ext cx="2617536" cy="29212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91" y="3785998"/>
            <a:ext cx="2328736" cy="1969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7836">
            <a:off x="4518734" y="331957"/>
            <a:ext cx="3278907" cy="2524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 flipH="1">
            <a:off x="5357612" y="3284538"/>
            <a:ext cx="502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16" name="TextBox 15"/>
          <p:cNvSpPr txBox="1"/>
          <p:nvPr/>
        </p:nvSpPr>
        <p:spPr>
          <a:xfrm>
            <a:off x="1180878" y="3932691"/>
            <a:ext cx="1333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টেবিল</a:t>
            </a:r>
            <a:endParaRPr lang="en-IN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88598" y="1059368"/>
            <a:ext cx="1371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চেয়ার</a:t>
            </a:r>
            <a:endParaRPr lang="e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8933" y="1277361"/>
            <a:ext cx="1108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বেঞ্চ</a:t>
            </a:r>
            <a:endParaRPr lang="en-IN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294784" y="1599731"/>
            <a:ext cx="1124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দরজা</a:t>
            </a:r>
            <a:endParaRPr lang="en-IN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050688" y="4447781"/>
            <a:ext cx="133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জানালা</a:t>
            </a:r>
            <a:endParaRPr lang="e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589" y="2738173"/>
            <a:ext cx="2566722" cy="311418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187667" y="2690464"/>
            <a:ext cx="2576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</a:t>
            </a:r>
            <a:endParaRPr lang="e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Frame 2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99"/>
            </a:avLst>
          </a:prstGeom>
          <a:gradFill>
            <a:gsLst>
              <a:gs pos="40000">
                <a:srgbClr val="A603AB">
                  <a:alpha val="20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671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6" grpId="0"/>
      <p:bldP spid="17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7" y="1"/>
            <a:ext cx="12178433" cy="685799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67028" y="536465"/>
            <a:ext cx="11459830" cy="646331"/>
          </a:xfrm>
          <a:prstGeom prst="rect">
            <a:avLst/>
          </a:prstGeom>
          <a:noFill/>
          <a:ln>
            <a:solidFill>
              <a:srgbClr val="FF257D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চারপাশে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সেগুলোকে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05388" y="579976"/>
            <a:ext cx="5068634" cy="646331"/>
          </a:xfrm>
          <a:prstGeom prst="rect">
            <a:avLst/>
          </a:prstGeom>
          <a:noFill/>
          <a:ln w="3175">
            <a:solidFill>
              <a:srgbClr val="FF257D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IN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14472" y="569313"/>
            <a:ext cx="4571303" cy="646331"/>
          </a:xfrm>
          <a:prstGeom prst="rect">
            <a:avLst/>
          </a:prstGeom>
          <a:noFill/>
          <a:ln w="3175">
            <a:solidFill>
              <a:srgbClr val="FF257D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endParaRPr lang="e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24" y="3541016"/>
            <a:ext cx="1238250" cy="201809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038" y="5266247"/>
            <a:ext cx="1628775" cy="13049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104" y="4070256"/>
            <a:ext cx="971550" cy="92412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762" y="6248804"/>
            <a:ext cx="1228725" cy="5143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511" y="2124350"/>
            <a:ext cx="1162050" cy="4857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054" y="5467754"/>
            <a:ext cx="123825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881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490</Words>
  <Application>Microsoft Office PowerPoint</Application>
  <PresentationFormat>Widescreen</PresentationFormat>
  <Paragraphs>102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Nargis Akter</dc:creator>
  <cp:lastModifiedBy>Kawsar Ahamed</cp:lastModifiedBy>
  <cp:revision>4</cp:revision>
  <dcterms:created xsi:type="dcterms:W3CDTF">2019-11-01T16:32:13Z</dcterms:created>
  <dcterms:modified xsi:type="dcterms:W3CDTF">2019-11-01T16:48:55Z</dcterms:modified>
</cp:coreProperties>
</file>