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7" r:id="rId3"/>
    <p:sldId id="258" r:id="rId4"/>
    <p:sldId id="261" r:id="rId5"/>
    <p:sldId id="264" r:id="rId6"/>
    <p:sldId id="260" r:id="rId7"/>
    <p:sldId id="262" r:id="rId8"/>
    <p:sldId id="270" r:id="rId9"/>
    <p:sldId id="263" r:id="rId10"/>
    <p:sldId id="265" r:id="rId11"/>
    <p:sldId id="268" r:id="rId12"/>
    <p:sldId id="266" r:id="rId13"/>
    <p:sldId id="267" r:id="rId14"/>
    <p:sldId id="271" r:id="rId15"/>
    <p:sldId id="269" r:id="rId16"/>
    <p:sldId id="272" r:id="rId17"/>
    <p:sldId id="273" r:id="rId18"/>
    <p:sldId id="274" r:id="rId19"/>
    <p:sldId id="275" r:id="rId20"/>
    <p:sldId id="276" r:id="rId21"/>
    <p:sldId id="277"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86" autoAdjust="0"/>
    <p:restoredTop sz="94660"/>
  </p:normalViewPr>
  <p:slideViewPr>
    <p:cSldViewPr>
      <p:cViewPr varScale="1">
        <p:scale>
          <a:sx n="68" d="100"/>
          <a:sy n="68" d="100"/>
        </p:scale>
        <p:origin x="1530" y="60"/>
      </p:cViewPr>
      <p:guideLst>
        <p:guide orient="horz" pos="2160"/>
        <p:guide pos="2880"/>
      </p:guideLst>
    </p:cSldViewPr>
  </p:slideViewPr>
  <p:notesTextViewPr>
    <p:cViewPr>
      <p:scale>
        <a:sx n="100" d="100"/>
        <a:sy n="100" d="100"/>
      </p:scale>
      <p:origin x="0" y="0"/>
    </p:cViewPr>
  </p:notesTextViewPr>
  <p:sorterViewPr>
    <p:cViewPr>
      <p:scale>
        <a:sx n="70" d="100"/>
        <a:sy n="7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449FD1-D023-49EE-99E1-8DFA53C5FCDC}" type="datetimeFigureOut">
              <a:rPr lang="en-US" smtClean="0"/>
              <a:t>11/2/2019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2AEE81-BCEC-4228-87E1-FAB416FCAEC9}" type="slidenum">
              <a:rPr lang="en-US" smtClean="0"/>
              <a:t>‹#›</a:t>
            </a:fld>
            <a:endParaRPr lang="en-US"/>
          </a:p>
        </p:txBody>
      </p:sp>
    </p:spTree>
    <p:extLst>
      <p:ext uri="{BB962C8B-B14F-4D97-AF65-F5344CB8AC3E}">
        <p14:creationId xmlns:p14="http://schemas.microsoft.com/office/powerpoint/2010/main" val="137951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2AEE81-BCEC-4228-87E1-FAB416FCAEC9}" type="slidenum">
              <a:rPr lang="en-US" smtClean="0"/>
              <a:t>3</a:t>
            </a:fld>
            <a:endParaRPr lang="en-US"/>
          </a:p>
        </p:txBody>
      </p:sp>
    </p:spTree>
    <p:extLst>
      <p:ext uri="{BB962C8B-B14F-4D97-AF65-F5344CB8AC3E}">
        <p14:creationId xmlns:p14="http://schemas.microsoft.com/office/powerpoint/2010/main" val="3122085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1D8BD707-D9CF-40AE-B4C6-C98DA3205C09}" type="datetimeFigureOut">
              <a:rPr lang="en-US" smtClean="0"/>
              <a:pPr/>
              <a:t>11/2/2019</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9509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5681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52474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88354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9496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29099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96423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76190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40007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22772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74943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fld id="{1D8BD707-D9CF-40AE-B4C6-C98DA3205C09}" type="datetimeFigureOut">
              <a:rPr lang="en-US" smtClean="0"/>
              <a:pPr/>
              <a:t>11/2/2019</a:t>
            </a:fld>
            <a:endParaRPr lang="en-US"/>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en-US"/>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4244222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g"/><Relationship Id="rId7" Type="http://schemas.openxmlformats.org/officeDocument/2006/relationships/image" Target="../media/image14.jpg"/><Relationship Id="rId2" Type="http://schemas.openxmlformats.org/officeDocument/2006/relationships/image" Target="../media/image9.jpeg"/><Relationship Id="rId1" Type="http://schemas.openxmlformats.org/officeDocument/2006/relationships/slideLayout" Target="../slideLayouts/slideLayout7.xml"/><Relationship Id="rId6" Type="http://schemas.openxmlformats.org/officeDocument/2006/relationships/image" Target="../media/image13.jpg"/><Relationship Id="rId5" Type="http://schemas.openxmlformats.org/officeDocument/2006/relationships/image" Target="../media/image12.jpg"/><Relationship Id="rId4" Type="http://schemas.openxmlformats.org/officeDocument/2006/relationships/image" Target="../media/image11.jpg"/></Relationships>
</file>

<file path=ppt/slides/_rels/slide12.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6.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7.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a:prstGeom prst="snipRoundRect">
            <a:avLst/>
          </a:prstGeom>
          <a:solidFill>
            <a:srgbClr val="00B050"/>
          </a:solidFill>
          <a:ln w="28575">
            <a:noFill/>
            <a:prstDash val="sysDot"/>
          </a:ln>
        </p:spPr>
        <p:txBody>
          <a:bodyPr>
            <a:normAutofit/>
          </a:bodyPr>
          <a:lstStyle/>
          <a:p>
            <a:pPr algn="ctr"/>
            <a:r>
              <a:rPr lang="bn-BD" sz="6600" dirty="0">
                <a:solidFill>
                  <a:srgbClr val="FF0000"/>
                </a:solidFill>
                <a:latin typeface="NikoshBAN" pitchFamily="2" charset="0"/>
                <a:cs typeface="NikoshBAN" pitchFamily="2" charset="0"/>
              </a:rPr>
              <a:t>সবাইকে শুভেচ্ছা</a:t>
            </a:r>
            <a:endParaRPr lang="en-US" sz="6600" dirty="0">
              <a:solidFill>
                <a:srgbClr val="FF0000"/>
              </a:solidFill>
              <a:latin typeface="NikoshBAN" pitchFamily="2" charset="0"/>
              <a:cs typeface="NikoshBAN" pitchFamily="2" charset="0"/>
            </a:endParaRPr>
          </a:p>
        </p:txBody>
      </p:sp>
      <p:sp>
        <p:nvSpPr>
          <p:cNvPr id="3" name="Subtitle 2"/>
          <p:cNvSpPr>
            <a:spLocks noGrp="1"/>
          </p:cNvSpPr>
          <p:nvPr>
            <p:ph idx="1"/>
          </p:nvPr>
        </p:nvSpPr>
        <p:spPr/>
        <p:txBody>
          <a:bodyPr/>
          <a:lstStyle/>
          <a:p>
            <a:pPr marL="0" indent="0">
              <a:buNone/>
            </a:pPr>
            <a:r>
              <a:rPr lang="bn-BD" dirty="0"/>
              <a:t>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8086" y="1600200"/>
            <a:ext cx="8229600" cy="4495800"/>
          </a:xfrm>
          <a:prstGeom prst="rect">
            <a:avLst/>
          </a:prstGeom>
          <a:ln w="38100">
            <a:solidFill>
              <a:schemeClr val="tx1"/>
            </a:solidFill>
            <a:prstDash val="sysDash"/>
          </a:ln>
          <a:effectLst>
            <a:innerShdw blurRad="63500" dist="50800" dir="13500000">
              <a:prstClr val="black">
                <a:alpha val="50000"/>
              </a:prstClr>
            </a:innerShdw>
          </a:effectLst>
          <a:scene3d>
            <a:camera prst="orthographicFront"/>
            <a:lightRig rig="threePt" dir="t"/>
          </a:scene3d>
          <a:sp3d>
            <a:bevelT prst="relaxedInset"/>
          </a:sp3d>
        </p:spPr>
      </p:pic>
    </p:spTree>
    <p:extLst>
      <p:ext uri="{BB962C8B-B14F-4D97-AF65-F5344CB8AC3E}">
        <p14:creationId xmlns:p14="http://schemas.microsoft.com/office/powerpoint/2010/main" val="2113152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3318570"/>
            <a:ext cx="7467600" cy="3539430"/>
          </a:xfrm>
          <a:prstGeom prst="rect">
            <a:avLst/>
          </a:prstGeom>
        </p:spPr>
        <p:txBody>
          <a:bodyPr wrap="square">
            <a:spAutoFit/>
          </a:bodyPr>
          <a:lstStyle/>
          <a:p>
            <a:pPr algn="just"/>
            <a:r>
              <a:rPr lang="bn-BD" sz="2800" dirty="0">
                <a:latin typeface="NikoshBAN" pitchFamily="2" charset="0"/>
                <a:cs typeface="NikoshBAN" pitchFamily="2" charset="0"/>
              </a:rPr>
              <a:t> </a:t>
            </a:r>
            <a:r>
              <a:rPr lang="bn-BD" sz="3200" dirty="0">
                <a:latin typeface="NikoshBAN" pitchFamily="2" charset="0"/>
                <a:cs typeface="NikoshBAN" pitchFamily="2" charset="0"/>
              </a:rPr>
              <a:t>আমরা ছিলাম চারজন-আমি,মামাতো বোন বৃষ্টি,সোহানা আর ছোট ভাই তাজিন। মেলা বসে সকালে। আমরা একটু দেরি করেই গেলাম। মামা বেশ মজার মানুষ। কাঁধে ঝোলানো একটা ব্যাগ। তাতে থাকে ছবি আঁকার জিনিস, থাকে একটা বাঁশি। পড়েন ঢাকার চারুকলা ইনস্টিটিউটে। মেলার একটু কাছে পৌঁছাতেই শুনতে পেলাম নাগরদোলার ক্যাঁচর ক্যাঁচর শব্দ।</a:t>
            </a:r>
            <a:endParaRPr lang="en-US" sz="3200" dirty="0"/>
          </a:p>
        </p:txBody>
      </p:sp>
      <p:sp>
        <p:nvSpPr>
          <p:cNvPr id="3" name="Title 2"/>
          <p:cNvSpPr>
            <a:spLocks noGrp="1"/>
          </p:cNvSpPr>
          <p:nvPr>
            <p:ph type="title"/>
          </p:nvPr>
        </p:nvSpPr>
        <p:spPr/>
        <p:txBody>
          <a:bodyPr>
            <a:normAutofit/>
          </a:bodyPr>
          <a:lstStyle/>
          <a:p>
            <a:br>
              <a:rPr lang="en-US" dirty="0"/>
            </a:br>
            <a:r>
              <a:rPr lang="en-US" dirty="0"/>
              <a:t>  </a:t>
            </a:r>
          </a:p>
        </p:txBody>
      </p:sp>
      <p:sp>
        <p:nvSpPr>
          <p:cNvPr id="4" name="Content Placeholder 3"/>
          <p:cNvSpPr>
            <a:spLocks noGrp="1"/>
          </p:cNvSpPr>
          <p:nvPr>
            <p:ph idx="1"/>
          </p:nvPr>
        </p:nvSpPr>
        <p:spPr/>
        <p:txBody>
          <a:bodyPr/>
          <a:lstStyle/>
          <a:p>
            <a:pPr marL="0" indent="0">
              <a:buNone/>
            </a:pPr>
            <a:r>
              <a:rPr lang="en-US" dirty="0"/>
              <a:t>         </a:t>
            </a:r>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l="18055" r="20216"/>
          <a:stretch/>
        </p:blipFill>
        <p:spPr>
          <a:xfrm>
            <a:off x="1899007" y="267368"/>
            <a:ext cx="5345986" cy="2437732"/>
          </a:xfrm>
          <a:prstGeom prst="rect">
            <a:avLst/>
          </a:prstGeom>
          <a:ln w="57150">
            <a:solidFill>
              <a:schemeClr val="tx1"/>
            </a:solidFill>
          </a:ln>
        </p:spPr>
      </p:pic>
      <p:sp>
        <p:nvSpPr>
          <p:cNvPr id="8" name="TextBox 7"/>
          <p:cNvSpPr txBox="1"/>
          <p:nvPr/>
        </p:nvSpPr>
        <p:spPr>
          <a:xfrm>
            <a:off x="3429000" y="2705100"/>
            <a:ext cx="1962150" cy="646331"/>
          </a:xfrm>
          <a:prstGeom prst="rect">
            <a:avLst/>
          </a:prstGeom>
          <a:noFill/>
        </p:spPr>
        <p:txBody>
          <a:bodyPr wrap="square" rtlCol="0">
            <a:spAutoFit/>
          </a:bodyPr>
          <a:lstStyle/>
          <a:p>
            <a:r>
              <a:rPr lang="bn-BD" sz="3600" dirty="0">
                <a:latin typeface="NikoshBAN" pitchFamily="2" charset="0"/>
                <a:cs typeface="NikoshBAN" pitchFamily="2" charset="0"/>
              </a:rPr>
              <a:t>নাগরদোলা </a:t>
            </a:r>
            <a:endParaRPr lang="en-US" sz="3600" dirty="0">
              <a:latin typeface="NikoshBAN" pitchFamily="2" charset="0"/>
              <a:cs typeface="NikoshBAN" pitchFamily="2" charset="0"/>
            </a:endParaRPr>
          </a:p>
        </p:txBody>
      </p:sp>
    </p:spTree>
    <p:extLst>
      <p:ext uri="{BB962C8B-B14F-4D97-AF65-F5344CB8AC3E}">
        <p14:creationId xmlns:p14="http://schemas.microsoft.com/office/powerpoint/2010/main" val="39726234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1000" fill="hold"/>
                                        <p:tgtEl>
                                          <p:spTgt spid="8"/>
                                        </p:tgtEl>
                                        <p:attrNameLst>
                                          <p:attrName>ppt_w</p:attrName>
                                        </p:attrNameLst>
                                      </p:cBhvr>
                                      <p:tavLst>
                                        <p:tav tm="0">
                                          <p:val>
                                            <p:fltVal val="0"/>
                                          </p:val>
                                        </p:tav>
                                        <p:tav tm="100000">
                                          <p:val>
                                            <p:strVal val="#ppt_w"/>
                                          </p:val>
                                        </p:tav>
                                      </p:tavLst>
                                    </p:anim>
                                    <p:anim calcmode="lin" valueType="num">
                                      <p:cBhvr>
                                        <p:cTn id="16" dur="1000" fill="hold"/>
                                        <p:tgtEl>
                                          <p:spTgt spid="8"/>
                                        </p:tgtEl>
                                        <p:attrNameLst>
                                          <p:attrName>ppt_h</p:attrName>
                                        </p:attrNameLst>
                                      </p:cBhvr>
                                      <p:tavLst>
                                        <p:tav tm="0">
                                          <p:val>
                                            <p:fltVal val="0"/>
                                          </p:val>
                                        </p:tav>
                                        <p:tav tm="100000">
                                          <p:val>
                                            <p:strVal val="#ppt_h"/>
                                          </p:val>
                                        </p:tav>
                                      </p:tavLst>
                                    </p:anim>
                                    <p:anim calcmode="lin" valueType="num">
                                      <p:cBhvr>
                                        <p:cTn id="17" dur="1000" fill="hold"/>
                                        <p:tgtEl>
                                          <p:spTgt spid="8"/>
                                        </p:tgtEl>
                                        <p:attrNameLst>
                                          <p:attrName>style.rotation</p:attrName>
                                        </p:attrNameLst>
                                      </p:cBhvr>
                                      <p:tavLst>
                                        <p:tav tm="0">
                                          <p:val>
                                            <p:fltVal val="90"/>
                                          </p:val>
                                        </p:tav>
                                        <p:tav tm="100000">
                                          <p:val>
                                            <p:fltVal val="0"/>
                                          </p:val>
                                        </p:tav>
                                      </p:tavLst>
                                    </p:anim>
                                    <p:animEffect transition="in" filter="fade">
                                      <p:cBhvr>
                                        <p:cTn id="18" dur="10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1000"/>
                                        <p:tgtEl>
                                          <p:spTgt spid="2"/>
                                        </p:tgtEl>
                                      </p:cBhvr>
                                    </p:animEffect>
                                    <p:anim calcmode="lin" valueType="num">
                                      <p:cBhvr>
                                        <p:cTn id="24" dur="1000" fill="hold"/>
                                        <p:tgtEl>
                                          <p:spTgt spid="2"/>
                                        </p:tgtEl>
                                        <p:attrNameLst>
                                          <p:attrName>ppt_x</p:attrName>
                                        </p:attrNameLst>
                                      </p:cBhvr>
                                      <p:tavLst>
                                        <p:tav tm="0">
                                          <p:val>
                                            <p:strVal val="#ppt_x"/>
                                          </p:val>
                                        </p:tav>
                                        <p:tav tm="100000">
                                          <p:val>
                                            <p:strVal val="#ppt_x"/>
                                          </p:val>
                                        </p:tav>
                                      </p:tavLst>
                                    </p:anim>
                                    <p:anim calcmode="lin" valueType="num">
                                      <p:cBhvr>
                                        <p:cTn id="2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24392" y="210568"/>
            <a:ext cx="1932213" cy="1066800"/>
          </a:xfrm>
          <a:prstGeom prst="rect">
            <a:avLst/>
          </a:prstGeom>
        </p:spPr>
      </p:pic>
      <p:sp>
        <p:nvSpPr>
          <p:cNvPr id="7" name="TextBox 6"/>
          <p:cNvSpPr txBox="1"/>
          <p:nvPr/>
        </p:nvSpPr>
        <p:spPr>
          <a:xfrm flipH="1">
            <a:off x="763830" y="4394958"/>
            <a:ext cx="7653339" cy="2308324"/>
          </a:xfrm>
          <a:prstGeom prst="rect">
            <a:avLst/>
          </a:prstGeom>
          <a:noFill/>
        </p:spPr>
        <p:txBody>
          <a:bodyPr wrap="square" rtlCol="0">
            <a:spAutoFit/>
          </a:bodyPr>
          <a:lstStyle/>
          <a:p>
            <a:pPr algn="just"/>
            <a:r>
              <a:rPr lang="bn-BD" sz="3600" dirty="0">
                <a:latin typeface="NikoshBAN" pitchFamily="2" charset="0"/>
                <a:cs typeface="NikoshBAN" pitchFamily="2" charset="0"/>
              </a:rPr>
              <a:t>দেখলাম বাঁশের তৈরি কুলো, ডালা,ঝুড়ি,চালুন,মাছ ধরার চাঁই,খালুই। আরো কতও কী!বসেছে বাঙি,তরমুজ,মুড়ি-মুড়কি,জিলাপি আর বাতাসার দোকান সারি সারি।  </a:t>
            </a:r>
            <a:endParaRPr lang="en-US" sz="3600" dirty="0">
              <a:latin typeface="NikoshBAN" pitchFamily="2" charset="0"/>
              <a:cs typeface="NikoshBAN" pitchFamily="2" charset="0"/>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8661" y="2185988"/>
            <a:ext cx="2163350" cy="1316182"/>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61871" y="210568"/>
            <a:ext cx="1859338" cy="1083186"/>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19865" y="2185988"/>
            <a:ext cx="2100260" cy="1324384"/>
          </a:xfrm>
          <a:prstGeom prst="rect">
            <a:avLst/>
          </a:prstGeom>
        </p:spPr>
      </p:pic>
      <p:pic>
        <p:nvPicPr>
          <p:cNvPr id="11" name="Picture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28661" y="198551"/>
            <a:ext cx="1985963" cy="1066800"/>
          </a:xfrm>
          <a:prstGeom prst="rect">
            <a:avLst/>
          </a:prstGeom>
        </p:spPr>
      </p:pic>
      <p:pic>
        <p:nvPicPr>
          <p:cNvPr id="12" name="Picture 1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488877" y="2185988"/>
            <a:ext cx="2089547" cy="1326018"/>
          </a:xfrm>
          <a:prstGeom prst="rect">
            <a:avLst/>
          </a:prstGeom>
        </p:spPr>
      </p:pic>
      <p:sp>
        <p:nvSpPr>
          <p:cNvPr id="13" name="TextBox 12"/>
          <p:cNvSpPr txBox="1"/>
          <p:nvPr/>
        </p:nvSpPr>
        <p:spPr>
          <a:xfrm>
            <a:off x="1206905" y="1251969"/>
            <a:ext cx="1429090" cy="646331"/>
          </a:xfrm>
          <a:prstGeom prst="rect">
            <a:avLst/>
          </a:prstGeom>
          <a:noFill/>
        </p:spPr>
        <p:txBody>
          <a:bodyPr wrap="square" rtlCol="0">
            <a:spAutoFit/>
          </a:bodyPr>
          <a:lstStyle/>
          <a:p>
            <a:r>
              <a:rPr lang="bn-BD" sz="3600" dirty="0">
                <a:latin typeface="NikoshBAN" pitchFamily="2" charset="0"/>
                <a:cs typeface="NikoshBAN" pitchFamily="2" charset="0"/>
              </a:rPr>
              <a:t>কুলো </a:t>
            </a:r>
            <a:endParaRPr lang="en-US" sz="3600" dirty="0">
              <a:latin typeface="NikoshBAN" pitchFamily="2" charset="0"/>
              <a:cs typeface="NikoshBAN" pitchFamily="2" charset="0"/>
            </a:endParaRPr>
          </a:p>
        </p:txBody>
      </p:sp>
      <p:sp>
        <p:nvSpPr>
          <p:cNvPr id="14" name="TextBox 13"/>
          <p:cNvSpPr txBox="1"/>
          <p:nvPr/>
        </p:nvSpPr>
        <p:spPr>
          <a:xfrm>
            <a:off x="4179612" y="1281734"/>
            <a:ext cx="865413" cy="646331"/>
          </a:xfrm>
          <a:prstGeom prst="rect">
            <a:avLst/>
          </a:prstGeom>
          <a:noFill/>
        </p:spPr>
        <p:txBody>
          <a:bodyPr wrap="square" rtlCol="0">
            <a:spAutoFit/>
          </a:bodyPr>
          <a:lstStyle/>
          <a:p>
            <a:r>
              <a:rPr lang="bn-BD" sz="3600" dirty="0">
                <a:latin typeface="NikoshBAN" pitchFamily="2" charset="0"/>
                <a:cs typeface="NikoshBAN" pitchFamily="2" charset="0"/>
              </a:rPr>
              <a:t>ডালা </a:t>
            </a:r>
            <a:endParaRPr lang="en-US" sz="3600" dirty="0">
              <a:latin typeface="NikoshBAN" pitchFamily="2" charset="0"/>
              <a:cs typeface="NikoshBAN" pitchFamily="2" charset="0"/>
            </a:endParaRPr>
          </a:p>
        </p:txBody>
      </p:sp>
      <p:sp>
        <p:nvSpPr>
          <p:cNvPr id="15" name="TextBox 14"/>
          <p:cNvSpPr txBox="1"/>
          <p:nvPr/>
        </p:nvSpPr>
        <p:spPr>
          <a:xfrm>
            <a:off x="7260013" y="1235586"/>
            <a:ext cx="1304925" cy="646331"/>
          </a:xfrm>
          <a:prstGeom prst="rect">
            <a:avLst/>
          </a:prstGeom>
          <a:noFill/>
        </p:spPr>
        <p:txBody>
          <a:bodyPr wrap="square" rtlCol="0">
            <a:spAutoFit/>
          </a:bodyPr>
          <a:lstStyle/>
          <a:p>
            <a:r>
              <a:rPr lang="bn-BD" sz="3600" dirty="0">
                <a:latin typeface="NikoshBAN" pitchFamily="2" charset="0"/>
                <a:cs typeface="NikoshBAN" pitchFamily="2" charset="0"/>
              </a:rPr>
              <a:t>ঝুড়ি</a:t>
            </a:r>
            <a:endParaRPr lang="en-US" sz="3600" dirty="0">
              <a:latin typeface="NikoshBAN" pitchFamily="2" charset="0"/>
              <a:cs typeface="NikoshBAN" pitchFamily="2" charset="0"/>
            </a:endParaRPr>
          </a:p>
        </p:txBody>
      </p:sp>
      <p:sp>
        <p:nvSpPr>
          <p:cNvPr id="16" name="TextBox 15"/>
          <p:cNvSpPr txBox="1"/>
          <p:nvPr/>
        </p:nvSpPr>
        <p:spPr>
          <a:xfrm>
            <a:off x="1007050" y="3563318"/>
            <a:ext cx="1828800" cy="646331"/>
          </a:xfrm>
          <a:prstGeom prst="rect">
            <a:avLst/>
          </a:prstGeom>
          <a:noFill/>
        </p:spPr>
        <p:txBody>
          <a:bodyPr wrap="square" rtlCol="0">
            <a:spAutoFit/>
          </a:bodyPr>
          <a:lstStyle/>
          <a:p>
            <a:r>
              <a:rPr lang="bn-BD" sz="3600" dirty="0">
                <a:latin typeface="NikoshBAN" pitchFamily="2" charset="0"/>
                <a:cs typeface="NikoshBAN" pitchFamily="2" charset="0"/>
              </a:rPr>
              <a:t>চালুন</a:t>
            </a:r>
            <a:endParaRPr lang="en-US" sz="3600" dirty="0">
              <a:latin typeface="NikoshBAN" pitchFamily="2" charset="0"/>
              <a:cs typeface="NikoshBAN" pitchFamily="2" charset="0"/>
            </a:endParaRPr>
          </a:p>
        </p:txBody>
      </p:sp>
      <p:sp>
        <p:nvSpPr>
          <p:cNvPr id="17" name="TextBox 16"/>
          <p:cNvSpPr txBox="1"/>
          <p:nvPr/>
        </p:nvSpPr>
        <p:spPr>
          <a:xfrm>
            <a:off x="3276351" y="3576700"/>
            <a:ext cx="2514600" cy="646331"/>
          </a:xfrm>
          <a:prstGeom prst="rect">
            <a:avLst/>
          </a:prstGeom>
          <a:noFill/>
        </p:spPr>
        <p:txBody>
          <a:bodyPr wrap="square" rtlCol="0">
            <a:spAutoFit/>
          </a:bodyPr>
          <a:lstStyle/>
          <a:p>
            <a:r>
              <a:rPr lang="bn-BD" sz="3600" dirty="0">
                <a:latin typeface="NikoshBAN" pitchFamily="2" charset="0"/>
                <a:cs typeface="NikoshBAN" pitchFamily="2" charset="0"/>
              </a:rPr>
              <a:t>মাছ ধরার চাঁই</a:t>
            </a:r>
            <a:endParaRPr lang="en-US" sz="3600" dirty="0">
              <a:latin typeface="NikoshBAN" pitchFamily="2" charset="0"/>
              <a:cs typeface="NikoshBAN" pitchFamily="2" charset="0"/>
            </a:endParaRPr>
          </a:p>
        </p:txBody>
      </p:sp>
      <p:sp>
        <p:nvSpPr>
          <p:cNvPr id="18" name="TextBox 17"/>
          <p:cNvSpPr txBox="1"/>
          <p:nvPr/>
        </p:nvSpPr>
        <p:spPr>
          <a:xfrm>
            <a:off x="6761871" y="3510372"/>
            <a:ext cx="1676401" cy="646331"/>
          </a:xfrm>
          <a:prstGeom prst="rect">
            <a:avLst/>
          </a:prstGeom>
          <a:noFill/>
        </p:spPr>
        <p:txBody>
          <a:bodyPr wrap="square" rtlCol="0">
            <a:spAutoFit/>
          </a:bodyPr>
          <a:lstStyle/>
          <a:p>
            <a:r>
              <a:rPr lang="bn-BD" sz="3600" dirty="0">
                <a:latin typeface="NikoshBAN" pitchFamily="2" charset="0"/>
                <a:cs typeface="NikoshBAN" pitchFamily="2" charset="0"/>
              </a:rPr>
              <a:t>খালুই</a:t>
            </a:r>
            <a:endParaRPr lang="en-US" sz="3600" dirty="0">
              <a:latin typeface="NikoshBAN" pitchFamily="2" charset="0"/>
              <a:cs typeface="NikoshBAN" pitchFamily="2" charset="0"/>
            </a:endParaRPr>
          </a:p>
        </p:txBody>
      </p:sp>
    </p:spTree>
    <p:extLst>
      <p:ext uri="{BB962C8B-B14F-4D97-AF65-F5344CB8AC3E}">
        <p14:creationId xmlns:p14="http://schemas.microsoft.com/office/powerpoint/2010/main" val="15775614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1000"/>
                                        <p:tgtEl>
                                          <p:spTgt spid="9"/>
                                        </p:tgtEl>
                                      </p:cBhvr>
                                    </p:animEffect>
                                    <p:anim calcmode="lin" valueType="num">
                                      <p:cBhvr>
                                        <p:cTn id="21" dur="1000" fill="hold"/>
                                        <p:tgtEl>
                                          <p:spTgt spid="9"/>
                                        </p:tgtEl>
                                        <p:attrNameLst>
                                          <p:attrName>ppt_x</p:attrName>
                                        </p:attrNameLst>
                                      </p:cBhvr>
                                      <p:tavLst>
                                        <p:tav tm="0">
                                          <p:val>
                                            <p:strVal val="#ppt_x"/>
                                          </p:val>
                                        </p:tav>
                                        <p:tav tm="100000">
                                          <p:val>
                                            <p:strVal val="#ppt_x"/>
                                          </p:val>
                                        </p:tav>
                                      </p:tavLst>
                                    </p:anim>
                                    <p:anim calcmode="lin" valueType="num">
                                      <p:cBhvr>
                                        <p:cTn id="2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ppt_x"/>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fade">
                                      <p:cBhvr>
                                        <p:cTn id="33" dur="1000"/>
                                        <p:tgtEl>
                                          <p:spTgt spid="12"/>
                                        </p:tgtEl>
                                      </p:cBhvr>
                                    </p:animEffect>
                                    <p:anim calcmode="lin" valueType="num">
                                      <p:cBhvr>
                                        <p:cTn id="34" dur="1000" fill="hold"/>
                                        <p:tgtEl>
                                          <p:spTgt spid="12"/>
                                        </p:tgtEl>
                                        <p:attrNameLst>
                                          <p:attrName>ppt_x</p:attrName>
                                        </p:attrNameLst>
                                      </p:cBhvr>
                                      <p:tavLst>
                                        <p:tav tm="0">
                                          <p:val>
                                            <p:strVal val="#ppt_x"/>
                                          </p:val>
                                        </p:tav>
                                        <p:tav tm="100000">
                                          <p:val>
                                            <p:strVal val="#ppt_x"/>
                                          </p:val>
                                        </p:tav>
                                      </p:tavLst>
                                    </p:anim>
                                    <p:anim calcmode="lin" valueType="num">
                                      <p:cBhvr>
                                        <p:cTn id="3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1000"/>
                                        <p:tgtEl>
                                          <p:spTgt spid="10"/>
                                        </p:tgtEl>
                                      </p:cBhvr>
                                    </p:animEffect>
                                    <p:anim calcmode="lin" valueType="num">
                                      <p:cBhvr>
                                        <p:cTn id="41" dur="1000" fill="hold"/>
                                        <p:tgtEl>
                                          <p:spTgt spid="10"/>
                                        </p:tgtEl>
                                        <p:attrNameLst>
                                          <p:attrName>ppt_x</p:attrName>
                                        </p:attrNameLst>
                                      </p:cBhvr>
                                      <p:tavLst>
                                        <p:tav tm="0">
                                          <p:val>
                                            <p:strVal val="#ppt_x"/>
                                          </p:val>
                                        </p:tav>
                                        <p:tav tm="100000">
                                          <p:val>
                                            <p:strVal val="#ppt_x"/>
                                          </p:val>
                                        </p:tav>
                                      </p:tavLst>
                                    </p:anim>
                                    <p:anim calcmode="lin" valueType="num">
                                      <p:cBhvr>
                                        <p:cTn id="4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1000"/>
                                        <p:tgtEl>
                                          <p:spTgt spid="13"/>
                                        </p:tgtEl>
                                      </p:cBhvr>
                                    </p:animEffect>
                                    <p:anim calcmode="lin" valueType="num">
                                      <p:cBhvr>
                                        <p:cTn id="48" dur="1000" fill="hold"/>
                                        <p:tgtEl>
                                          <p:spTgt spid="13"/>
                                        </p:tgtEl>
                                        <p:attrNameLst>
                                          <p:attrName>ppt_x</p:attrName>
                                        </p:attrNameLst>
                                      </p:cBhvr>
                                      <p:tavLst>
                                        <p:tav tm="0">
                                          <p:val>
                                            <p:strVal val="#ppt_x"/>
                                          </p:val>
                                        </p:tav>
                                        <p:tav tm="100000">
                                          <p:val>
                                            <p:strVal val="#ppt_x"/>
                                          </p:val>
                                        </p:tav>
                                      </p:tavLst>
                                    </p:anim>
                                    <p:anim calcmode="lin" valueType="num">
                                      <p:cBhvr>
                                        <p:cTn id="4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fade">
                                      <p:cBhvr>
                                        <p:cTn id="54" dur="1000"/>
                                        <p:tgtEl>
                                          <p:spTgt spid="14"/>
                                        </p:tgtEl>
                                      </p:cBhvr>
                                    </p:animEffect>
                                    <p:anim calcmode="lin" valueType="num">
                                      <p:cBhvr>
                                        <p:cTn id="55" dur="1000" fill="hold"/>
                                        <p:tgtEl>
                                          <p:spTgt spid="14"/>
                                        </p:tgtEl>
                                        <p:attrNameLst>
                                          <p:attrName>ppt_x</p:attrName>
                                        </p:attrNameLst>
                                      </p:cBhvr>
                                      <p:tavLst>
                                        <p:tav tm="0">
                                          <p:val>
                                            <p:strVal val="#ppt_x"/>
                                          </p:val>
                                        </p:tav>
                                        <p:tav tm="100000">
                                          <p:val>
                                            <p:strVal val="#ppt_x"/>
                                          </p:val>
                                        </p:tav>
                                      </p:tavLst>
                                    </p:anim>
                                    <p:anim calcmode="lin" valueType="num">
                                      <p:cBhvr>
                                        <p:cTn id="5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fade">
                                      <p:cBhvr>
                                        <p:cTn id="61" dur="1000"/>
                                        <p:tgtEl>
                                          <p:spTgt spid="15"/>
                                        </p:tgtEl>
                                      </p:cBhvr>
                                    </p:animEffect>
                                    <p:anim calcmode="lin" valueType="num">
                                      <p:cBhvr>
                                        <p:cTn id="62" dur="1000" fill="hold"/>
                                        <p:tgtEl>
                                          <p:spTgt spid="15"/>
                                        </p:tgtEl>
                                        <p:attrNameLst>
                                          <p:attrName>ppt_x</p:attrName>
                                        </p:attrNameLst>
                                      </p:cBhvr>
                                      <p:tavLst>
                                        <p:tav tm="0">
                                          <p:val>
                                            <p:strVal val="#ppt_x"/>
                                          </p:val>
                                        </p:tav>
                                        <p:tav tm="100000">
                                          <p:val>
                                            <p:strVal val="#ppt_x"/>
                                          </p:val>
                                        </p:tav>
                                      </p:tavLst>
                                    </p:anim>
                                    <p:anim calcmode="lin" valueType="num">
                                      <p:cBhvr>
                                        <p:cTn id="63"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16"/>
                                        </p:tgtEl>
                                        <p:attrNameLst>
                                          <p:attrName>style.visibility</p:attrName>
                                        </p:attrNameLst>
                                      </p:cBhvr>
                                      <p:to>
                                        <p:strVal val="visible"/>
                                      </p:to>
                                    </p:set>
                                    <p:animEffect transition="in" filter="fade">
                                      <p:cBhvr>
                                        <p:cTn id="68" dur="1000"/>
                                        <p:tgtEl>
                                          <p:spTgt spid="16"/>
                                        </p:tgtEl>
                                      </p:cBhvr>
                                    </p:animEffect>
                                    <p:anim calcmode="lin" valueType="num">
                                      <p:cBhvr>
                                        <p:cTn id="69" dur="1000" fill="hold"/>
                                        <p:tgtEl>
                                          <p:spTgt spid="16"/>
                                        </p:tgtEl>
                                        <p:attrNameLst>
                                          <p:attrName>ppt_x</p:attrName>
                                        </p:attrNameLst>
                                      </p:cBhvr>
                                      <p:tavLst>
                                        <p:tav tm="0">
                                          <p:val>
                                            <p:strVal val="#ppt_x"/>
                                          </p:val>
                                        </p:tav>
                                        <p:tav tm="100000">
                                          <p:val>
                                            <p:strVal val="#ppt_x"/>
                                          </p:val>
                                        </p:tav>
                                      </p:tavLst>
                                    </p:anim>
                                    <p:anim calcmode="lin" valueType="num">
                                      <p:cBhvr>
                                        <p:cTn id="7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17"/>
                                        </p:tgtEl>
                                        <p:attrNameLst>
                                          <p:attrName>style.visibility</p:attrName>
                                        </p:attrNameLst>
                                      </p:cBhvr>
                                      <p:to>
                                        <p:strVal val="visible"/>
                                      </p:to>
                                    </p:set>
                                    <p:animEffect transition="in" filter="fade">
                                      <p:cBhvr>
                                        <p:cTn id="75" dur="1000"/>
                                        <p:tgtEl>
                                          <p:spTgt spid="17"/>
                                        </p:tgtEl>
                                      </p:cBhvr>
                                    </p:animEffect>
                                    <p:anim calcmode="lin" valueType="num">
                                      <p:cBhvr>
                                        <p:cTn id="76" dur="1000" fill="hold"/>
                                        <p:tgtEl>
                                          <p:spTgt spid="17"/>
                                        </p:tgtEl>
                                        <p:attrNameLst>
                                          <p:attrName>ppt_x</p:attrName>
                                        </p:attrNameLst>
                                      </p:cBhvr>
                                      <p:tavLst>
                                        <p:tav tm="0">
                                          <p:val>
                                            <p:strVal val="#ppt_x"/>
                                          </p:val>
                                        </p:tav>
                                        <p:tav tm="100000">
                                          <p:val>
                                            <p:strVal val="#ppt_x"/>
                                          </p:val>
                                        </p:tav>
                                      </p:tavLst>
                                    </p:anim>
                                    <p:anim calcmode="lin" valueType="num">
                                      <p:cBhvr>
                                        <p:cTn id="77"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2" presetClass="entr" presetSubtype="4" fill="hold" grpId="0" nodeType="clickEffect">
                                  <p:stCondLst>
                                    <p:cond delay="0"/>
                                  </p:stCondLst>
                                  <p:childTnLst>
                                    <p:set>
                                      <p:cBhvr>
                                        <p:cTn id="81" dur="1" fill="hold">
                                          <p:stCondLst>
                                            <p:cond delay="0"/>
                                          </p:stCondLst>
                                        </p:cTn>
                                        <p:tgtEl>
                                          <p:spTgt spid="18"/>
                                        </p:tgtEl>
                                        <p:attrNameLst>
                                          <p:attrName>style.visibility</p:attrName>
                                        </p:attrNameLst>
                                      </p:cBhvr>
                                      <p:to>
                                        <p:strVal val="visible"/>
                                      </p:to>
                                    </p:set>
                                    <p:anim calcmode="lin" valueType="num">
                                      <p:cBhvr additive="base">
                                        <p:cTn id="82" dur="500" fill="hold"/>
                                        <p:tgtEl>
                                          <p:spTgt spid="18"/>
                                        </p:tgtEl>
                                        <p:attrNameLst>
                                          <p:attrName>ppt_x</p:attrName>
                                        </p:attrNameLst>
                                      </p:cBhvr>
                                      <p:tavLst>
                                        <p:tav tm="0">
                                          <p:val>
                                            <p:strVal val="#ppt_x"/>
                                          </p:val>
                                        </p:tav>
                                        <p:tav tm="100000">
                                          <p:val>
                                            <p:strVal val="#ppt_x"/>
                                          </p:val>
                                        </p:tav>
                                      </p:tavLst>
                                    </p:anim>
                                    <p:anim calcmode="lin" valueType="num">
                                      <p:cBhvr additive="base">
                                        <p:cTn id="83"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31" presetClass="entr" presetSubtype="0" fill="hold" grpId="0" nodeType="clickEffect">
                                  <p:stCondLst>
                                    <p:cond delay="0"/>
                                  </p:stCondLst>
                                  <p:childTnLst>
                                    <p:set>
                                      <p:cBhvr>
                                        <p:cTn id="87" dur="1" fill="hold">
                                          <p:stCondLst>
                                            <p:cond delay="0"/>
                                          </p:stCondLst>
                                        </p:cTn>
                                        <p:tgtEl>
                                          <p:spTgt spid="7"/>
                                        </p:tgtEl>
                                        <p:attrNameLst>
                                          <p:attrName>style.visibility</p:attrName>
                                        </p:attrNameLst>
                                      </p:cBhvr>
                                      <p:to>
                                        <p:strVal val="visible"/>
                                      </p:to>
                                    </p:set>
                                    <p:anim calcmode="lin" valueType="num">
                                      <p:cBhvr>
                                        <p:cTn id="88" dur="1000" fill="hold"/>
                                        <p:tgtEl>
                                          <p:spTgt spid="7"/>
                                        </p:tgtEl>
                                        <p:attrNameLst>
                                          <p:attrName>ppt_w</p:attrName>
                                        </p:attrNameLst>
                                      </p:cBhvr>
                                      <p:tavLst>
                                        <p:tav tm="0">
                                          <p:val>
                                            <p:fltVal val="0"/>
                                          </p:val>
                                        </p:tav>
                                        <p:tav tm="100000">
                                          <p:val>
                                            <p:strVal val="#ppt_w"/>
                                          </p:val>
                                        </p:tav>
                                      </p:tavLst>
                                    </p:anim>
                                    <p:anim calcmode="lin" valueType="num">
                                      <p:cBhvr>
                                        <p:cTn id="89" dur="1000" fill="hold"/>
                                        <p:tgtEl>
                                          <p:spTgt spid="7"/>
                                        </p:tgtEl>
                                        <p:attrNameLst>
                                          <p:attrName>ppt_h</p:attrName>
                                        </p:attrNameLst>
                                      </p:cBhvr>
                                      <p:tavLst>
                                        <p:tav tm="0">
                                          <p:val>
                                            <p:fltVal val="0"/>
                                          </p:val>
                                        </p:tav>
                                        <p:tav tm="100000">
                                          <p:val>
                                            <p:strVal val="#ppt_h"/>
                                          </p:val>
                                        </p:tav>
                                      </p:tavLst>
                                    </p:anim>
                                    <p:anim calcmode="lin" valueType="num">
                                      <p:cBhvr>
                                        <p:cTn id="90" dur="1000" fill="hold"/>
                                        <p:tgtEl>
                                          <p:spTgt spid="7"/>
                                        </p:tgtEl>
                                        <p:attrNameLst>
                                          <p:attrName>style.rotation</p:attrName>
                                        </p:attrNameLst>
                                      </p:cBhvr>
                                      <p:tavLst>
                                        <p:tav tm="0">
                                          <p:val>
                                            <p:fltVal val="90"/>
                                          </p:val>
                                        </p:tav>
                                        <p:tav tm="100000">
                                          <p:val>
                                            <p:fltVal val="0"/>
                                          </p:val>
                                        </p:tav>
                                      </p:tavLst>
                                    </p:anim>
                                    <p:animEffect transition="in" filter="fade">
                                      <p:cBhvr>
                                        <p:cTn id="91"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p:bldP spid="14" grpId="0"/>
      <p:bldP spid="15" grpId="0"/>
      <p:bldP spid="16" grpId="0"/>
      <p:bldP spid="17" grpId="0"/>
      <p:bldP spid="1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4114800"/>
            <a:ext cx="6419850" cy="2062103"/>
          </a:xfrm>
          <a:prstGeom prst="rect">
            <a:avLst/>
          </a:prstGeom>
        </p:spPr>
        <p:txBody>
          <a:bodyPr wrap="square">
            <a:spAutoFit/>
          </a:bodyPr>
          <a:lstStyle/>
          <a:p>
            <a:pPr algn="just"/>
            <a:r>
              <a:rPr lang="bn-BD" sz="2800" dirty="0">
                <a:latin typeface="NikoshBAN" pitchFamily="2" charset="0"/>
                <a:cs typeface="NikoshBAN" pitchFamily="2" charset="0"/>
              </a:rPr>
              <a:t> </a:t>
            </a:r>
            <a:r>
              <a:rPr lang="bn-BD" sz="3200" dirty="0">
                <a:latin typeface="NikoshBAN" pitchFamily="2" charset="0"/>
                <a:cs typeface="NikoshBAN" pitchFamily="2" charset="0"/>
              </a:rPr>
              <a:t>আরেকটু এগোতেই দেখতে পেলাম কত রঙের,কত বর্ণের বিচিত্র সব মাটির হাঁড়ি। ফুল,পাতা,মাছের ছবি আঁকা সেসবে। রয়েছে মাটির ঘোড়া,হাতি,ষাঁড় আর নানা আকারের মাটির পুতুল।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7800" y="381000"/>
            <a:ext cx="2667000" cy="16002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3629" y="370114"/>
            <a:ext cx="2555421" cy="1600200"/>
          </a:xfrm>
          <a:prstGeom prst="rect">
            <a:avLst/>
          </a:prstGeom>
        </p:spPr>
      </p:pic>
      <p:sp>
        <p:nvSpPr>
          <p:cNvPr id="6" name="TextBox 5"/>
          <p:cNvSpPr txBox="1"/>
          <p:nvPr/>
        </p:nvSpPr>
        <p:spPr>
          <a:xfrm>
            <a:off x="5675539" y="2684222"/>
            <a:ext cx="1371600" cy="646331"/>
          </a:xfrm>
          <a:prstGeom prst="rect">
            <a:avLst/>
          </a:prstGeom>
          <a:noFill/>
        </p:spPr>
        <p:txBody>
          <a:bodyPr wrap="square" rtlCol="0">
            <a:spAutoFit/>
          </a:bodyPr>
          <a:lstStyle/>
          <a:p>
            <a:r>
              <a:rPr lang="bn-BD" sz="3600" dirty="0">
                <a:latin typeface="NikoshBAN" pitchFamily="2" charset="0"/>
                <a:cs typeface="NikoshBAN" pitchFamily="2" charset="0"/>
              </a:rPr>
              <a:t>পুতুল </a:t>
            </a:r>
            <a:endParaRPr lang="en-US" sz="3600" dirty="0">
              <a:latin typeface="NikoshBAN" pitchFamily="2" charset="0"/>
              <a:cs typeface="NikoshBAN" pitchFamily="2" charset="0"/>
            </a:endParaRPr>
          </a:p>
        </p:txBody>
      </p:sp>
      <p:sp>
        <p:nvSpPr>
          <p:cNvPr id="7" name="TextBox 6"/>
          <p:cNvSpPr txBox="1"/>
          <p:nvPr/>
        </p:nvSpPr>
        <p:spPr>
          <a:xfrm>
            <a:off x="1464128" y="2719392"/>
            <a:ext cx="2634343" cy="646331"/>
          </a:xfrm>
          <a:prstGeom prst="rect">
            <a:avLst/>
          </a:prstGeom>
          <a:noFill/>
        </p:spPr>
        <p:txBody>
          <a:bodyPr wrap="square" rtlCol="0">
            <a:spAutoFit/>
          </a:bodyPr>
          <a:lstStyle/>
          <a:p>
            <a:r>
              <a:rPr lang="bn-BD" sz="3600" dirty="0">
                <a:latin typeface="NikoshBAN" pitchFamily="2" charset="0"/>
                <a:cs typeface="NikoshBAN" pitchFamily="2" charset="0"/>
              </a:rPr>
              <a:t>হাতি,ঘোড়া,</a:t>
            </a:r>
            <a:r>
              <a:rPr lang="en-US" sz="3600" dirty="0" err="1">
                <a:latin typeface="NikoshBAN" pitchFamily="2" charset="0"/>
                <a:cs typeface="NikoshBAN" pitchFamily="2" charset="0"/>
              </a:rPr>
              <a:t>ষাঁ</a:t>
            </a:r>
            <a:r>
              <a:rPr lang="bn-BD" sz="3600" dirty="0">
                <a:latin typeface="NikoshBAN" pitchFamily="2" charset="0"/>
                <a:cs typeface="NikoshBAN" pitchFamily="2" charset="0"/>
              </a:rPr>
              <a:t>ড় </a:t>
            </a:r>
            <a:endParaRPr lang="en-US" sz="3600" dirty="0">
              <a:latin typeface="NikoshBAN" pitchFamily="2" charset="0"/>
              <a:cs typeface="NikoshBAN" pitchFamily="2" charset="0"/>
            </a:endParaRPr>
          </a:p>
        </p:txBody>
      </p:sp>
    </p:spTree>
    <p:extLst>
      <p:ext uri="{BB962C8B-B14F-4D97-AF65-F5344CB8AC3E}">
        <p14:creationId xmlns:p14="http://schemas.microsoft.com/office/powerpoint/2010/main" val="48795225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ppt_x"/>
                                          </p:val>
                                        </p:tav>
                                        <p:tav tm="100000">
                                          <p:val>
                                            <p:strVal val="#ppt_x"/>
                                          </p:val>
                                        </p:tav>
                                      </p:tavLst>
                                    </p:anim>
                                    <p:anim calcmode="lin" valueType="num">
                                      <p:cBhvr additive="base">
                                        <p:cTn id="2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circle(in)">
                                      <p:cBhvr>
                                        <p:cTn id="29"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3506212"/>
            <a:ext cx="8001000" cy="3046988"/>
          </a:xfrm>
          <a:prstGeom prst="rect">
            <a:avLst/>
          </a:prstGeom>
        </p:spPr>
        <p:txBody>
          <a:bodyPr wrap="square">
            <a:spAutoFit/>
          </a:bodyPr>
          <a:lstStyle/>
          <a:p>
            <a:endParaRPr lang="bn-BD" sz="3200" dirty="0">
              <a:latin typeface="NikoshBAN" pitchFamily="2" charset="0"/>
              <a:cs typeface="NikoshBAN" pitchFamily="2" charset="0"/>
            </a:endParaRPr>
          </a:p>
          <a:p>
            <a:r>
              <a:rPr lang="bn-BD" sz="3200" dirty="0">
                <a:latin typeface="NikoshBAN" pitchFamily="2" charset="0"/>
                <a:cs typeface="NikoshBAN" pitchFamily="2" charset="0"/>
              </a:rPr>
              <a:t>আমার চোখ পড়ল কাজ করা অপূর্ব সুন্দর মাটির হাঁড়ির দিকে। মামাকে জিজ্ঞেস করলাম- এটা কিসের হাঁড়ি? মামা বললেন,এটা শখের হাঁড়ি। শখ করে পছন্দের জিনিস এই সুন্দর হাঁড়িতে রাখা হয়। তাই এর নাম শখের হাঁড়ি। তাছাড়া শখের যে কোনো জিনিসই সুন্দর। </a:t>
            </a:r>
            <a:endParaRPr lang="en-US" sz="32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0199" y="457200"/>
            <a:ext cx="3044727" cy="200025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0600" y="457200"/>
            <a:ext cx="2847975" cy="1902279"/>
          </a:xfrm>
          <a:prstGeom prst="rect">
            <a:avLst/>
          </a:prstGeom>
        </p:spPr>
      </p:pic>
      <p:sp>
        <p:nvSpPr>
          <p:cNvPr id="5" name="TextBox 4"/>
          <p:cNvSpPr txBox="1"/>
          <p:nvPr/>
        </p:nvSpPr>
        <p:spPr>
          <a:xfrm>
            <a:off x="3848100" y="2819400"/>
            <a:ext cx="2057400" cy="646331"/>
          </a:xfrm>
          <a:prstGeom prst="rect">
            <a:avLst/>
          </a:prstGeom>
          <a:noFill/>
        </p:spPr>
        <p:txBody>
          <a:bodyPr wrap="square" rtlCol="0">
            <a:spAutoFit/>
          </a:bodyPr>
          <a:lstStyle/>
          <a:p>
            <a:r>
              <a:rPr lang="bn-BD" sz="3600" dirty="0">
                <a:latin typeface="NikoshBAN" pitchFamily="2" charset="0"/>
                <a:cs typeface="NikoshBAN" pitchFamily="2" charset="0"/>
              </a:rPr>
              <a:t>শখের হাঁড়ি </a:t>
            </a:r>
            <a:endParaRPr lang="en-US" sz="3600" dirty="0">
              <a:latin typeface="NikoshBAN" pitchFamily="2" charset="0"/>
              <a:cs typeface="NikoshBAN" pitchFamily="2" charset="0"/>
            </a:endParaRPr>
          </a:p>
        </p:txBody>
      </p:sp>
    </p:spTree>
    <p:extLst>
      <p:ext uri="{BB962C8B-B14F-4D97-AF65-F5344CB8AC3E}">
        <p14:creationId xmlns:p14="http://schemas.microsoft.com/office/powerpoint/2010/main" val="218938692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randombar(horizontal)">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680" y="228600"/>
            <a:ext cx="7406640" cy="1676400"/>
          </a:xfrm>
          <a:prstGeom prst="stripedRightArrow">
            <a:avLst/>
          </a:prstGeom>
          <a:solidFill>
            <a:srgbClr val="92D050"/>
          </a:solidFill>
          <a:ln w="38100">
            <a:solidFill>
              <a:schemeClr val="tx1"/>
            </a:solidFill>
          </a:ln>
        </p:spPr>
        <p:txBody>
          <a:bodyPr>
            <a:normAutofit fontScale="90000"/>
          </a:bodyPr>
          <a:lstStyle/>
          <a:p>
            <a:pPr algn="ctr"/>
            <a:r>
              <a:rPr lang="bn-BD" sz="6000" dirty="0">
                <a:solidFill>
                  <a:srgbClr val="FF0000"/>
                </a:solidFill>
                <a:latin typeface="NikoshBAN" panose="02000000000000000000" pitchFamily="2" charset="0"/>
                <a:cs typeface="NikoshBAN" panose="02000000000000000000" pitchFamily="2" charset="0"/>
              </a:rPr>
              <a:t>শিক্ষার্থীর পাঠ </a:t>
            </a:r>
            <a:endParaRPr lang="en-US" sz="6000" dirty="0">
              <a:solidFill>
                <a:srgbClr val="FF0000"/>
              </a:solidFill>
              <a:latin typeface="NikoshBAN" panose="02000000000000000000" pitchFamily="2" charset="0"/>
              <a:cs typeface="NikoshBAN" panose="02000000000000000000" pitchFamily="2"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00332" y="2286000"/>
            <a:ext cx="6908800" cy="3886200"/>
          </a:xfrm>
          <a:ln w="38100">
            <a:solidFill>
              <a:schemeClr val="tx1"/>
            </a:solidFill>
          </a:ln>
          <a:scene3d>
            <a:camera prst="orthographicFront"/>
            <a:lightRig rig="threePt" dir="t"/>
          </a:scene3d>
          <a:sp3d>
            <a:bevelT prst="relaxedInset"/>
          </a:sp3d>
        </p:spPr>
      </p:pic>
    </p:spTree>
    <p:extLst>
      <p:ext uri="{BB962C8B-B14F-4D97-AF65-F5344CB8AC3E}">
        <p14:creationId xmlns:p14="http://schemas.microsoft.com/office/powerpoint/2010/main" val="231604286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550963" y="557502"/>
            <a:ext cx="5867400" cy="1143000"/>
          </a:xfrm>
          <a:prstGeom prst="snip2SameRect">
            <a:avLst/>
          </a:prstGeom>
          <a:solidFill>
            <a:srgbClr val="00B0F0"/>
          </a:solidFill>
          <a:ln w="28575">
            <a:solidFill>
              <a:schemeClr val="tx1"/>
            </a:solidFill>
          </a:ln>
        </p:spPr>
        <p:txBody>
          <a:bodyPr>
            <a:normAutofit/>
          </a:bodyPr>
          <a:lstStyle/>
          <a:p>
            <a:r>
              <a:rPr lang="bn-BD" sz="4400" dirty="0">
                <a:solidFill>
                  <a:schemeClr val="accent2"/>
                </a:solidFill>
                <a:latin typeface="NikoshBAN" pitchFamily="2" charset="0"/>
                <a:cs typeface="NikoshBAN" pitchFamily="2" charset="0"/>
              </a:rPr>
              <a:t>নতুন শব্দের অর্থ জেনে নেই</a:t>
            </a:r>
            <a:endParaRPr lang="en-US" sz="4400" dirty="0">
              <a:solidFill>
                <a:schemeClr val="accent2"/>
              </a:solidFill>
              <a:latin typeface="NikoshBAN" pitchFamily="2" charset="0"/>
              <a:cs typeface="NikoshBAN" pitchFamily="2" charset="0"/>
            </a:endParaRPr>
          </a:p>
        </p:txBody>
      </p:sp>
      <p:sp>
        <p:nvSpPr>
          <p:cNvPr id="4" name="TextBox 3"/>
          <p:cNvSpPr txBox="1"/>
          <p:nvPr/>
        </p:nvSpPr>
        <p:spPr>
          <a:xfrm>
            <a:off x="1303606" y="2406949"/>
            <a:ext cx="1066800" cy="646331"/>
          </a:xfrm>
          <a:prstGeom prst="rect">
            <a:avLst/>
          </a:prstGeom>
          <a:noFill/>
        </p:spPr>
        <p:txBody>
          <a:bodyPr wrap="square" rtlCol="0">
            <a:spAutoFit/>
          </a:bodyPr>
          <a:lstStyle/>
          <a:p>
            <a:r>
              <a:rPr lang="bn-BD" sz="3600" dirty="0">
                <a:latin typeface="NikoshBAN" pitchFamily="2" charset="0"/>
                <a:cs typeface="NikoshBAN" pitchFamily="2" charset="0"/>
              </a:rPr>
              <a:t>শখ </a:t>
            </a:r>
            <a:endParaRPr lang="en-US" sz="3600" dirty="0">
              <a:latin typeface="NikoshBAN" pitchFamily="2" charset="0"/>
              <a:cs typeface="NikoshBAN" pitchFamily="2" charset="0"/>
            </a:endParaRPr>
          </a:p>
        </p:txBody>
      </p:sp>
      <p:sp>
        <p:nvSpPr>
          <p:cNvPr id="8" name="TextBox 7"/>
          <p:cNvSpPr txBox="1"/>
          <p:nvPr/>
        </p:nvSpPr>
        <p:spPr>
          <a:xfrm flipH="1">
            <a:off x="3351774" y="2476433"/>
            <a:ext cx="153342" cy="369332"/>
          </a:xfrm>
          <a:prstGeom prst="rect">
            <a:avLst/>
          </a:prstGeom>
          <a:noFill/>
        </p:spPr>
        <p:txBody>
          <a:bodyPr wrap="square" rtlCol="0">
            <a:spAutoFit/>
          </a:bodyPr>
          <a:lstStyle/>
          <a:p>
            <a:r>
              <a:rPr lang="bn-BD" dirty="0"/>
              <a:t>- </a:t>
            </a:r>
            <a:endParaRPr lang="en-US" dirty="0"/>
          </a:p>
        </p:txBody>
      </p:sp>
      <p:sp>
        <p:nvSpPr>
          <p:cNvPr id="9" name="TextBox 8"/>
          <p:cNvSpPr txBox="1"/>
          <p:nvPr/>
        </p:nvSpPr>
        <p:spPr>
          <a:xfrm>
            <a:off x="4724400" y="2327550"/>
            <a:ext cx="1676400" cy="523220"/>
          </a:xfrm>
          <a:prstGeom prst="rect">
            <a:avLst/>
          </a:prstGeom>
          <a:noFill/>
        </p:spPr>
        <p:txBody>
          <a:bodyPr wrap="square" rtlCol="0">
            <a:spAutoFit/>
          </a:bodyPr>
          <a:lstStyle/>
          <a:p>
            <a:r>
              <a:rPr lang="bn-BD" sz="2800" dirty="0">
                <a:latin typeface="NikoshBAN" pitchFamily="2" charset="0"/>
                <a:cs typeface="NikoshBAN" pitchFamily="2" charset="0"/>
              </a:rPr>
              <a:t>মনের ইচ্ছা ।</a:t>
            </a:r>
            <a:endParaRPr lang="en-US" sz="2800" dirty="0">
              <a:latin typeface="NikoshBAN" pitchFamily="2" charset="0"/>
              <a:cs typeface="NikoshBAN" pitchFamily="2" charset="0"/>
            </a:endParaRPr>
          </a:p>
        </p:txBody>
      </p:sp>
      <p:sp>
        <p:nvSpPr>
          <p:cNvPr id="10" name="TextBox 9"/>
          <p:cNvSpPr txBox="1"/>
          <p:nvPr/>
        </p:nvSpPr>
        <p:spPr>
          <a:xfrm>
            <a:off x="1257300" y="3799546"/>
            <a:ext cx="1066800" cy="584775"/>
          </a:xfrm>
          <a:prstGeom prst="rect">
            <a:avLst/>
          </a:prstGeom>
          <a:noFill/>
        </p:spPr>
        <p:txBody>
          <a:bodyPr wrap="square" rtlCol="0">
            <a:spAutoFit/>
          </a:bodyPr>
          <a:lstStyle/>
          <a:p>
            <a:r>
              <a:rPr lang="bn-BD" sz="3200" dirty="0">
                <a:latin typeface="NikoshBAN" pitchFamily="2" charset="0"/>
                <a:cs typeface="NikoshBAN" pitchFamily="2" charset="0"/>
              </a:rPr>
              <a:t>বিচিত্র</a:t>
            </a:r>
            <a:endParaRPr lang="en-US" sz="3200" dirty="0">
              <a:latin typeface="NikoshBAN" pitchFamily="2" charset="0"/>
              <a:cs typeface="NikoshBAN" pitchFamily="2" charset="0"/>
            </a:endParaRPr>
          </a:p>
        </p:txBody>
      </p:sp>
      <p:sp>
        <p:nvSpPr>
          <p:cNvPr id="11" name="TextBox 10"/>
          <p:cNvSpPr txBox="1"/>
          <p:nvPr/>
        </p:nvSpPr>
        <p:spPr>
          <a:xfrm>
            <a:off x="3272853" y="3907267"/>
            <a:ext cx="381000" cy="369332"/>
          </a:xfrm>
          <a:prstGeom prst="rect">
            <a:avLst/>
          </a:prstGeom>
          <a:noFill/>
        </p:spPr>
        <p:txBody>
          <a:bodyPr wrap="square" rtlCol="0">
            <a:spAutoFit/>
          </a:bodyPr>
          <a:lstStyle/>
          <a:p>
            <a:r>
              <a:rPr lang="bn-BD" dirty="0"/>
              <a:t>- </a:t>
            </a:r>
            <a:endParaRPr lang="en-US" dirty="0"/>
          </a:p>
        </p:txBody>
      </p:sp>
      <p:sp>
        <p:nvSpPr>
          <p:cNvPr id="12" name="TextBox 11"/>
          <p:cNvSpPr txBox="1"/>
          <p:nvPr/>
        </p:nvSpPr>
        <p:spPr>
          <a:xfrm>
            <a:off x="4914314" y="3745620"/>
            <a:ext cx="1638300" cy="523220"/>
          </a:xfrm>
          <a:prstGeom prst="rect">
            <a:avLst/>
          </a:prstGeom>
          <a:noFill/>
        </p:spPr>
        <p:txBody>
          <a:bodyPr wrap="square" rtlCol="0">
            <a:spAutoFit/>
          </a:bodyPr>
          <a:lstStyle/>
          <a:p>
            <a:r>
              <a:rPr lang="bn-BD" sz="2800" dirty="0">
                <a:latin typeface="NikoshBAN" pitchFamily="2" charset="0"/>
                <a:cs typeface="NikoshBAN" pitchFamily="2" charset="0"/>
              </a:rPr>
              <a:t>নানা রকম ।</a:t>
            </a:r>
            <a:endParaRPr lang="en-US" sz="2800" dirty="0">
              <a:latin typeface="NikoshBAN" pitchFamily="2" charset="0"/>
              <a:cs typeface="NikoshBAN" pitchFamily="2" charset="0"/>
            </a:endParaRPr>
          </a:p>
        </p:txBody>
      </p:sp>
      <p:sp>
        <p:nvSpPr>
          <p:cNvPr id="13" name="TextBox 12"/>
          <p:cNvSpPr txBox="1"/>
          <p:nvPr/>
        </p:nvSpPr>
        <p:spPr>
          <a:xfrm>
            <a:off x="1006929" y="5076492"/>
            <a:ext cx="2141764" cy="584775"/>
          </a:xfrm>
          <a:prstGeom prst="rect">
            <a:avLst/>
          </a:prstGeom>
          <a:noFill/>
        </p:spPr>
        <p:txBody>
          <a:bodyPr wrap="square" rtlCol="0">
            <a:spAutoFit/>
          </a:bodyPr>
          <a:lstStyle/>
          <a:p>
            <a:r>
              <a:rPr lang="bn-BD" dirty="0"/>
              <a:t> </a:t>
            </a:r>
            <a:r>
              <a:rPr lang="bn-BD" sz="3200" dirty="0">
                <a:latin typeface="NikoshBAN" pitchFamily="2" charset="0"/>
                <a:cs typeface="NikoshBAN" pitchFamily="2" charset="0"/>
              </a:rPr>
              <a:t>মৃৎশিল্প </a:t>
            </a:r>
            <a:endParaRPr lang="en-US" sz="3200" dirty="0">
              <a:latin typeface="NikoshBAN" pitchFamily="2" charset="0"/>
              <a:cs typeface="NikoshBAN" pitchFamily="2" charset="0"/>
            </a:endParaRPr>
          </a:p>
        </p:txBody>
      </p:sp>
      <p:sp>
        <p:nvSpPr>
          <p:cNvPr id="14" name="TextBox 13"/>
          <p:cNvSpPr txBox="1"/>
          <p:nvPr/>
        </p:nvSpPr>
        <p:spPr>
          <a:xfrm>
            <a:off x="3351774" y="5338101"/>
            <a:ext cx="302079" cy="646331"/>
          </a:xfrm>
          <a:prstGeom prst="rect">
            <a:avLst/>
          </a:prstGeom>
          <a:noFill/>
        </p:spPr>
        <p:txBody>
          <a:bodyPr wrap="square" rtlCol="0">
            <a:spAutoFit/>
          </a:bodyPr>
          <a:lstStyle/>
          <a:p>
            <a:r>
              <a:rPr lang="bn-BD" dirty="0"/>
              <a:t>- </a:t>
            </a:r>
            <a:endParaRPr lang="en-US" dirty="0"/>
          </a:p>
        </p:txBody>
      </p:sp>
      <p:sp>
        <p:nvSpPr>
          <p:cNvPr id="16" name="TextBox 15"/>
          <p:cNvSpPr txBox="1"/>
          <p:nvPr/>
        </p:nvSpPr>
        <p:spPr>
          <a:xfrm>
            <a:off x="4876800" y="5181600"/>
            <a:ext cx="2514600" cy="523220"/>
          </a:xfrm>
          <a:prstGeom prst="rect">
            <a:avLst/>
          </a:prstGeom>
          <a:noFill/>
        </p:spPr>
        <p:txBody>
          <a:bodyPr wrap="square" rtlCol="0">
            <a:spAutoFit/>
          </a:bodyPr>
          <a:lstStyle/>
          <a:p>
            <a:r>
              <a:rPr lang="bn-BD" sz="2800" dirty="0">
                <a:latin typeface="NikoshBAN" pitchFamily="2" charset="0"/>
                <a:cs typeface="NikoshBAN" pitchFamily="2" charset="0"/>
              </a:rPr>
              <a:t>মাটির তৈরি শিল্প ।</a:t>
            </a:r>
            <a:endParaRPr lang="en-US" sz="2800" dirty="0">
              <a:latin typeface="NikoshBAN" pitchFamily="2" charset="0"/>
              <a:cs typeface="NikoshBAN" pitchFamily="2" charset="0"/>
            </a:endParaRPr>
          </a:p>
        </p:txBody>
      </p:sp>
    </p:spTree>
    <p:extLst>
      <p:ext uri="{BB962C8B-B14F-4D97-AF65-F5344CB8AC3E}">
        <p14:creationId xmlns:p14="http://schemas.microsoft.com/office/powerpoint/2010/main" val="427369765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anim calcmode="lin" valueType="num">
                                      <p:cBhvr>
                                        <p:cTn id="20" dur="1000" fill="hold"/>
                                        <p:tgtEl>
                                          <p:spTgt spid="10"/>
                                        </p:tgtEl>
                                        <p:attrNameLst>
                                          <p:attrName>ppt_x</p:attrName>
                                        </p:attrNameLst>
                                      </p:cBhvr>
                                      <p:tavLst>
                                        <p:tav tm="0">
                                          <p:val>
                                            <p:strVal val="#ppt_x"/>
                                          </p:val>
                                        </p:tav>
                                        <p:tav tm="100000">
                                          <p:val>
                                            <p:strVal val="#ppt_x"/>
                                          </p:val>
                                        </p:tav>
                                      </p:tavLst>
                                    </p:anim>
                                    <p:anim calcmode="lin" valueType="num">
                                      <p:cBhvr>
                                        <p:cTn id="2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1000"/>
                                        <p:tgtEl>
                                          <p:spTgt spid="13"/>
                                        </p:tgtEl>
                                      </p:cBhvr>
                                    </p:animEffect>
                                    <p:anim calcmode="lin" valueType="num">
                                      <p:cBhvr>
                                        <p:cTn id="27" dur="1000" fill="hold"/>
                                        <p:tgtEl>
                                          <p:spTgt spid="13"/>
                                        </p:tgtEl>
                                        <p:attrNameLst>
                                          <p:attrName>ppt_x</p:attrName>
                                        </p:attrNameLst>
                                      </p:cBhvr>
                                      <p:tavLst>
                                        <p:tav tm="0">
                                          <p:val>
                                            <p:strVal val="#ppt_x"/>
                                          </p:val>
                                        </p:tav>
                                        <p:tav tm="100000">
                                          <p:val>
                                            <p:strVal val="#ppt_x"/>
                                          </p:val>
                                        </p:tav>
                                      </p:tavLst>
                                    </p:anim>
                                    <p:anim calcmode="lin" valueType="num">
                                      <p:cBhvr>
                                        <p:cTn id="28"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additive="base">
                                        <p:cTn id="33" dur="500" fill="hold"/>
                                        <p:tgtEl>
                                          <p:spTgt spid="9"/>
                                        </p:tgtEl>
                                        <p:attrNameLst>
                                          <p:attrName>ppt_x</p:attrName>
                                        </p:attrNameLst>
                                      </p:cBhvr>
                                      <p:tavLst>
                                        <p:tav tm="0">
                                          <p:val>
                                            <p:strVal val="#ppt_x"/>
                                          </p:val>
                                        </p:tav>
                                        <p:tav tm="100000">
                                          <p:val>
                                            <p:strVal val="#ppt_x"/>
                                          </p:val>
                                        </p:tav>
                                      </p:tavLst>
                                    </p:anim>
                                    <p:anim calcmode="lin" valueType="num">
                                      <p:cBhvr additive="base">
                                        <p:cTn id="3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additive="base">
                                        <p:cTn id="39" dur="500" fill="hold"/>
                                        <p:tgtEl>
                                          <p:spTgt spid="12"/>
                                        </p:tgtEl>
                                        <p:attrNameLst>
                                          <p:attrName>ppt_x</p:attrName>
                                        </p:attrNameLst>
                                      </p:cBhvr>
                                      <p:tavLst>
                                        <p:tav tm="0">
                                          <p:val>
                                            <p:strVal val="#ppt_x"/>
                                          </p:val>
                                        </p:tav>
                                        <p:tav tm="100000">
                                          <p:val>
                                            <p:strVal val="#ppt_x"/>
                                          </p:val>
                                        </p:tav>
                                      </p:tavLst>
                                    </p:anim>
                                    <p:anim calcmode="lin" valueType="num">
                                      <p:cBhvr additive="base">
                                        <p:cTn id="4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anim calcmode="lin" valueType="num">
                                      <p:cBhvr additive="base">
                                        <p:cTn id="45" dur="500" fill="hold"/>
                                        <p:tgtEl>
                                          <p:spTgt spid="16"/>
                                        </p:tgtEl>
                                        <p:attrNameLst>
                                          <p:attrName>ppt_x</p:attrName>
                                        </p:attrNameLst>
                                      </p:cBhvr>
                                      <p:tavLst>
                                        <p:tav tm="0">
                                          <p:val>
                                            <p:strVal val="#ppt_x"/>
                                          </p:val>
                                        </p:tav>
                                        <p:tav tm="100000">
                                          <p:val>
                                            <p:strVal val="#ppt_x"/>
                                          </p:val>
                                        </p:tav>
                                      </p:tavLst>
                                    </p:anim>
                                    <p:anim calcmode="lin" valueType="num">
                                      <p:cBhvr additive="base">
                                        <p:cTn id="4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P spid="9" grpId="0"/>
      <p:bldP spid="10" grpId="0"/>
      <p:bldP spid="12" grpId="0"/>
      <p:bldP spid="13" grpId="0"/>
      <p:bldP spid="1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219200" y="256318"/>
            <a:ext cx="6934200" cy="1143000"/>
          </a:xfrm>
          <a:prstGeom prst="snip2SameRect">
            <a:avLst/>
          </a:prstGeom>
          <a:solidFill>
            <a:srgbClr val="0070C0"/>
          </a:solidFill>
          <a:ln w="28575">
            <a:solidFill>
              <a:schemeClr val="tx1"/>
            </a:solidFill>
          </a:ln>
        </p:spPr>
        <p:txBody>
          <a:bodyPr>
            <a:normAutofit/>
          </a:bodyPr>
          <a:lstStyle/>
          <a:p>
            <a:r>
              <a:rPr lang="bn-BD" dirty="0">
                <a:solidFill>
                  <a:srgbClr val="FF0000"/>
                </a:solidFill>
                <a:latin typeface="NikoshBAN" pitchFamily="2" charset="0"/>
                <a:cs typeface="NikoshBAN" pitchFamily="2" charset="0"/>
              </a:rPr>
              <a:t>যুক্তবর্ণ ভেঙ্গে দেখাই ও শব্দ তৈরি করি  </a:t>
            </a:r>
            <a:endParaRPr lang="en-US" dirty="0">
              <a:solidFill>
                <a:srgbClr val="FF0000"/>
              </a:solidFill>
              <a:latin typeface="NikoshBAN" pitchFamily="2" charset="0"/>
              <a:cs typeface="NikoshBAN" pitchFamily="2" charset="0"/>
            </a:endParaRPr>
          </a:p>
        </p:txBody>
      </p:sp>
      <p:sp>
        <p:nvSpPr>
          <p:cNvPr id="5" name="TextBox 4"/>
          <p:cNvSpPr txBox="1"/>
          <p:nvPr/>
        </p:nvSpPr>
        <p:spPr>
          <a:xfrm>
            <a:off x="2579248" y="1653063"/>
            <a:ext cx="419100" cy="584775"/>
          </a:xfrm>
          <a:prstGeom prst="rect">
            <a:avLst/>
          </a:prstGeom>
          <a:noFill/>
          <a:ln w="3175">
            <a:solidFill>
              <a:schemeClr val="tx1"/>
            </a:solidFill>
          </a:ln>
        </p:spPr>
        <p:txBody>
          <a:bodyPr wrap="square" rtlCol="0">
            <a:spAutoFit/>
          </a:bodyPr>
          <a:lstStyle/>
          <a:p>
            <a:r>
              <a:rPr lang="bn-BD" sz="3200" dirty="0">
                <a:solidFill>
                  <a:srgbClr val="92D050"/>
                </a:solidFill>
                <a:latin typeface="NikoshBAN" pitchFamily="2" charset="0"/>
                <a:cs typeface="NikoshBAN" pitchFamily="2" charset="0"/>
              </a:rPr>
              <a:t>গ্র</a:t>
            </a:r>
            <a:endParaRPr lang="en-US" sz="3200" dirty="0">
              <a:solidFill>
                <a:srgbClr val="92D050"/>
              </a:solidFill>
              <a:latin typeface="NikoshBAN" pitchFamily="2" charset="0"/>
              <a:cs typeface="NikoshBAN" pitchFamily="2" charset="0"/>
            </a:endParaRPr>
          </a:p>
        </p:txBody>
      </p:sp>
      <p:sp>
        <p:nvSpPr>
          <p:cNvPr id="6" name="TextBox 5"/>
          <p:cNvSpPr txBox="1"/>
          <p:nvPr/>
        </p:nvSpPr>
        <p:spPr>
          <a:xfrm>
            <a:off x="3956084" y="1658931"/>
            <a:ext cx="495300" cy="584775"/>
          </a:xfrm>
          <a:prstGeom prst="rect">
            <a:avLst/>
          </a:prstGeom>
          <a:noFill/>
          <a:ln w="19050">
            <a:solidFill>
              <a:schemeClr val="tx1"/>
            </a:solidFill>
          </a:ln>
        </p:spPr>
        <p:txBody>
          <a:bodyPr wrap="square" rtlCol="0">
            <a:spAutoFit/>
          </a:bodyPr>
          <a:lstStyle/>
          <a:p>
            <a:r>
              <a:rPr lang="bn-BD" sz="3200" dirty="0">
                <a:solidFill>
                  <a:srgbClr val="92D050"/>
                </a:solidFill>
                <a:latin typeface="NikoshBAN" pitchFamily="2" charset="0"/>
                <a:cs typeface="NikoshBAN" pitchFamily="2" charset="0"/>
              </a:rPr>
              <a:t>গ </a:t>
            </a:r>
            <a:endParaRPr lang="en-US" sz="3200" dirty="0">
              <a:solidFill>
                <a:srgbClr val="92D050"/>
              </a:solidFill>
              <a:latin typeface="NikoshBAN" pitchFamily="2" charset="0"/>
              <a:cs typeface="NikoshBAN" pitchFamily="2" charset="0"/>
            </a:endParaRPr>
          </a:p>
        </p:txBody>
      </p:sp>
      <p:sp>
        <p:nvSpPr>
          <p:cNvPr id="9" name="TextBox 8"/>
          <p:cNvSpPr txBox="1"/>
          <p:nvPr/>
        </p:nvSpPr>
        <p:spPr>
          <a:xfrm>
            <a:off x="5154703" y="1653063"/>
            <a:ext cx="1371600" cy="584775"/>
          </a:xfrm>
          <a:prstGeom prst="rect">
            <a:avLst/>
          </a:prstGeom>
          <a:noFill/>
          <a:ln w="19050">
            <a:solidFill>
              <a:schemeClr val="tx1"/>
            </a:solidFill>
          </a:ln>
        </p:spPr>
        <p:txBody>
          <a:bodyPr wrap="square" rtlCol="0">
            <a:spAutoFit/>
          </a:bodyPr>
          <a:lstStyle/>
          <a:p>
            <a:r>
              <a:rPr lang="bn-BD" sz="3200" dirty="0">
                <a:solidFill>
                  <a:srgbClr val="92D050"/>
                </a:solidFill>
                <a:latin typeface="NikoshBAN" pitchFamily="2" charset="0"/>
                <a:cs typeface="NikoshBAN" pitchFamily="2" charset="0"/>
              </a:rPr>
              <a:t>~ র ফলা</a:t>
            </a:r>
            <a:endParaRPr lang="en-US" sz="3200" dirty="0">
              <a:solidFill>
                <a:srgbClr val="92D050"/>
              </a:solidFill>
              <a:latin typeface="NikoshBAN" pitchFamily="2" charset="0"/>
              <a:cs typeface="NikoshBAN" pitchFamily="2" charset="0"/>
            </a:endParaRPr>
          </a:p>
        </p:txBody>
      </p:sp>
      <p:sp>
        <p:nvSpPr>
          <p:cNvPr id="10" name="TextBox 9"/>
          <p:cNvSpPr txBox="1"/>
          <p:nvPr/>
        </p:nvSpPr>
        <p:spPr>
          <a:xfrm>
            <a:off x="7229622" y="1653063"/>
            <a:ext cx="1447800" cy="584775"/>
          </a:xfrm>
          <a:prstGeom prst="rect">
            <a:avLst/>
          </a:prstGeom>
          <a:noFill/>
          <a:ln w="28575">
            <a:solidFill>
              <a:schemeClr val="tx1"/>
            </a:solidFill>
          </a:ln>
        </p:spPr>
        <p:txBody>
          <a:bodyPr wrap="square" rtlCol="0">
            <a:spAutoFit/>
          </a:bodyPr>
          <a:lstStyle/>
          <a:p>
            <a:r>
              <a:rPr lang="bn-BD" sz="3200" dirty="0">
                <a:solidFill>
                  <a:srgbClr val="92D050"/>
                </a:solidFill>
                <a:latin typeface="NikoshBAN" pitchFamily="2" charset="0"/>
                <a:cs typeface="NikoshBAN" pitchFamily="2" charset="0"/>
              </a:rPr>
              <a:t>গ্রহণ</a:t>
            </a:r>
            <a:endParaRPr lang="en-US" sz="3200" dirty="0">
              <a:solidFill>
                <a:srgbClr val="92D050"/>
              </a:solidFill>
              <a:latin typeface="NikoshBAN" pitchFamily="2" charset="0"/>
              <a:cs typeface="NikoshBAN" pitchFamily="2" charset="0"/>
            </a:endParaRPr>
          </a:p>
        </p:txBody>
      </p:sp>
      <p:sp>
        <p:nvSpPr>
          <p:cNvPr id="11" name="TextBox 10"/>
          <p:cNvSpPr txBox="1"/>
          <p:nvPr/>
        </p:nvSpPr>
        <p:spPr>
          <a:xfrm>
            <a:off x="2579248" y="3992959"/>
            <a:ext cx="419100" cy="584775"/>
          </a:xfrm>
          <a:prstGeom prst="rect">
            <a:avLst/>
          </a:prstGeom>
          <a:noFill/>
          <a:ln w="19050">
            <a:solidFill>
              <a:schemeClr val="tx1"/>
            </a:solidFill>
          </a:ln>
        </p:spPr>
        <p:txBody>
          <a:bodyPr wrap="square" rtlCol="0">
            <a:spAutoFit/>
          </a:bodyPr>
          <a:lstStyle/>
          <a:p>
            <a:r>
              <a:rPr lang="bn-BD" sz="3200" dirty="0">
                <a:latin typeface="NikoshBAN" pitchFamily="2" charset="0"/>
                <a:cs typeface="NikoshBAN" pitchFamily="2" charset="0"/>
              </a:rPr>
              <a:t>স্ট</a:t>
            </a:r>
            <a:endParaRPr lang="en-US" sz="3200" dirty="0">
              <a:latin typeface="NikoshBAN" pitchFamily="2" charset="0"/>
              <a:cs typeface="NikoshBAN" pitchFamily="2" charset="0"/>
            </a:endParaRPr>
          </a:p>
        </p:txBody>
      </p:sp>
      <p:sp>
        <p:nvSpPr>
          <p:cNvPr id="12" name="TextBox 11"/>
          <p:cNvSpPr txBox="1"/>
          <p:nvPr/>
        </p:nvSpPr>
        <p:spPr>
          <a:xfrm>
            <a:off x="2522638" y="4801049"/>
            <a:ext cx="419100" cy="584775"/>
          </a:xfrm>
          <a:prstGeom prst="rect">
            <a:avLst/>
          </a:prstGeom>
          <a:noFill/>
          <a:ln w="19050">
            <a:solidFill>
              <a:schemeClr val="tx1"/>
            </a:solidFill>
          </a:ln>
        </p:spPr>
        <p:txBody>
          <a:bodyPr wrap="square" rtlCol="0">
            <a:spAutoFit/>
          </a:bodyPr>
          <a:lstStyle/>
          <a:p>
            <a:r>
              <a:rPr lang="bn-BD" sz="3200" dirty="0">
                <a:solidFill>
                  <a:srgbClr val="00B050"/>
                </a:solidFill>
                <a:latin typeface="NikoshBAN" pitchFamily="2" charset="0"/>
                <a:cs typeface="NikoshBAN" pitchFamily="2" charset="0"/>
              </a:rPr>
              <a:t>জ্ঞ</a:t>
            </a:r>
            <a:endParaRPr lang="en-US" sz="3200" dirty="0">
              <a:solidFill>
                <a:srgbClr val="00B050"/>
              </a:solidFill>
              <a:latin typeface="NikoshBAN" pitchFamily="2" charset="0"/>
              <a:cs typeface="NikoshBAN" pitchFamily="2" charset="0"/>
            </a:endParaRPr>
          </a:p>
        </p:txBody>
      </p:sp>
      <p:sp>
        <p:nvSpPr>
          <p:cNvPr id="14" name="TextBox 13"/>
          <p:cNvSpPr txBox="1"/>
          <p:nvPr/>
        </p:nvSpPr>
        <p:spPr>
          <a:xfrm>
            <a:off x="2541739" y="5727583"/>
            <a:ext cx="419100" cy="584775"/>
          </a:xfrm>
          <a:prstGeom prst="rect">
            <a:avLst/>
          </a:prstGeom>
          <a:noFill/>
          <a:ln w="19050">
            <a:solidFill>
              <a:schemeClr val="tx1"/>
            </a:solidFill>
          </a:ln>
        </p:spPr>
        <p:txBody>
          <a:bodyPr wrap="square" rtlCol="0">
            <a:spAutoFit/>
          </a:bodyPr>
          <a:lstStyle/>
          <a:p>
            <a:r>
              <a:rPr lang="bn-BD" sz="3200" dirty="0">
                <a:latin typeface="NikoshBAN" pitchFamily="2" charset="0"/>
                <a:cs typeface="NikoshBAN" pitchFamily="2" charset="0"/>
              </a:rPr>
              <a:t>ল্প</a:t>
            </a:r>
            <a:endParaRPr lang="en-US" sz="3200" dirty="0">
              <a:latin typeface="NikoshBAN" pitchFamily="2" charset="0"/>
              <a:cs typeface="NikoshBAN" pitchFamily="2" charset="0"/>
            </a:endParaRPr>
          </a:p>
        </p:txBody>
      </p:sp>
      <p:sp>
        <p:nvSpPr>
          <p:cNvPr id="15" name="TextBox 14"/>
          <p:cNvSpPr txBox="1"/>
          <p:nvPr/>
        </p:nvSpPr>
        <p:spPr>
          <a:xfrm>
            <a:off x="2597916" y="2587608"/>
            <a:ext cx="419100" cy="584775"/>
          </a:xfrm>
          <a:prstGeom prst="rect">
            <a:avLst/>
          </a:prstGeom>
          <a:noFill/>
          <a:ln w="3175">
            <a:solidFill>
              <a:schemeClr val="tx1"/>
            </a:solidFill>
          </a:ln>
        </p:spPr>
        <p:txBody>
          <a:bodyPr wrap="square" rtlCol="0">
            <a:spAutoFit/>
          </a:bodyPr>
          <a:lstStyle/>
          <a:p>
            <a:r>
              <a:rPr lang="bn-BD" sz="3200" dirty="0">
                <a:solidFill>
                  <a:srgbClr val="002060"/>
                </a:solidFill>
                <a:latin typeface="NikoshBAN" pitchFamily="2" charset="0"/>
                <a:cs typeface="NikoshBAN" pitchFamily="2" charset="0"/>
              </a:rPr>
              <a:t>ন্দ</a:t>
            </a:r>
            <a:endParaRPr lang="en-US" sz="3200" dirty="0">
              <a:solidFill>
                <a:srgbClr val="002060"/>
              </a:solidFill>
              <a:latin typeface="NikoshBAN" pitchFamily="2" charset="0"/>
              <a:cs typeface="NikoshBAN" pitchFamily="2" charset="0"/>
            </a:endParaRPr>
          </a:p>
        </p:txBody>
      </p:sp>
      <p:sp>
        <p:nvSpPr>
          <p:cNvPr id="16" name="TextBox 15"/>
          <p:cNvSpPr txBox="1"/>
          <p:nvPr/>
        </p:nvSpPr>
        <p:spPr>
          <a:xfrm>
            <a:off x="3927238" y="2587608"/>
            <a:ext cx="544242" cy="584775"/>
          </a:xfrm>
          <a:prstGeom prst="rect">
            <a:avLst/>
          </a:prstGeom>
          <a:noFill/>
          <a:ln w="19050">
            <a:solidFill>
              <a:schemeClr val="tx1"/>
            </a:solidFill>
          </a:ln>
        </p:spPr>
        <p:txBody>
          <a:bodyPr wrap="square" rtlCol="0">
            <a:spAutoFit/>
          </a:bodyPr>
          <a:lstStyle/>
          <a:p>
            <a:r>
              <a:rPr lang="bn-BD" sz="3200" dirty="0">
                <a:solidFill>
                  <a:srgbClr val="002060"/>
                </a:solidFill>
                <a:latin typeface="NikoshBAN" pitchFamily="2" charset="0"/>
                <a:cs typeface="NikoshBAN" pitchFamily="2" charset="0"/>
              </a:rPr>
              <a:t>ন </a:t>
            </a:r>
            <a:endParaRPr lang="en-US" sz="3200" dirty="0">
              <a:solidFill>
                <a:srgbClr val="002060"/>
              </a:solidFill>
              <a:latin typeface="NikoshBAN" pitchFamily="2" charset="0"/>
              <a:cs typeface="NikoshBAN" pitchFamily="2" charset="0"/>
            </a:endParaRPr>
          </a:p>
        </p:txBody>
      </p:sp>
      <p:sp>
        <p:nvSpPr>
          <p:cNvPr id="17" name="TextBox 16"/>
          <p:cNvSpPr txBox="1"/>
          <p:nvPr/>
        </p:nvSpPr>
        <p:spPr>
          <a:xfrm>
            <a:off x="3951709" y="4041862"/>
            <a:ext cx="495300" cy="584775"/>
          </a:xfrm>
          <a:prstGeom prst="rect">
            <a:avLst/>
          </a:prstGeom>
          <a:noFill/>
          <a:ln w="19050">
            <a:solidFill>
              <a:schemeClr val="tx1"/>
            </a:solidFill>
          </a:ln>
        </p:spPr>
        <p:txBody>
          <a:bodyPr wrap="square" rtlCol="0">
            <a:spAutoFit/>
          </a:bodyPr>
          <a:lstStyle/>
          <a:p>
            <a:r>
              <a:rPr lang="bn-BD" sz="3200" dirty="0">
                <a:latin typeface="NikoshBAN" pitchFamily="2" charset="0"/>
                <a:cs typeface="NikoshBAN" pitchFamily="2" charset="0"/>
              </a:rPr>
              <a:t>স</a:t>
            </a:r>
            <a:endParaRPr lang="en-US" sz="3200" dirty="0">
              <a:latin typeface="NikoshBAN" pitchFamily="2" charset="0"/>
              <a:cs typeface="NikoshBAN" pitchFamily="2" charset="0"/>
            </a:endParaRPr>
          </a:p>
        </p:txBody>
      </p:sp>
      <p:sp>
        <p:nvSpPr>
          <p:cNvPr id="18" name="TextBox 17"/>
          <p:cNvSpPr txBox="1"/>
          <p:nvPr/>
        </p:nvSpPr>
        <p:spPr>
          <a:xfrm>
            <a:off x="3955182" y="5767473"/>
            <a:ext cx="495300" cy="584775"/>
          </a:xfrm>
          <a:prstGeom prst="rect">
            <a:avLst/>
          </a:prstGeom>
          <a:noFill/>
          <a:ln w="19050">
            <a:solidFill>
              <a:schemeClr val="tx1"/>
            </a:solidFill>
          </a:ln>
        </p:spPr>
        <p:txBody>
          <a:bodyPr wrap="square" rtlCol="0">
            <a:spAutoFit/>
          </a:bodyPr>
          <a:lstStyle/>
          <a:p>
            <a:r>
              <a:rPr lang="bn-BD" sz="3200" dirty="0">
                <a:latin typeface="NikoshBAN" pitchFamily="2" charset="0"/>
                <a:cs typeface="NikoshBAN" pitchFamily="2" charset="0"/>
              </a:rPr>
              <a:t>ল </a:t>
            </a:r>
            <a:endParaRPr lang="en-US" sz="3200" dirty="0">
              <a:latin typeface="NikoshBAN" pitchFamily="2" charset="0"/>
              <a:cs typeface="NikoshBAN" pitchFamily="2" charset="0"/>
            </a:endParaRPr>
          </a:p>
        </p:txBody>
      </p:sp>
      <p:sp>
        <p:nvSpPr>
          <p:cNvPr id="19" name="TextBox 18"/>
          <p:cNvSpPr txBox="1"/>
          <p:nvPr/>
        </p:nvSpPr>
        <p:spPr>
          <a:xfrm>
            <a:off x="3956084" y="4811991"/>
            <a:ext cx="495300" cy="584775"/>
          </a:xfrm>
          <a:prstGeom prst="rect">
            <a:avLst/>
          </a:prstGeom>
          <a:noFill/>
          <a:ln w="19050">
            <a:solidFill>
              <a:schemeClr val="tx1"/>
            </a:solidFill>
          </a:ln>
        </p:spPr>
        <p:txBody>
          <a:bodyPr wrap="square" rtlCol="0">
            <a:spAutoFit/>
          </a:bodyPr>
          <a:lstStyle/>
          <a:p>
            <a:r>
              <a:rPr lang="bn-BD" sz="3200" dirty="0">
                <a:solidFill>
                  <a:srgbClr val="00B050"/>
                </a:solidFill>
                <a:latin typeface="NikoshBAN" pitchFamily="2" charset="0"/>
                <a:cs typeface="NikoshBAN" pitchFamily="2" charset="0"/>
              </a:rPr>
              <a:t>জ </a:t>
            </a:r>
            <a:endParaRPr lang="en-US" sz="3200" dirty="0">
              <a:solidFill>
                <a:srgbClr val="00B050"/>
              </a:solidFill>
              <a:latin typeface="NikoshBAN" pitchFamily="2" charset="0"/>
              <a:cs typeface="NikoshBAN" pitchFamily="2" charset="0"/>
            </a:endParaRPr>
          </a:p>
        </p:txBody>
      </p:sp>
      <p:sp>
        <p:nvSpPr>
          <p:cNvPr id="20" name="TextBox 19"/>
          <p:cNvSpPr txBox="1"/>
          <p:nvPr/>
        </p:nvSpPr>
        <p:spPr>
          <a:xfrm>
            <a:off x="5459294" y="2498564"/>
            <a:ext cx="495300" cy="584775"/>
          </a:xfrm>
          <a:prstGeom prst="rect">
            <a:avLst/>
          </a:prstGeom>
          <a:noFill/>
          <a:ln w="19050">
            <a:solidFill>
              <a:schemeClr val="tx1"/>
            </a:solidFill>
          </a:ln>
        </p:spPr>
        <p:txBody>
          <a:bodyPr wrap="square" rtlCol="0">
            <a:spAutoFit/>
          </a:bodyPr>
          <a:lstStyle/>
          <a:p>
            <a:r>
              <a:rPr lang="bn-BD" sz="3200" dirty="0">
                <a:solidFill>
                  <a:srgbClr val="002060"/>
                </a:solidFill>
                <a:latin typeface="NikoshBAN" pitchFamily="2" charset="0"/>
                <a:cs typeface="NikoshBAN" pitchFamily="2" charset="0"/>
              </a:rPr>
              <a:t>দ</a:t>
            </a:r>
            <a:endParaRPr lang="en-US" sz="3200" dirty="0">
              <a:solidFill>
                <a:srgbClr val="002060"/>
              </a:solidFill>
              <a:latin typeface="NikoshBAN" pitchFamily="2" charset="0"/>
              <a:cs typeface="NikoshBAN" pitchFamily="2" charset="0"/>
            </a:endParaRPr>
          </a:p>
        </p:txBody>
      </p:sp>
      <p:sp>
        <p:nvSpPr>
          <p:cNvPr id="21" name="TextBox 20"/>
          <p:cNvSpPr txBox="1"/>
          <p:nvPr/>
        </p:nvSpPr>
        <p:spPr>
          <a:xfrm>
            <a:off x="5514053" y="3959749"/>
            <a:ext cx="495300" cy="584775"/>
          </a:xfrm>
          <a:prstGeom prst="rect">
            <a:avLst/>
          </a:prstGeom>
          <a:noFill/>
          <a:ln w="19050">
            <a:solidFill>
              <a:schemeClr val="tx1"/>
            </a:solidFill>
          </a:ln>
        </p:spPr>
        <p:txBody>
          <a:bodyPr wrap="square" rtlCol="0">
            <a:spAutoFit/>
          </a:bodyPr>
          <a:lstStyle/>
          <a:p>
            <a:r>
              <a:rPr lang="bn-BD" sz="3200" dirty="0">
                <a:latin typeface="NikoshBAN" pitchFamily="2" charset="0"/>
                <a:cs typeface="NikoshBAN" pitchFamily="2" charset="0"/>
              </a:rPr>
              <a:t>ট  </a:t>
            </a:r>
            <a:endParaRPr lang="en-US" sz="3200" dirty="0">
              <a:latin typeface="NikoshBAN" pitchFamily="2" charset="0"/>
              <a:cs typeface="NikoshBAN" pitchFamily="2" charset="0"/>
            </a:endParaRPr>
          </a:p>
        </p:txBody>
      </p:sp>
      <p:sp>
        <p:nvSpPr>
          <p:cNvPr id="22" name="TextBox 21"/>
          <p:cNvSpPr txBox="1"/>
          <p:nvPr/>
        </p:nvSpPr>
        <p:spPr>
          <a:xfrm>
            <a:off x="5514053" y="4767535"/>
            <a:ext cx="495300" cy="584775"/>
          </a:xfrm>
          <a:prstGeom prst="rect">
            <a:avLst/>
          </a:prstGeom>
          <a:noFill/>
          <a:ln w="19050">
            <a:solidFill>
              <a:schemeClr val="tx1"/>
            </a:solidFill>
          </a:ln>
        </p:spPr>
        <p:txBody>
          <a:bodyPr wrap="square" rtlCol="0">
            <a:spAutoFit/>
          </a:bodyPr>
          <a:lstStyle/>
          <a:p>
            <a:r>
              <a:rPr lang="bn-BD" sz="3200" dirty="0">
                <a:solidFill>
                  <a:srgbClr val="00B050"/>
                </a:solidFill>
                <a:latin typeface="NikoshBAN" pitchFamily="2" charset="0"/>
                <a:cs typeface="NikoshBAN" pitchFamily="2" charset="0"/>
              </a:rPr>
              <a:t>ঞ </a:t>
            </a:r>
            <a:endParaRPr lang="en-US" sz="3200" dirty="0">
              <a:solidFill>
                <a:srgbClr val="00B050"/>
              </a:solidFill>
              <a:latin typeface="NikoshBAN" pitchFamily="2" charset="0"/>
              <a:cs typeface="NikoshBAN" pitchFamily="2" charset="0"/>
            </a:endParaRPr>
          </a:p>
        </p:txBody>
      </p:sp>
      <p:sp>
        <p:nvSpPr>
          <p:cNvPr id="23" name="TextBox 22"/>
          <p:cNvSpPr txBox="1"/>
          <p:nvPr/>
        </p:nvSpPr>
        <p:spPr>
          <a:xfrm>
            <a:off x="5514053" y="5810663"/>
            <a:ext cx="495300" cy="584775"/>
          </a:xfrm>
          <a:prstGeom prst="rect">
            <a:avLst/>
          </a:prstGeom>
          <a:noFill/>
          <a:ln w="19050">
            <a:solidFill>
              <a:schemeClr val="tx1"/>
            </a:solidFill>
          </a:ln>
        </p:spPr>
        <p:txBody>
          <a:bodyPr wrap="square" rtlCol="0">
            <a:spAutoFit/>
          </a:bodyPr>
          <a:lstStyle/>
          <a:p>
            <a:r>
              <a:rPr lang="bn-BD" sz="3200" dirty="0">
                <a:latin typeface="NikoshBAN" pitchFamily="2" charset="0"/>
                <a:cs typeface="NikoshBAN" pitchFamily="2" charset="0"/>
              </a:rPr>
              <a:t>প</a:t>
            </a:r>
            <a:endParaRPr lang="en-US" sz="3200" dirty="0">
              <a:latin typeface="NikoshBAN" pitchFamily="2" charset="0"/>
              <a:cs typeface="NikoshBAN" pitchFamily="2" charset="0"/>
            </a:endParaRPr>
          </a:p>
        </p:txBody>
      </p:sp>
      <p:sp>
        <p:nvSpPr>
          <p:cNvPr id="24" name="TextBox 23"/>
          <p:cNvSpPr txBox="1"/>
          <p:nvPr/>
        </p:nvSpPr>
        <p:spPr>
          <a:xfrm>
            <a:off x="7239000" y="2561020"/>
            <a:ext cx="1447800" cy="584775"/>
          </a:xfrm>
          <a:prstGeom prst="rect">
            <a:avLst/>
          </a:prstGeom>
          <a:noFill/>
          <a:ln w="28575">
            <a:solidFill>
              <a:schemeClr val="tx1"/>
            </a:solidFill>
          </a:ln>
        </p:spPr>
        <p:txBody>
          <a:bodyPr wrap="square" rtlCol="0">
            <a:spAutoFit/>
          </a:bodyPr>
          <a:lstStyle/>
          <a:p>
            <a:r>
              <a:rPr lang="bn-BD" sz="3200" dirty="0">
                <a:solidFill>
                  <a:srgbClr val="002060"/>
                </a:solidFill>
                <a:latin typeface="NikoshBAN" pitchFamily="2" charset="0"/>
                <a:cs typeface="NikoshBAN" pitchFamily="2" charset="0"/>
              </a:rPr>
              <a:t>সুন্দর</a:t>
            </a:r>
            <a:endParaRPr lang="en-US" sz="3200" dirty="0">
              <a:solidFill>
                <a:srgbClr val="002060"/>
              </a:solidFill>
              <a:latin typeface="NikoshBAN" pitchFamily="2" charset="0"/>
              <a:cs typeface="NikoshBAN" pitchFamily="2" charset="0"/>
            </a:endParaRPr>
          </a:p>
        </p:txBody>
      </p:sp>
      <p:sp>
        <p:nvSpPr>
          <p:cNvPr id="25" name="TextBox 24"/>
          <p:cNvSpPr txBox="1"/>
          <p:nvPr/>
        </p:nvSpPr>
        <p:spPr>
          <a:xfrm>
            <a:off x="7244978" y="3959749"/>
            <a:ext cx="1447800" cy="584775"/>
          </a:xfrm>
          <a:prstGeom prst="rect">
            <a:avLst/>
          </a:prstGeom>
          <a:noFill/>
          <a:ln w="28575">
            <a:solidFill>
              <a:schemeClr val="tx1"/>
            </a:solidFill>
          </a:ln>
        </p:spPr>
        <p:txBody>
          <a:bodyPr wrap="square" rtlCol="0">
            <a:spAutoFit/>
          </a:bodyPr>
          <a:lstStyle/>
          <a:p>
            <a:r>
              <a:rPr lang="bn-BD" sz="3200" dirty="0">
                <a:latin typeface="NikoshBAN" pitchFamily="2" charset="0"/>
                <a:cs typeface="NikoshBAN" pitchFamily="2" charset="0"/>
              </a:rPr>
              <a:t>স্টেশন</a:t>
            </a:r>
            <a:endParaRPr lang="en-US" sz="3200" dirty="0">
              <a:latin typeface="NikoshBAN" pitchFamily="2" charset="0"/>
              <a:cs typeface="NikoshBAN" pitchFamily="2" charset="0"/>
            </a:endParaRPr>
          </a:p>
        </p:txBody>
      </p:sp>
      <p:sp>
        <p:nvSpPr>
          <p:cNvPr id="26" name="TextBox 25"/>
          <p:cNvSpPr txBox="1"/>
          <p:nvPr/>
        </p:nvSpPr>
        <p:spPr>
          <a:xfrm>
            <a:off x="7229622" y="5767474"/>
            <a:ext cx="1447800" cy="584775"/>
          </a:xfrm>
          <a:prstGeom prst="rect">
            <a:avLst/>
          </a:prstGeom>
          <a:noFill/>
          <a:ln w="28575">
            <a:solidFill>
              <a:schemeClr val="tx1"/>
            </a:solidFill>
          </a:ln>
        </p:spPr>
        <p:txBody>
          <a:bodyPr wrap="square" rtlCol="0">
            <a:spAutoFit/>
          </a:bodyPr>
          <a:lstStyle/>
          <a:p>
            <a:pPr algn="ctr"/>
            <a:r>
              <a:rPr lang="bn-BD" sz="3200" dirty="0">
                <a:latin typeface="NikoshBAN" pitchFamily="2" charset="0"/>
                <a:cs typeface="NikoshBAN" pitchFamily="2" charset="0"/>
              </a:rPr>
              <a:t>গল্প </a:t>
            </a:r>
            <a:endParaRPr lang="en-US" sz="3200" dirty="0">
              <a:latin typeface="NikoshBAN" pitchFamily="2" charset="0"/>
              <a:cs typeface="NikoshBAN" pitchFamily="2" charset="0"/>
            </a:endParaRPr>
          </a:p>
        </p:txBody>
      </p:sp>
      <p:sp>
        <p:nvSpPr>
          <p:cNvPr id="27" name="TextBox 26"/>
          <p:cNvSpPr txBox="1"/>
          <p:nvPr/>
        </p:nvSpPr>
        <p:spPr>
          <a:xfrm>
            <a:off x="7306410" y="4772583"/>
            <a:ext cx="1447800" cy="584775"/>
          </a:xfrm>
          <a:prstGeom prst="rect">
            <a:avLst/>
          </a:prstGeom>
          <a:noFill/>
          <a:ln w="28575">
            <a:solidFill>
              <a:schemeClr val="tx1"/>
            </a:solidFill>
          </a:ln>
        </p:spPr>
        <p:txBody>
          <a:bodyPr wrap="square" rtlCol="0">
            <a:spAutoFit/>
          </a:bodyPr>
          <a:lstStyle/>
          <a:p>
            <a:r>
              <a:rPr lang="bn-BD" sz="3200" dirty="0">
                <a:solidFill>
                  <a:srgbClr val="00B050"/>
                </a:solidFill>
                <a:latin typeface="NikoshBAN" pitchFamily="2" charset="0"/>
                <a:cs typeface="NikoshBAN" pitchFamily="2" charset="0"/>
              </a:rPr>
              <a:t>বিজ্ঞান</a:t>
            </a:r>
            <a:endParaRPr lang="en-US" sz="3200" dirty="0">
              <a:solidFill>
                <a:srgbClr val="00B050"/>
              </a:solidFill>
              <a:latin typeface="NikoshBAN" pitchFamily="2" charset="0"/>
              <a:cs typeface="NikoshBAN" pitchFamily="2" charset="0"/>
            </a:endParaRPr>
          </a:p>
        </p:txBody>
      </p:sp>
      <p:sp>
        <p:nvSpPr>
          <p:cNvPr id="8" name="TextBox 7">
            <a:extLst>
              <a:ext uri="{FF2B5EF4-FFF2-40B4-BE49-F238E27FC236}">
                <a16:creationId xmlns:a16="http://schemas.microsoft.com/office/drawing/2014/main" id="{EE98DD06-11AA-4BF0-994F-3FC11696A98F}"/>
              </a:ext>
            </a:extLst>
          </p:cNvPr>
          <p:cNvSpPr txBox="1"/>
          <p:nvPr/>
        </p:nvSpPr>
        <p:spPr>
          <a:xfrm>
            <a:off x="2556576" y="3329864"/>
            <a:ext cx="464444" cy="584775"/>
          </a:xfrm>
          <a:prstGeom prst="rect">
            <a:avLst/>
          </a:prstGeom>
          <a:noFill/>
          <a:ln w="3175">
            <a:solidFill>
              <a:schemeClr val="tx1"/>
            </a:solidFill>
          </a:ln>
        </p:spPr>
        <p:txBody>
          <a:bodyPr wrap="square" rtlCol="0">
            <a:spAutoFit/>
          </a:bodyPr>
          <a:lstStyle/>
          <a:p>
            <a:r>
              <a:rPr lang="bn-BD" sz="3200" dirty="0">
                <a:solidFill>
                  <a:srgbClr val="00B050"/>
                </a:solidFill>
              </a:rPr>
              <a:t>ষ্ট</a:t>
            </a:r>
            <a:endParaRPr lang="en-US" sz="3200" dirty="0">
              <a:solidFill>
                <a:srgbClr val="00B050"/>
              </a:solidFill>
            </a:endParaRPr>
          </a:p>
        </p:txBody>
      </p:sp>
      <p:sp>
        <p:nvSpPr>
          <p:cNvPr id="13" name="TextBox 12">
            <a:extLst>
              <a:ext uri="{FF2B5EF4-FFF2-40B4-BE49-F238E27FC236}">
                <a16:creationId xmlns:a16="http://schemas.microsoft.com/office/drawing/2014/main" id="{87EE952F-1DFD-45D0-AF68-576DFE0D2F2E}"/>
              </a:ext>
            </a:extLst>
          </p:cNvPr>
          <p:cNvSpPr txBox="1"/>
          <p:nvPr/>
        </p:nvSpPr>
        <p:spPr>
          <a:xfrm>
            <a:off x="3962077" y="3321781"/>
            <a:ext cx="495300" cy="584775"/>
          </a:xfrm>
          <a:prstGeom prst="rect">
            <a:avLst/>
          </a:prstGeom>
          <a:noFill/>
          <a:ln w="3175">
            <a:solidFill>
              <a:schemeClr val="tx1"/>
            </a:solidFill>
          </a:ln>
        </p:spPr>
        <p:txBody>
          <a:bodyPr wrap="square" rtlCol="0">
            <a:spAutoFit/>
          </a:bodyPr>
          <a:lstStyle/>
          <a:p>
            <a:r>
              <a:rPr lang="bn-BD" sz="3200" dirty="0">
                <a:solidFill>
                  <a:srgbClr val="00B050"/>
                </a:solidFill>
                <a:latin typeface="NikoshBAN" panose="02000000000000000000" pitchFamily="2" charset="0"/>
                <a:cs typeface="NikoshBAN" panose="02000000000000000000" pitchFamily="2" charset="0"/>
              </a:rPr>
              <a:t>ষ</a:t>
            </a:r>
            <a:endParaRPr lang="en-US" sz="3200" dirty="0">
              <a:solidFill>
                <a:srgbClr val="00B050"/>
              </a:solidFill>
              <a:latin typeface="NikoshBAN" panose="02000000000000000000" pitchFamily="2" charset="0"/>
              <a:cs typeface="NikoshBAN" panose="02000000000000000000" pitchFamily="2" charset="0"/>
            </a:endParaRPr>
          </a:p>
        </p:txBody>
      </p:sp>
      <p:sp>
        <p:nvSpPr>
          <p:cNvPr id="29" name="TextBox 28">
            <a:extLst>
              <a:ext uri="{FF2B5EF4-FFF2-40B4-BE49-F238E27FC236}">
                <a16:creationId xmlns:a16="http://schemas.microsoft.com/office/drawing/2014/main" id="{8A3A2829-5CB3-405E-9385-7B930F170F6A}"/>
              </a:ext>
            </a:extLst>
          </p:cNvPr>
          <p:cNvSpPr txBox="1"/>
          <p:nvPr/>
        </p:nvSpPr>
        <p:spPr>
          <a:xfrm>
            <a:off x="5459294" y="3263468"/>
            <a:ext cx="544242" cy="584775"/>
          </a:xfrm>
          <a:prstGeom prst="rect">
            <a:avLst/>
          </a:prstGeom>
          <a:noFill/>
          <a:ln w="9525">
            <a:solidFill>
              <a:schemeClr val="tx1"/>
            </a:solidFill>
          </a:ln>
        </p:spPr>
        <p:txBody>
          <a:bodyPr wrap="square" rtlCol="0">
            <a:spAutoFit/>
          </a:bodyPr>
          <a:lstStyle/>
          <a:p>
            <a:r>
              <a:rPr lang="bn-BD" sz="3200" dirty="0">
                <a:solidFill>
                  <a:srgbClr val="00B050"/>
                </a:solidFill>
                <a:latin typeface="NikoshBAN" panose="02000000000000000000" pitchFamily="2" charset="0"/>
                <a:cs typeface="NikoshBAN" panose="02000000000000000000" pitchFamily="2" charset="0"/>
              </a:rPr>
              <a:t>ট</a:t>
            </a:r>
            <a:endParaRPr lang="en-US" sz="3200" dirty="0">
              <a:solidFill>
                <a:srgbClr val="00B050"/>
              </a:solidFill>
              <a:latin typeface="NikoshBAN" panose="02000000000000000000" pitchFamily="2" charset="0"/>
              <a:cs typeface="NikoshBAN" panose="02000000000000000000" pitchFamily="2" charset="0"/>
            </a:endParaRPr>
          </a:p>
        </p:txBody>
      </p:sp>
      <p:sp>
        <p:nvSpPr>
          <p:cNvPr id="30" name="TextBox 29">
            <a:extLst>
              <a:ext uri="{FF2B5EF4-FFF2-40B4-BE49-F238E27FC236}">
                <a16:creationId xmlns:a16="http://schemas.microsoft.com/office/drawing/2014/main" id="{16E232A6-0E26-4EED-A563-E6865B15823E}"/>
              </a:ext>
            </a:extLst>
          </p:cNvPr>
          <p:cNvSpPr txBox="1"/>
          <p:nvPr/>
        </p:nvSpPr>
        <p:spPr>
          <a:xfrm>
            <a:off x="7239000" y="3212714"/>
            <a:ext cx="1492522" cy="584775"/>
          </a:xfrm>
          <a:prstGeom prst="rect">
            <a:avLst/>
          </a:prstGeom>
          <a:noFill/>
          <a:ln w="6350">
            <a:solidFill>
              <a:schemeClr val="tx1"/>
            </a:solidFill>
          </a:ln>
        </p:spPr>
        <p:txBody>
          <a:bodyPr wrap="square" rtlCol="0">
            <a:spAutoFit/>
          </a:bodyPr>
          <a:lstStyle/>
          <a:p>
            <a:r>
              <a:rPr lang="bn-BD" sz="3200" dirty="0">
                <a:solidFill>
                  <a:srgbClr val="00B050"/>
                </a:solidFill>
                <a:latin typeface="NikoshBAN" panose="02000000000000000000" pitchFamily="2" charset="0"/>
                <a:cs typeface="NikoshBAN" panose="02000000000000000000" pitchFamily="2" charset="0"/>
              </a:rPr>
              <a:t>মিষ্টি</a:t>
            </a:r>
            <a:endParaRPr lang="en-US" sz="3200" dirty="0">
              <a:solidFill>
                <a:srgbClr val="00B050"/>
              </a:solidFill>
              <a:latin typeface="NikoshBAN" panose="02000000000000000000" pitchFamily="2" charset="0"/>
              <a:cs typeface="NikoshBAN" panose="02000000000000000000" pitchFamily="2" charset="0"/>
            </a:endParaRPr>
          </a:p>
        </p:txBody>
      </p:sp>
      <p:sp>
        <p:nvSpPr>
          <p:cNvPr id="32" name="TextBox 31">
            <a:extLst>
              <a:ext uri="{FF2B5EF4-FFF2-40B4-BE49-F238E27FC236}">
                <a16:creationId xmlns:a16="http://schemas.microsoft.com/office/drawing/2014/main" id="{E7BDEE50-935D-475E-B2F9-9D4A72540D0D}"/>
              </a:ext>
            </a:extLst>
          </p:cNvPr>
          <p:cNvSpPr txBox="1"/>
          <p:nvPr/>
        </p:nvSpPr>
        <p:spPr>
          <a:xfrm>
            <a:off x="466578" y="1711989"/>
            <a:ext cx="1590822" cy="584775"/>
          </a:xfrm>
          <a:prstGeom prst="rect">
            <a:avLst/>
          </a:prstGeom>
          <a:noFill/>
        </p:spPr>
        <p:txBody>
          <a:bodyPr wrap="square" rtlCol="0">
            <a:spAutoFit/>
          </a:bodyPr>
          <a:lstStyle/>
          <a:p>
            <a:r>
              <a:rPr lang="bn-BD" sz="3200" dirty="0">
                <a:solidFill>
                  <a:srgbClr val="00B0F0"/>
                </a:solidFill>
                <a:latin typeface="NikoshBAN" panose="02000000000000000000" pitchFamily="2" charset="0"/>
                <a:cs typeface="NikoshBAN" panose="02000000000000000000" pitchFamily="2" charset="0"/>
              </a:rPr>
              <a:t>গ্রাম</a:t>
            </a:r>
            <a:endParaRPr lang="en-US" sz="3200" dirty="0">
              <a:solidFill>
                <a:srgbClr val="00B0F0"/>
              </a:solidFill>
              <a:latin typeface="NikoshBAN" panose="02000000000000000000" pitchFamily="2" charset="0"/>
              <a:cs typeface="NikoshBAN" panose="02000000000000000000" pitchFamily="2" charset="0"/>
            </a:endParaRPr>
          </a:p>
        </p:txBody>
      </p:sp>
      <p:sp>
        <p:nvSpPr>
          <p:cNvPr id="33" name="Rectangle 32">
            <a:extLst>
              <a:ext uri="{FF2B5EF4-FFF2-40B4-BE49-F238E27FC236}">
                <a16:creationId xmlns:a16="http://schemas.microsoft.com/office/drawing/2014/main" id="{26F4B5A7-6D4C-4279-9436-CBF27763F52D}"/>
              </a:ext>
            </a:extLst>
          </p:cNvPr>
          <p:cNvSpPr/>
          <p:nvPr/>
        </p:nvSpPr>
        <p:spPr>
          <a:xfrm>
            <a:off x="531907" y="2620982"/>
            <a:ext cx="944489" cy="584775"/>
          </a:xfrm>
          <a:prstGeom prst="rect">
            <a:avLst/>
          </a:prstGeom>
        </p:spPr>
        <p:txBody>
          <a:bodyPr wrap="none">
            <a:spAutoFit/>
          </a:bodyPr>
          <a:lstStyle/>
          <a:p>
            <a:r>
              <a:rPr lang="bn-BD" sz="3200" dirty="0">
                <a:solidFill>
                  <a:srgbClr val="00B0F0"/>
                </a:solidFill>
                <a:latin typeface="NikoshBAN" panose="02000000000000000000" pitchFamily="2" charset="0"/>
                <a:cs typeface="NikoshBAN" panose="02000000000000000000" pitchFamily="2" charset="0"/>
              </a:rPr>
              <a:t>আনন্দ</a:t>
            </a:r>
            <a:endParaRPr lang="en-US" sz="3200" dirty="0">
              <a:solidFill>
                <a:srgbClr val="00B0F0"/>
              </a:solidFill>
              <a:latin typeface="NikoshBAN" panose="02000000000000000000" pitchFamily="2" charset="0"/>
              <a:cs typeface="NikoshBAN" panose="02000000000000000000" pitchFamily="2" charset="0"/>
            </a:endParaRPr>
          </a:p>
        </p:txBody>
      </p:sp>
      <p:sp>
        <p:nvSpPr>
          <p:cNvPr id="34" name="Rectangle 33">
            <a:extLst>
              <a:ext uri="{FF2B5EF4-FFF2-40B4-BE49-F238E27FC236}">
                <a16:creationId xmlns:a16="http://schemas.microsoft.com/office/drawing/2014/main" id="{C3501030-B5F6-4C87-B34A-9206D3FFC11C}"/>
              </a:ext>
            </a:extLst>
          </p:cNvPr>
          <p:cNvSpPr/>
          <p:nvPr/>
        </p:nvSpPr>
        <p:spPr>
          <a:xfrm>
            <a:off x="580275" y="3425483"/>
            <a:ext cx="647934" cy="584775"/>
          </a:xfrm>
          <a:prstGeom prst="rect">
            <a:avLst/>
          </a:prstGeom>
        </p:spPr>
        <p:txBody>
          <a:bodyPr wrap="none">
            <a:spAutoFit/>
          </a:bodyPr>
          <a:lstStyle/>
          <a:p>
            <a:r>
              <a:rPr lang="bn-BD" sz="3200" dirty="0">
                <a:solidFill>
                  <a:srgbClr val="00B0F0"/>
                </a:solidFill>
                <a:latin typeface="NikoshBAN" panose="02000000000000000000" pitchFamily="2" charset="0"/>
                <a:cs typeface="NikoshBAN" panose="02000000000000000000" pitchFamily="2" charset="0"/>
              </a:rPr>
              <a:t>বৃষ্টি</a:t>
            </a:r>
            <a:endParaRPr lang="en-US" sz="3200" dirty="0">
              <a:solidFill>
                <a:srgbClr val="00B0F0"/>
              </a:solidFill>
              <a:latin typeface="NikoshBAN" panose="02000000000000000000" pitchFamily="2" charset="0"/>
              <a:cs typeface="NikoshBAN" panose="02000000000000000000" pitchFamily="2" charset="0"/>
            </a:endParaRPr>
          </a:p>
        </p:txBody>
      </p:sp>
      <p:sp>
        <p:nvSpPr>
          <p:cNvPr id="35" name="Rectangle 34">
            <a:extLst>
              <a:ext uri="{FF2B5EF4-FFF2-40B4-BE49-F238E27FC236}">
                <a16:creationId xmlns:a16="http://schemas.microsoft.com/office/drawing/2014/main" id="{F5942CF2-6288-4B2C-9F20-EB0FA0D11163}"/>
              </a:ext>
            </a:extLst>
          </p:cNvPr>
          <p:cNvSpPr/>
          <p:nvPr/>
        </p:nvSpPr>
        <p:spPr>
          <a:xfrm>
            <a:off x="507830" y="4124255"/>
            <a:ext cx="1556836" cy="584775"/>
          </a:xfrm>
          <a:prstGeom prst="rect">
            <a:avLst/>
          </a:prstGeom>
        </p:spPr>
        <p:txBody>
          <a:bodyPr wrap="none">
            <a:spAutoFit/>
          </a:bodyPr>
          <a:lstStyle/>
          <a:p>
            <a:r>
              <a:rPr lang="bn-BD" sz="3200" dirty="0">
                <a:solidFill>
                  <a:srgbClr val="00B0F0"/>
                </a:solidFill>
                <a:latin typeface="NikoshBAN" panose="02000000000000000000" pitchFamily="2" charset="0"/>
                <a:cs typeface="NikoshBAN" panose="02000000000000000000" pitchFamily="2" charset="0"/>
              </a:rPr>
              <a:t>ইনস্টিটিউট</a:t>
            </a:r>
            <a:endParaRPr lang="en-US" sz="3200" dirty="0">
              <a:solidFill>
                <a:srgbClr val="00B0F0"/>
              </a:solidFill>
              <a:latin typeface="NikoshBAN" panose="02000000000000000000" pitchFamily="2" charset="0"/>
              <a:cs typeface="NikoshBAN" panose="02000000000000000000" pitchFamily="2" charset="0"/>
            </a:endParaRPr>
          </a:p>
        </p:txBody>
      </p:sp>
      <p:sp>
        <p:nvSpPr>
          <p:cNvPr id="36" name="Rectangle 35">
            <a:extLst>
              <a:ext uri="{FF2B5EF4-FFF2-40B4-BE49-F238E27FC236}">
                <a16:creationId xmlns:a16="http://schemas.microsoft.com/office/drawing/2014/main" id="{DE8D887A-405D-4556-9B2F-4D6DD53C97E8}"/>
              </a:ext>
            </a:extLst>
          </p:cNvPr>
          <p:cNvSpPr/>
          <p:nvPr/>
        </p:nvSpPr>
        <p:spPr>
          <a:xfrm>
            <a:off x="514673" y="4853623"/>
            <a:ext cx="1125629" cy="584775"/>
          </a:xfrm>
          <a:prstGeom prst="rect">
            <a:avLst/>
          </a:prstGeom>
        </p:spPr>
        <p:txBody>
          <a:bodyPr wrap="none">
            <a:spAutoFit/>
          </a:bodyPr>
          <a:lstStyle/>
          <a:p>
            <a:r>
              <a:rPr lang="bn-BD" sz="3200" dirty="0">
                <a:solidFill>
                  <a:srgbClr val="00B0F0"/>
                </a:solidFill>
                <a:latin typeface="NikoshBAN" panose="02000000000000000000" pitchFamily="2" charset="0"/>
                <a:cs typeface="NikoshBAN" panose="02000000000000000000" pitchFamily="2" charset="0"/>
              </a:rPr>
              <a:t>জিজ্ঞেস</a:t>
            </a:r>
            <a:endParaRPr lang="en-US" sz="3200" dirty="0">
              <a:solidFill>
                <a:srgbClr val="00B0F0"/>
              </a:solidFill>
              <a:latin typeface="NikoshBAN" panose="02000000000000000000" pitchFamily="2" charset="0"/>
              <a:cs typeface="NikoshBAN" panose="02000000000000000000" pitchFamily="2" charset="0"/>
            </a:endParaRPr>
          </a:p>
        </p:txBody>
      </p:sp>
      <p:sp>
        <p:nvSpPr>
          <p:cNvPr id="37" name="Rectangle 36">
            <a:extLst>
              <a:ext uri="{FF2B5EF4-FFF2-40B4-BE49-F238E27FC236}">
                <a16:creationId xmlns:a16="http://schemas.microsoft.com/office/drawing/2014/main" id="{CC704629-0399-4778-87C5-C88CB405A32F}"/>
              </a:ext>
            </a:extLst>
          </p:cNvPr>
          <p:cNvSpPr/>
          <p:nvPr/>
        </p:nvSpPr>
        <p:spPr>
          <a:xfrm>
            <a:off x="559295" y="5727582"/>
            <a:ext cx="1173719" cy="584775"/>
          </a:xfrm>
          <a:prstGeom prst="rect">
            <a:avLst/>
          </a:prstGeom>
        </p:spPr>
        <p:txBody>
          <a:bodyPr wrap="none">
            <a:spAutoFit/>
          </a:bodyPr>
          <a:lstStyle/>
          <a:p>
            <a:r>
              <a:rPr lang="bn-BD" sz="3200" dirty="0">
                <a:solidFill>
                  <a:srgbClr val="00B0F0"/>
                </a:solidFill>
                <a:latin typeface="NikoshBAN" panose="02000000000000000000" pitchFamily="2" charset="0"/>
                <a:cs typeface="NikoshBAN" panose="02000000000000000000" pitchFamily="2" charset="0"/>
              </a:rPr>
              <a:t>মৃৎশিল্প </a:t>
            </a:r>
            <a:endParaRPr lang="en-US" sz="3200" dirty="0">
              <a:solidFill>
                <a:srgbClr val="00B0F0"/>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1077983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fade">
                                      <p:cBhvr>
                                        <p:cTn id="11" dur="1000"/>
                                        <p:tgtEl>
                                          <p:spTgt spid="32"/>
                                        </p:tgtEl>
                                      </p:cBhvr>
                                    </p:animEffect>
                                    <p:anim calcmode="lin" valueType="num">
                                      <p:cBhvr>
                                        <p:cTn id="12" dur="1000" fill="hold"/>
                                        <p:tgtEl>
                                          <p:spTgt spid="32"/>
                                        </p:tgtEl>
                                        <p:attrNameLst>
                                          <p:attrName>ppt_x</p:attrName>
                                        </p:attrNameLst>
                                      </p:cBhvr>
                                      <p:tavLst>
                                        <p:tav tm="0">
                                          <p:val>
                                            <p:strVal val="#ppt_x"/>
                                          </p:val>
                                        </p:tav>
                                        <p:tav tm="100000">
                                          <p:val>
                                            <p:strVal val="#ppt_x"/>
                                          </p:val>
                                        </p:tav>
                                      </p:tavLst>
                                    </p:anim>
                                    <p:anim calcmode="lin" valueType="num">
                                      <p:cBhvr>
                                        <p:cTn id="13"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3"/>
                                        </p:tgtEl>
                                        <p:attrNameLst>
                                          <p:attrName>style.visibility</p:attrName>
                                        </p:attrNameLst>
                                      </p:cBhvr>
                                      <p:to>
                                        <p:strVal val="visible"/>
                                      </p:to>
                                    </p:set>
                                    <p:animEffect transition="in" filter="fade">
                                      <p:cBhvr>
                                        <p:cTn id="18" dur="1000"/>
                                        <p:tgtEl>
                                          <p:spTgt spid="33"/>
                                        </p:tgtEl>
                                      </p:cBhvr>
                                    </p:animEffect>
                                    <p:anim calcmode="lin" valueType="num">
                                      <p:cBhvr>
                                        <p:cTn id="19" dur="1000" fill="hold"/>
                                        <p:tgtEl>
                                          <p:spTgt spid="33"/>
                                        </p:tgtEl>
                                        <p:attrNameLst>
                                          <p:attrName>ppt_x</p:attrName>
                                        </p:attrNameLst>
                                      </p:cBhvr>
                                      <p:tavLst>
                                        <p:tav tm="0">
                                          <p:val>
                                            <p:strVal val="#ppt_x"/>
                                          </p:val>
                                        </p:tav>
                                        <p:tav tm="100000">
                                          <p:val>
                                            <p:strVal val="#ppt_x"/>
                                          </p:val>
                                        </p:tav>
                                      </p:tavLst>
                                    </p:anim>
                                    <p:anim calcmode="lin" valueType="num">
                                      <p:cBhvr>
                                        <p:cTn id="20"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4"/>
                                        </p:tgtEl>
                                        <p:attrNameLst>
                                          <p:attrName>style.visibility</p:attrName>
                                        </p:attrNameLst>
                                      </p:cBhvr>
                                      <p:to>
                                        <p:strVal val="visible"/>
                                      </p:to>
                                    </p:set>
                                    <p:anim calcmode="lin" valueType="num">
                                      <p:cBhvr additive="base">
                                        <p:cTn id="25" dur="500" fill="hold"/>
                                        <p:tgtEl>
                                          <p:spTgt spid="34"/>
                                        </p:tgtEl>
                                        <p:attrNameLst>
                                          <p:attrName>ppt_x</p:attrName>
                                        </p:attrNameLst>
                                      </p:cBhvr>
                                      <p:tavLst>
                                        <p:tav tm="0">
                                          <p:val>
                                            <p:strVal val="#ppt_x"/>
                                          </p:val>
                                        </p:tav>
                                        <p:tav tm="100000">
                                          <p:val>
                                            <p:strVal val="#ppt_x"/>
                                          </p:val>
                                        </p:tav>
                                      </p:tavLst>
                                    </p:anim>
                                    <p:anim calcmode="lin" valueType="num">
                                      <p:cBhvr additive="base">
                                        <p:cTn id="26"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fade">
                                      <p:cBhvr>
                                        <p:cTn id="31" dur="1000"/>
                                        <p:tgtEl>
                                          <p:spTgt spid="35"/>
                                        </p:tgtEl>
                                      </p:cBhvr>
                                    </p:animEffect>
                                    <p:anim calcmode="lin" valueType="num">
                                      <p:cBhvr>
                                        <p:cTn id="32" dur="1000" fill="hold"/>
                                        <p:tgtEl>
                                          <p:spTgt spid="35"/>
                                        </p:tgtEl>
                                        <p:attrNameLst>
                                          <p:attrName>ppt_x</p:attrName>
                                        </p:attrNameLst>
                                      </p:cBhvr>
                                      <p:tavLst>
                                        <p:tav tm="0">
                                          <p:val>
                                            <p:strVal val="#ppt_x"/>
                                          </p:val>
                                        </p:tav>
                                        <p:tav tm="100000">
                                          <p:val>
                                            <p:strVal val="#ppt_x"/>
                                          </p:val>
                                        </p:tav>
                                      </p:tavLst>
                                    </p:anim>
                                    <p:anim calcmode="lin" valueType="num">
                                      <p:cBhvr>
                                        <p:cTn id="33"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6"/>
                                        </p:tgtEl>
                                        <p:attrNameLst>
                                          <p:attrName>style.visibility</p:attrName>
                                        </p:attrNameLst>
                                      </p:cBhvr>
                                      <p:to>
                                        <p:strVal val="visible"/>
                                      </p:to>
                                    </p:set>
                                    <p:anim calcmode="lin" valueType="num">
                                      <p:cBhvr additive="base">
                                        <p:cTn id="38" dur="500" fill="hold"/>
                                        <p:tgtEl>
                                          <p:spTgt spid="36"/>
                                        </p:tgtEl>
                                        <p:attrNameLst>
                                          <p:attrName>ppt_x</p:attrName>
                                        </p:attrNameLst>
                                      </p:cBhvr>
                                      <p:tavLst>
                                        <p:tav tm="0">
                                          <p:val>
                                            <p:strVal val="#ppt_x"/>
                                          </p:val>
                                        </p:tav>
                                        <p:tav tm="100000">
                                          <p:val>
                                            <p:strVal val="#ppt_x"/>
                                          </p:val>
                                        </p:tav>
                                      </p:tavLst>
                                    </p:anim>
                                    <p:anim calcmode="lin" valueType="num">
                                      <p:cBhvr additive="base">
                                        <p:cTn id="39"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7"/>
                                        </p:tgtEl>
                                        <p:attrNameLst>
                                          <p:attrName>style.visibility</p:attrName>
                                        </p:attrNameLst>
                                      </p:cBhvr>
                                      <p:to>
                                        <p:strVal val="visible"/>
                                      </p:to>
                                    </p:set>
                                    <p:anim calcmode="lin" valueType="num">
                                      <p:cBhvr additive="base">
                                        <p:cTn id="44" dur="500" fill="hold"/>
                                        <p:tgtEl>
                                          <p:spTgt spid="37"/>
                                        </p:tgtEl>
                                        <p:attrNameLst>
                                          <p:attrName>ppt_x</p:attrName>
                                        </p:attrNameLst>
                                      </p:cBhvr>
                                      <p:tavLst>
                                        <p:tav tm="0">
                                          <p:val>
                                            <p:strVal val="#ppt_x"/>
                                          </p:val>
                                        </p:tav>
                                        <p:tav tm="100000">
                                          <p:val>
                                            <p:strVal val="#ppt_x"/>
                                          </p:val>
                                        </p:tav>
                                      </p:tavLst>
                                    </p:anim>
                                    <p:anim calcmode="lin" valueType="num">
                                      <p:cBhvr additive="base">
                                        <p:cTn id="45"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5"/>
                                        </p:tgtEl>
                                        <p:attrNameLst>
                                          <p:attrName>style.visibility</p:attrName>
                                        </p:attrNameLst>
                                      </p:cBhvr>
                                      <p:to>
                                        <p:strVal val="visible"/>
                                      </p:to>
                                    </p:set>
                                    <p:anim calcmode="lin" valueType="num">
                                      <p:cBhvr additive="base">
                                        <p:cTn id="50" dur="500" fill="hold"/>
                                        <p:tgtEl>
                                          <p:spTgt spid="5"/>
                                        </p:tgtEl>
                                        <p:attrNameLst>
                                          <p:attrName>ppt_x</p:attrName>
                                        </p:attrNameLst>
                                      </p:cBhvr>
                                      <p:tavLst>
                                        <p:tav tm="0">
                                          <p:val>
                                            <p:strVal val="#ppt_x"/>
                                          </p:val>
                                        </p:tav>
                                        <p:tav tm="100000">
                                          <p:val>
                                            <p:strVal val="#ppt_x"/>
                                          </p:val>
                                        </p:tav>
                                      </p:tavLst>
                                    </p:anim>
                                    <p:anim calcmode="lin" valueType="num">
                                      <p:cBhvr additive="base">
                                        <p:cTn id="51"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grpId="0" nodeType="clickEffect">
                                  <p:stCondLst>
                                    <p:cond delay="0"/>
                                  </p:stCondLst>
                                  <p:childTnLst>
                                    <p:set>
                                      <p:cBhvr>
                                        <p:cTn id="55" dur="1" fill="hold">
                                          <p:stCondLst>
                                            <p:cond delay="0"/>
                                          </p:stCondLst>
                                        </p:cTn>
                                        <p:tgtEl>
                                          <p:spTgt spid="6"/>
                                        </p:tgtEl>
                                        <p:attrNameLst>
                                          <p:attrName>style.visibility</p:attrName>
                                        </p:attrNameLst>
                                      </p:cBhvr>
                                      <p:to>
                                        <p:strVal val="visible"/>
                                      </p:to>
                                    </p:set>
                                    <p:animEffect transition="in" filter="barn(inVertical)">
                                      <p:cBhvr>
                                        <p:cTn id="56" dur="500"/>
                                        <p:tgtEl>
                                          <p:spTgt spid="6"/>
                                        </p:tgtEl>
                                      </p:cBhvr>
                                    </p:animEffect>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9"/>
                                        </p:tgtEl>
                                        <p:attrNameLst>
                                          <p:attrName>style.visibility</p:attrName>
                                        </p:attrNameLst>
                                      </p:cBhvr>
                                      <p:to>
                                        <p:strVal val="visible"/>
                                      </p:to>
                                    </p:set>
                                    <p:anim calcmode="lin" valueType="num">
                                      <p:cBhvr additive="base">
                                        <p:cTn id="61" dur="500" fill="hold"/>
                                        <p:tgtEl>
                                          <p:spTgt spid="9"/>
                                        </p:tgtEl>
                                        <p:attrNameLst>
                                          <p:attrName>ppt_x</p:attrName>
                                        </p:attrNameLst>
                                      </p:cBhvr>
                                      <p:tavLst>
                                        <p:tav tm="0">
                                          <p:val>
                                            <p:strVal val="#ppt_x"/>
                                          </p:val>
                                        </p:tav>
                                        <p:tav tm="100000">
                                          <p:val>
                                            <p:strVal val="#ppt_x"/>
                                          </p:val>
                                        </p:tav>
                                      </p:tavLst>
                                    </p:anim>
                                    <p:anim calcmode="lin" valueType="num">
                                      <p:cBhvr additive="base">
                                        <p:cTn id="6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10"/>
                                        </p:tgtEl>
                                        <p:attrNameLst>
                                          <p:attrName>style.visibility</p:attrName>
                                        </p:attrNameLst>
                                      </p:cBhvr>
                                      <p:to>
                                        <p:strVal val="visible"/>
                                      </p:to>
                                    </p:set>
                                    <p:animEffect transition="in" filter="barn(inVertical)">
                                      <p:cBhvr>
                                        <p:cTn id="67" dur="500"/>
                                        <p:tgtEl>
                                          <p:spTgt spid="10"/>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15"/>
                                        </p:tgtEl>
                                        <p:attrNameLst>
                                          <p:attrName>style.visibility</p:attrName>
                                        </p:attrNameLst>
                                      </p:cBhvr>
                                      <p:to>
                                        <p:strVal val="visible"/>
                                      </p:to>
                                    </p:set>
                                    <p:animEffect transition="in" filter="barn(inVertical)">
                                      <p:cBhvr>
                                        <p:cTn id="72" dur="500"/>
                                        <p:tgtEl>
                                          <p:spTgt spid="15"/>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16"/>
                                        </p:tgtEl>
                                        <p:attrNameLst>
                                          <p:attrName>style.visibility</p:attrName>
                                        </p:attrNameLst>
                                      </p:cBhvr>
                                      <p:to>
                                        <p:strVal val="visible"/>
                                      </p:to>
                                    </p:set>
                                    <p:animEffect transition="in" filter="barn(inVertical)">
                                      <p:cBhvr>
                                        <p:cTn id="77" dur="500"/>
                                        <p:tgtEl>
                                          <p:spTgt spid="16"/>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20"/>
                                        </p:tgtEl>
                                        <p:attrNameLst>
                                          <p:attrName>style.visibility</p:attrName>
                                        </p:attrNameLst>
                                      </p:cBhvr>
                                      <p:to>
                                        <p:strVal val="visible"/>
                                      </p:to>
                                    </p:set>
                                    <p:animEffect transition="in" filter="barn(inVertical)">
                                      <p:cBhvr>
                                        <p:cTn id="82" dur="500"/>
                                        <p:tgtEl>
                                          <p:spTgt spid="20"/>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24"/>
                                        </p:tgtEl>
                                        <p:attrNameLst>
                                          <p:attrName>style.visibility</p:attrName>
                                        </p:attrNameLst>
                                      </p:cBhvr>
                                      <p:to>
                                        <p:strVal val="visible"/>
                                      </p:to>
                                    </p:set>
                                    <p:animEffect transition="in" filter="barn(inVertical)">
                                      <p:cBhvr>
                                        <p:cTn id="87" dur="500"/>
                                        <p:tgtEl>
                                          <p:spTgt spid="24"/>
                                        </p:tgtEl>
                                      </p:cBhvr>
                                    </p:animEffect>
                                  </p:childTnLst>
                                </p:cTn>
                              </p:par>
                            </p:childTnLst>
                          </p:cTn>
                        </p:par>
                      </p:childTnLst>
                    </p:cTn>
                  </p:par>
                  <p:par>
                    <p:cTn id="88" fill="hold">
                      <p:stCondLst>
                        <p:cond delay="indefinite"/>
                      </p:stCondLst>
                      <p:childTnLst>
                        <p:par>
                          <p:cTn id="89" fill="hold">
                            <p:stCondLst>
                              <p:cond delay="0"/>
                            </p:stCondLst>
                            <p:childTnLst>
                              <p:par>
                                <p:cTn id="90" presetID="2" presetClass="entr" presetSubtype="4" fill="hold" grpId="0" nodeType="clickEffect">
                                  <p:stCondLst>
                                    <p:cond delay="0"/>
                                  </p:stCondLst>
                                  <p:childTnLst>
                                    <p:set>
                                      <p:cBhvr>
                                        <p:cTn id="91" dur="1" fill="hold">
                                          <p:stCondLst>
                                            <p:cond delay="0"/>
                                          </p:stCondLst>
                                        </p:cTn>
                                        <p:tgtEl>
                                          <p:spTgt spid="8"/>
                                        </p:tgtEl>
                                        <p:attrNameLst>
                                          <p:attrName>style.visibility</p:attrName>
                                        </p:attrNameLst>
                                      </p:cBhvr>
                                      <p:to>
                                        <p:strVal val="visible"/>
                                      </p:to>
                                    </p:set>
                                    <p:anim calcmode="lin" valueType="num">
                                      <p:cBhvr additive="base">
                                        <p:cTn id="92" dur="500" fill="hold"/>
                                        <p:tgtEl>
                                          <p:spTgt spid="8"/>
                                        </p:tgtEl>
                                        <p:attrNameLst>
                                          <p:attrName>ppt_x</p:attrName>
                                        </p:attrNameLst>
                                      </p:cBhvr>
                                      <p:tavLst>
                                        <p:tav tm="0">
                                          <p:val>
                                            <p:strVal val="#ppt_x"/>
                                          </p:val>
                                        </p:tav>
                                        <p:tav tm="100000">
                                          <p:val>
                                            <p:strVal val="#ppt_x"/>
                                          </p:val>
                                        </p:tav>
                                      </p:tavLst>
                                    </p:anim>
                                    <p:anim calcmode="lin" valueType="num">
                                      <p:cBhvr additive="base">
                                        <p:cTn id="9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13"/>
                                        </p:tgtEl>
                                        <p:attrNameLst>
                                          <p:attrName>style.visibility</p:attrName>
                                        </p:attrNameLst>
                                      </p:cBhvr>
                                      <p:to>
                                        <p:strVal val="visible"/>
                                      </p:to>
                                    </p:set>
                                    <p:animEffect transition="in" filter="fade">
                                      <p:cBhvr>
                                        <p:cTn id="98" dur="1000"/>
                                        <p:tgtEl>
                                          <p:spTgt spid="13"/>
                                        </p:tgtEl>
                                      </p:cBhvr>
                                    </p:animEffect>
                                    <p:anim calcmode="lin" valueType="num">
                                      <p:cBhvr>
                                        <p:cTn id="99" dur="1000" fill="hold"/>
                                        <p:tgtEl>
                                          <p:spTgt spid="13"/>
                                        </p:tgtEl>
                                        <p:attrNameLst>
                                          <p:attrName>ppt_x</p:attrName>
                                        </p:attrNameLst>
                                      </p:cBhvr>
                                      <p:tavLst>
                                        <p:tav tm="0">
                                          <p:val>
                                            <p:strVal val="#ppt_x"/>
                                          </p:val>
                                        </p:tav>
                                        <p:tav tm="100000">
                                          <p:val>
                                            <p:strVal val="#ppt_x"/>
                                          </p:val>
                                        </p:tav>
                                      </p:tavLst>
                                    </p:anim>
                                    <p:anim calcmode="lin" valueType="num">
                                      <p:cBhvr>
                                        <p:cTn id="10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2" presetClass="entr" presetSubtype="4" fill="hold" grpId="0" nodeType="clickEffect">
                                  <p:stCondLst>
                                    <p:cond delay="0"/>
                                  </p:stCondLst>
                                  <p:childTnLst>
                                    <p:set>
                                      <p:cBhvr>
                                        <p:cTn id="104" dur="1" fill="hold">
                                          <p:stCondLst>
                                            <p:cond delay="0"/>
                                          </p:stCondLst>
                                        </p:cTn>
                                        <p:tgtEl>
                                          <p:spTgt spid="29"/>
                                        </p:tgtEl>
                                        <p:attrNameLst>
                                          <p:attrName>style.visibility</p:attrName>
                                        </p:attrNameLst>
                                      </p:cBhvr>
                                      <p:to>
                                        <p:strVal val="visible"/>
                                      </p:to>
                                    </p:set>
                                    <p:anim calcmode="lin" valueType="num">
                                      <p:cBhvr additive="base">
                                        <p:cTn id="105" dur="500" fill="hold"/>
                                        <p:tgtEl>
                                          <p:spTgt spid="29"/>
                                        </p:tgtEl>
                                        <p:attrNameLst>
                                          <p:attrName>ppt_x</p:attrName>
                                        </p:attrNameLst>
                                      </p:cBhvr>
                                      <p:tavLst>
                                        <p:tav tm="0">
                                          <p:val>
                                            <p:strVal val="#ppt_x"/>
                                          </p:val>
                                        </p:tav>
                                        <p:tav tm="100000">
                                          <p:val>
                                            <p:strVal val="#ppt_x"/>
                                          </p:val>
                                        </p:tav>
                                      </p:tavLst>
                                    </p:anim>
                                    <p:anim calcmode="lin" valueType="num">
                                      <p:cBhvr additive="base">
                                        <p:cTn id="106"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2" presetClass="entr" presetSubtype="4" fill="hold" grpId="0" nodeType="clickEffect">
                                  <p:stCondLst>
                                    <p:cond delay="0"/>
                                  </p:stCondLst>
                                  <p:childTnLst>
                                    <p:set>
                                      <p:cBhvr>
                                        <p:cTn id="110" dur="1" fill="hold">
                                          <p:stCondLst>
                                            <p:cond delay="0"/>
                                          </p:stCondLst>
                                        </p:cTn>
                                        <p:tgtEl>
                                          <p:spTgt spid="30"/>
                                        </p:tgtEl>
                                        <p:attrNameLst>
                                          <p:attrName>style.visibility</p:attrName>
                                        </p:attrNameLst>
                                      </p:cBhvr>
                                      <p:to>
                                        <p:strVal val="visible"/>
                                      </p:to>
                                    </p:set>
                                    <p:anim calcmode="lin" valueType="num">
                                      <p:cBhvr additive="base">
                                        <p:cTn id="111" dur="500" fill="hold"/>
                                        <p:tgtEl>
                                          <p:spTgt spid="30"/>
                                        </p:tgtEl>
                                        <p:attrNameLst>
                                          <p:attrName>ppt_x</p:attrName>
                                        </p:attrNameLst>
                                      </p:cBhvr>
                                      <p:tavLst>
                                        <p:tav tm="0">
                                          <p:val>
                                            <p:strVal val="#ppt_x"/>
                                          </p:val>
                                        </p:tav>
                                        <p:tav tm="100000">
                                          <p:val>
                                            <p:strVal val="#ppt_x"/>
                                          </p:val>
                                        </p:tav>
                                      </p:tavLst>
                                    </p:anim>
                                    <p:anim calcmode="lin" valueType="num">
                                      <p:cBhvr additive="base">
                                        <p:cTn id="112"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42" presetClass="entr" presetSubtype="0" fill="hold" grpId="0" nodeType="clickEffect">
                                  <p:stCondLst>
                                    <p:cond delay="0"/>
                                  </p:stCondLst>
                                  <p:childTnLst>
                                    <p:set>
                                      <p:cBhvr>
                                        <p:cTn id="116" dur="1" fill="hold">
                                          <p:stCondLst>
                                            <p:cond delay="0"/>
                                          </p:stCondLst>
                                        </p:cTn>
                                        <p:tgtEl>
                                          <p:spTgt spid="11"/>
                                        </p:tgtEl>
                                        <p:attrNameLst>
                                          <p:attrName>style.visibility</p:attrName>
                                        </p:attrNameLst>
                                      </p:cBhvr>
                                      <p:to>
                                        <p:strVal val="visible"/>
                                      </p:to>
                                    </p:set>
                                    <p:animEffect transition="in" filter="fade">
                                      <p:cBhvr>
                                        <p:cTn id="117" dur="1000"/>
                                        <p:tgtEl>
                                          <p:spTgt spid="11"/>
                                        </p:tgtEl>
                                      </p:cBhvr>
                                    </p:animEffect>
                                    <p:anim calcmode="lin" valueType="num">
                                      <p:cBhvr>
                                        <p:cTn id="118" dur="1000" fill="hold"/>
                                        <p:tgtEl>
                                          <p:spTgt spid="11"/>
                                        </p:tgtEl>
                                        <p:attrNameLst>
                                          <p:attrName>ppt_x</p:attrName>
                                        </p:attrNameLst>
                                      </p:cBhvr>
                                      <p:tavLst>
                                        <p:tav tm="0">
                                          <p:val>
                                            <p:strVal val="#ppt_x"/>
                                          </p:val>
                                        </p:tav>
                                        <p:tav tm="100000">
                                          <p:val>
                                            <p:strVal val="#ppt_x"/>
                                          </p:val>
                                        </p:tav>
                                      </p:tavLst>
                                    </p:anim>
                                    <p:anim calcmode="lin" valueType="num">
                                      <p:cBhvr>
                                        <p:cTn id="11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20" fill="hold">
                      <p:stCondLst>
                        <p:cond delay="indefinite"/>
                      </p:stCondLst>
                      <p:childTnLst>
                        <p:par>
                          <p:cTn id="121" fill="hold">
                            <p:stCondLst>
                              <p:cond delay="0"/>
                            </p:stCondLst>
                            <p:childTnLst>
                              <p:par>
                                <p:cTn id="122" presetID="2" presetClass="entr" presetSubtype="4" fill="hold" grpId="0" nodeType="clickEffect">
                                  <p:stCondLst>
                                    <p:cond delay="0"/>
                                  </p:stCondLst>
                                  <p:childTnLst>
                                    <p:set>
                                      <p:cBhvr>
                                        <p:cTn id="123" dur="1" fill="hold">
                                          <p:stCondLst>
                                            <p:cond delay="0"/>
                                          </p:stCondLst>
                                        </p:cTn>
                                        <p:tgtEl>
                                          <p:spTgt spid="17"/>
                                        </p:tgtEl>
                                        <p:attrNameLst>
                                          <p:attrName>style.visibility</p:attrName>
                                        </p:attrNameLst>
                                      </p:cBhvr>
                                      <p:to>
                                        <p:strVal val="visible"/>
                                      </p:to>
                                    </p:set>
                                    <p:anim calcmode="lin" valueType="num">
                                      <p:cBhvr additive="base">
                                        <p:cTn id="124" dur="500" fill="hold"/>
                                        <p:tgtEl>
                                          <p:spTgt spid="17"/>
                                        </p:tgtEl>
                                        <p:attrNameLst>
                                          <p:attrName>ppt_x</p:attrName>
                                        </p:attrNameLst>
                                      </p:cBhvr>
                                      <p:tavLst>
                                        <p:tav tm="0">
                                          <p:val>
                                            <p:strVal val="#ppt_x"/>
                                          </p:val>
                                        </p:tav>
                                        <p:tav tm="100000">
                                          <p:val>
                                            <p:strVal val="#ppt_x"/>
                                          </p:val>
                                        </p:tav>
                                      </p:tavLst>
                                    </p:anim>
                                    <p:anim calcmode="lin" valueType="num">
                                      <p:cBhvr additive="base">
                                        <p:cTn id="125"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26" fill="hold">
                      <p:stCondLst>
                        <p:cond delay="indefinite"/>
                      </p:stCondLst>
                      <p:childTnLst>
                        <p:par>
                          <p:cTn id="127" fill="hold">
                            <p:stCondLst>
                              <p:cond delay="0"/>
                            </p:stCondLst>
                            <p:childTnLst>
                              <p:par>
                                <p:cTn id="128" presetID="2" presetClass="entr" presetSubtype="4" fill="hold" grpId="0" nodeType="clickEffect">
                                  <p:stCondLst>
                                    <p:cond delay="0"/>
                                  </p:stCondLst>
                                  <p:childTnLst>
                                    <p:set>
                                      <p:cBhvr>
                                        <p:cTn id="129" dur="1" fill="hold">
                                          <p:stCondLst>
                                            <p:cond delay="0"/>
                                          </p:stCondLst>
                                        </p:cTn>
                                        <p:tgtEl>
                                          <p:spTgt spid="21"/>
                                        </p:tgtEl>
                                        <p:attrNameLst>
                                          <p:attrName>style.visibility</p:attrName>
                                        </p:attrNameLst>
                                      </p:cBhvr>
                                      <p:to>
                                        <p:strVal val="visible"/>
                                      </p:to>
                                    </p:set>
                                    <p:anim calcmode="lin" valueType="num">
                                      <p:cBhvr additive="base">
                                        <p:cTn id="130" dur="500" fill="hold"/>
                                        <p:tgtEl>
                                          <p:spTgt spid="21"/>
                                        </p:tgtEl>
                                        <p:attrNameLst>
                                          <p:attrName>ppt_x</p:attrName>
                                        </p:attrNameLst>
                                      </p:cBhvr>
                                      <p:tavLst>
                                        <p:tav tm="0">
                                          <p:val>
                                            <p:strVal val="#ppt_x"/>
                                          </p:val>
                                        </p:tav>
                                        <p:tav tm="100000">
                                          <p:val>
                                            <p:strVal val="#ppt_x"/>
                                          </p:val>
                                        </p:tav>
                                      </p:tavLst>
                                    </p:anim>
                                    <p:anim calcmode="lin" valueType="num">
                                      <p:cBhvr additive="base">
                                        <p:cTn id="131"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32" fill="hold">
                      <p:stCondLst>
                        <p:cond delay="indefinite"/>
                      </p:stCondLst>
                      <p:childTnLst>
                        <p:par>
                          <p:cTn id="133" fill="hold">
                            <p:stCondLst>
                              <p:cond delay="0"/>
                            </p:stCondLst>
                            <p:childTnLst>
                              <p:par>
                                <p:cTn id="134" presetID="16" presetClass="entr" presetSubtype="21" fill="hold" grpId="0" nodeType="clickEffect">
                                  <p:stCondLst>
                                    <p:cond delay="0"/>
                                  </p:stCondLst>
                                  <p:childTnLst>
                                    <p:set>
                                      <p:cBhvr>
                                        <p:cTn id="135" dur="1" fill="hold">
                                          <p:stCondLst>
                                            <p:cond delay="0"/>
                                          </p:stCondLst>
                                        </p:cTn>
                                        <p:tgtEl>
                                          <p:spTgt spid="25"/>
                                        </p:tgtEl>
                                        <p:attrNameLst>
                                          <p:attrName>style.visibility</p:attrName>
                                        </p:attrNameLst>
                                      </p:cBhvr>
                                      <p:to>
                                        <p:strVal val="visible"/>
                                      </p:to>
                                    </p:set>
                                    <p:animEffect transition="in" filter="barn(inVertical)">
                                      <p:cBhvr>
                                        <p:cTn id="136" dur="500"/>
                                        <p:tgtEl>
                                          <p:spTgt spid="25"/>
                                        </p:tgtEl>
                                      </p:cBhvr>
                                    </p:animEffect>
                                  </p:childTnLst>
                                </p:cTn>
                              </p:par>
                            </p:childTnLst>
                          </p:cTn>
                        </p:par>
                      </p:childTnLst>
                    </p:cTn>
                  </p:par>
                  <p:par>
                    <p:cTn id="137" fill="hold">
                      <p:stCondLst>
                        <p:cond delay="indefinite"/>
                      </p:stCondLst>
                      <p:childTnLst>
                        <p:par>
                          <p:cTn id="138" fill="hold">
                            <p:stCondLst>
                              <p:cond delay="0"/>
                            </p:stCondLst>
                            <p:childTnLst>
                              <p:par>
                                <p:cTn id="139" presetID="16" presetClass="entr" presetSubtype="21" fill="hold" grpId="0" nodeType="clickEffect">
                                  <p:stCondLst>
                                    <p:cond delay="0"/>
                                  </p:stCondLst>
                                  <p:childTnLst>
                                    <p:set>
                                      <p:cBhvr>
                                        <p:cTn id="140" dur="1" fill="hold">
                                          <p:stCondLst>
                                            <p:cond delay="0"/>
                                          </p:stCondLst>
                                        </p:cTn>
                                        <p:tgtEl>
                                          <p:spTgt spid="12"/>
                                        </p:tgtEl>
                                        <p:attrNameLst>
                                          <p:attrName>style.visibility</p:attrName>
                                        </p:attrNameLst>
                                      </p:cBhvr>
                                      <p:to>
                                        <p:strVal val="visible"/>
                                      </p:to>
                                    </p:set>
                                    <p:animEffect transition="in" filter="barn(inVertical)">
                                      <p:cBhvr>
                                        <p:cTn id="141" dur="500"/>
                                        <p:tgtEl>
                                          <p:spTgt spid="12"/>
                                        </p:tgtEl>
                                      </p:cBhvr>
                                    </p:animEffect>
                                  </p:childTnLst>
                                </p:cTn>
                              </p:par>
                            </p:childTnLst>
                          </p:cTn>
                        </p:par>
                      </p:childTnLst>
                    </p:cTn>
                  </p:par>
                  <p:par>
                    <p:cTn id="142" fill="hold">
                      <p:stCondLst>
                        <p:cond delay="indefinite"/>
                      </p:stCondLst>
                      <p:childTnLst>
                        <p:par>
                          <p:cTn id="143" fill="hold">
                            <p:stCondLst>
                              <p:cond delay="0"/>
                            </p:stCondLst>
                            <p:childTnLst>
                              <p:par>
                                <p:cTn id="144" presetID="16" presetClass="entr" presetSubtype="21" fill="hold" grpId="0" nodeType="clickEffect">
                                  <p:stCondLst>
                                    <p:cond delay="0"/>
                                  </p:stCondLst>
                                  <p:childTnLst>
                                    <p:set>
                                      <p:cBhvr>
                                        <p:cTn id="145" dur="1" fill="hold">
                                          <p:stCondLst>
                                            <p:cond delay="0"/>
                                          </p:stCondLst>
                                        </p:cTn>
                                        <p:tgtEl>
                                          <p:spTgt spid="19"/>
                                        </p:tgtEl>
                                        <p:attrNameLst>
                                          <p:attrName>style.visibility</p:attrName>
                                        </p:attrNameLst>
                                      </p:cBhvr>
                                      <p:to>
                                        <p:strVal val="visible"/>
                                      </p:to>
                                    </p:set>
                                    <p:animEffect transition="in" filter="barn(inVertical)">
                                      <p:cBhvr>
                                        <p:cTn id="146" dur="500"/>
                                        <p:tgtEl>
                                          <p:spTgt spid="19"/>
                                        </p:tgtEl>
                                      </p:cBhvr>
                                    </p:animEffect>
                                  </p:childTnLst>
                                </p:cTn>
                              </p:par>
                            </p:childTnLst>
                          </p:cTn>
                        </p:par>
                      </p:childTnLst>
                    </p:cTn>
                  </p:par>
                  <p:par>
                    <p:cTn id="147" fill="hold">
                      <p:stCondLst>
                        <p:cond delay="indefinite"/>
                      </p:stCondLst>
                      <p:childTnLst>
                        <p:par>
                          <p:cTn id="148" fill="hold">
                            <p:stCondLst>
                              <p:cond delay="0"/>
                            </p:stCondLst>
                            <p:childTnLst>
                              <p:par>
                                <p:cTn id="149" presetID="16" presetClass="entr" presetSubtype="21" fill="hold" grpId="0" nodeType="clickEffect">
                                  <p:stCondLst>
                                    <p:cond delay="0"/>
                                  </p:stCondLst>
                                  <p:childTnLst>
                                    <p:set>
                                      <p:cBhvr>
                                        <p:cTn id="150" dur="1" fill="hold">
                                          <p:stCondLst>
                                            <p:cond delay="0"/>
                                          </p:stCondLst>
                                        </p:cTn>
                                        <p:tgtEl>
                                          <p:spTgt spid="22"/>
                                        </p:tgtEl>
                                        <p:attrNameLst>
                                          <p:attrName>style.visibility</p:attrName>
                                        </p:attrNameLst>
                                      </p:cBhvr>
                                      <p:to>
                                        <p:strVal val="visible"/>
                                      </p:to>
                                    </p:set>
                                    <p:animEffect transition="in" filter="barn(inVertical)">
                                      <p:cBhvr>
                                        <p:cTn id="151" dur="500"/>
                                        <p:tgtEl>
                                          <p:spTgt spid="22"/>
                                        </p:tgtEl>
                                      </p:cBhvr>
                                    </p:animEffect>
                                  </p:childTnLst>
                                </p:cTn>
                              </p:par>
                            </p:childTnLst>
                          </p:cTn>
                        </p:par>
                      </p:childTnLst>
                    </p:cTn>
                  </p:par>
                  <p:par>
                    <p:cTn id="152" fill="hold">
                      <p:stCondLst>
                        <p:cond delay="indefinite"/>
                      </p:stCondLst>
                      <p:childTnLst>
                        <p:par>
                          <p:cTn id="153" fill="hold">
                            <p:stCondLst>
                              <p:cond delay="0"/>
                            </p:stCondLst>
                            <p:childTnLst>
                              <p:par>
                                <p:cTn id="154" presetID="16" presetClass="entr" presetSubtype="21" fill="hold" grpId="0" nodeType="clickEffect">
                                  <p:stCondLst>
                                    <p:cond delay="0"/>
                                  </p:stCondLst>
                                  <p:childTnLst>
                                    <p:set>
                                      <p:cBhvr>
                                        <p:cTn id="155" dur="1" fill="hold">
                                          <p:stCondLst>
                                            <p:cond delay="0"/>
                                          </p:stCondLst>
                                        </p:cTn>
                                        <p:tgtEl>
                                          <p:spTgt spid="27"/>
                                        </p:tgtEl>
                                        <p:attrNameLst>
                                          <p:attrName>style.visibility</p:attrName>
                                        </p:attrNameLst>
                                      </p:cBhvr>
                                      <p:to>
                                        <p:strVal val="visible"/>
                                      </p:to>
                                    </p:set>
                                    <p:animEffect transition="in" filter="barn(inVertical)">
                                      <p:cBhvr>
                                        <p:cTn id="156" dur="500"/>
                                        <p:tgtEl>
                                          <p:spTgt spid="27"/>
                                        </p:tgtEl>
                                      </p:cBhvr>
                                    </p:animEffect>
                                  </p:childTnLst>
                                </p:cTn>
                              </p:par>
                            </p:childTnLst>
                          </p:cTn>
                        </p:par>
                      </p:childTnLst>
                    </p:cTn>
                  </p:par>
                  <p:par>
                    <p:cTn id="157" fill="hold">
                      <p:stCondLst>
                        <p:cond delay="indefinite"/>
                      </p:stCondLst>
                      <p:childTnLst>
                        <p:par>
                          <p:cTn id="158" fill="hold">
                            <p:stCondLst>
                              <p:cond delay="0"/>
                            </p:stCondLst>
                            <p:childTnLst>
                              <p:par>
                                <p:cTn id="159" presetID="16" presetClass="entr" presetSubtype="21" fill="hold" grpId="0" nodeType="clickEffect">
                                  <p:stCondLst>
                                    <p:cond delay="0"/>
                                  </p:stCondLst>
                                  <p:childTnLst>
                                    <p:set>
                                      <p:cBhvr>
                                        <p:cTn id="160" dur="1" fill="hold">
                                          <p:stCondLst>
                                            <p:cond delay="0"/>
                                          </p:stCondLst>
                                        </p:cTn>
                                        <p:tgtEl>
                                          <p:spTgt spid="14"/>
                                        </p:tgtEl>
                                        <p:attrNameLst>
                                          <p:attrName>style.visibility</p:attrName>
                                        </p:attrNameLst>
                                      </p:cBhvr>
                                      <p:to>
                                        <p:strVal val="visible"/>
                                      </p:to>
                                    </p:set>
                                    <p:animEffect transition="in" filter="barn(inVertical)">
                                      <p:cBhvr>
                                        <p:cTn id="161" dur="500"/>
                                        <p:tgtEl>
                                          <p:spTgt spid="14"/>
                                        </p:tgtEl>
                                      </p:cBhvr>
                                    </p:animEffect>
                                  </p:childTnLst>
                                </p:cTn>
                              </p:par>
                            </p:childTnLst>
                          </p:cTn>
                        </p:par>
                      </p:childTnLst>
                    </p:cTn>
                  </p:par>
                  <p:par>
                    <p:cTn id="162" fill="hold">
                      <p:stCondLst>
                        <p:cond delay="indefinite"/>
                      </p:stCondLst>
                      <p:childTnLst>
                        <p:par>
                          <p:cTn id="163" fill="hold">
                            <p:stCondLst>
                              <p:cond delay="0"/>
                            </p:stCondLst>
                            <p:childTnLst>
                              <p:par>
                                <p:cTn id="164" presetID="16" presetClass="entr" presetSubtype="21" fill="hold" grpId="0" nodeType="clickEffect">
                                  <p:stCondLst>
                                    <p:cond delay="0"/>
                                  </p:stCondLst>
                                  <p:childTnLst>
                                    <p:set>
                                      <p:cBhvr>
                                        <p:cTn id="165" dur="1" fill="hold">
                                          <p:stCondLst>
                                            <p:cond delay="0"/>
                                          </p:stCondLst>
                                        </p:cTn>
                                        <p:tgtEl>
                                          <p:spTgt spid="18"/>
                                        </p:tgtEl>
                                        <p:attrNameLst>
                                          <p:attrName>style.visibility</p:attrName>
                                        </p:attrNameLst>
                                      </p:cBhvr>
                                      <p:to>
                                        <p:strVal val="visible"/>
                                      </p:to>
                                    </p:set>
                                    <p:animEffect transition="in" filter="barn(inVertical)">
                                      <p:cBhvr>
                                        <p:cTn id="166" dur="500"/>
                                        <p:tgtEl>
                                          <p:spTgt spid="18"/>
                                        </p:tgtEl>
                                      </p:cBhvr>
                                    </p:animEffect>
                                  </p:childTnLst>
                                </p:cTn>
                              </p:par>
                            </p:childTnLst>
                          </p:cTn>
                        </p:par>
                      </p:childTnLst>
                    </p:cTn>
                  </p:par>
                  <p:par>
                    <p:cTn id="167" fill="hold">
                      <p:stCondLst>
                        <p:cond delay="indefinite"/>
                      </p:stCondLst>
                      <p:childTnLst>
                        <p:par>
                          <p:cTn id="168" fill="hold">
                            <p:stCondLst>
                              <p:cond delay="0"/>
                            </p:stCondLst>
                            <p:childTnLst>
                              <p:par>
                                <p:cTn id="169" presetID="16" presetClass="entr" presetSubtype="21" fill="hold" grpId="0" nodeType="clickEffect">
                                  <p:stCondLst>
                                    <p:cond delay="0"/>
                                  </p:stCondLst>
                                  <p:childTnLst>
                                    <p:set>
                                      <p:cBhvr>
                                        <p:cTn id="170" dur="1" fill="hold">
                                          <p:stCondLst>
                                            <p:cond delay="0"/>
                                          </p:stCondLst>
                                        </p:cTn>
                                        <p:tgtEl>
                                          <p:spTgt spid="23"/>
                                        </p:tgtEl>
                                        <p:attrNameLst>
                                          <p:attrName>style.visibility</p:attrName>
                                        </p:attrNameLst>
                                      </p:cBhvr>
                                      <p:to>
                                        <p:strVal val="visible"/>
                                      </p:to>
                                    </p:set>
                                    <p:animEffect transition="in" filter="barn(inVertical)">
                                      <p:cBhvr>
                                        <p:cTn id="171" dur="500"/>
                                        <p:tgtEl>
                                          <p:spTgt spid="23"/>
                                        </p:tgtEl>
                                      </p:cBhvr>
                                    </p:animEffect>
                                  </p:childTnLst>
                                </p:cTn>
                              </p:par>
                            </p:childTnLst>
                          </p:cTn>
                        </p:par>
                      </p:childTnLst>
                    </p:cTn>
                  </p:par>
                  <p:par>
                    <p:cTn id="172" fill="hold">
                      <p:stCondLst>
                        <p:cond delay="indefinite"/>
                      </p:stCondLst>
                      <p:childTnLst>
                        <p:par>
                          <p:cTn id="173" fill="hold">
                            <p:stCondLst>
                              <p:cond delay="0"/>
                            </p:stCondLst>
                            <p:childTnLst>
                              <p:par>
                                <p:cTn id="174" presetID="16" presetClass="entr" presetSubtype="21" fill="hold" grpId="0" nodeType="clickEffect">
                                  <p:stCondLst>
                                    <p:cond delay="0"/>
                                  </p:stCondLst>
                                  <p:childTnLst>
                                    <p:set>
                                      <p:cBhvr>
                                        <p:cTn id="175" dur="1" fill="hold">
                                          <p:stCondLst>
                                            <p:cond delay="0"/>
                                          </p:stCondLst>
                                        </p:cTn>
                                        <p:tgtEl>
                                          <p:spTgt spid="26"/>
                                        </p:tgtEl>
                                        <p:attrNameLst>
                                          <p:attrName>style.visibility</p:attrName>
                                        </p:attrNameLst>
                                      </p:cBhvr>
                                      <p:to>
                                        <p:strVal val="visible"/>
                                      </p:to>
                                    </p:set>
                                    <p:animEffect transition="in" filter="barn(inVertical)">
                                      <p:cBhvr>
                                        <p:cTn id="176"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9" grpId="0" animBg="1"/>
      <p:bldP spid="10" grpId="0" animBg="1"/>
      <p:bldP spid="11" grpId="0" animBg="1"/>
      <p:bldP spid="12"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8" grpId="0" animBg="1"/>
      <p:bldP spid="13" grpId="0" animBg="1"/>
      <p:bldP spid="29" grpId="0" animBg="1"/>
      <p:bldP spid="30" grpId="0" animBg="1"/>
      <p:bldP spid="32" grpId="0"/>
      <p:bldP spid="33" grpId="0"/>
      <p:bldP spid="34" grpId="0"/>
      <p:bldP spid="35" grpId="0"/>
      <p:bldP spid="36" grpId="0"/>
      <p:bldP spid="3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680" y="381000"/>
            <a:ext cx="7406640" cy="1356360"/>
          </a:xfrm>
          <a:prstGeom prst="pentagon">
            <a:avLst/>
          </a:prstGeom>
          <a:solidFill>
            <a:schemeClr val="accent2"/>
          </a:solidFill>
          <a:ln w="28575">
            <a:solidFill>
              <a:schemeClr val="tx1"/>
            </a:solidFill>
          </a:ln>
        </p:spPr>
        <p:txBody>
          <a:bodyPr>
            <a:normAutofit/>
          </a:bodyPr>
          <a:lstStyle/>
          <a:p>
            <a:pPr algn="ctr"/>
            <a:r>
              <a:rPr lang="bn-BD" sz="6000" dirty="0">
                <a:solidFill>
                  <a:srgbClr val="00B0F0"/>
                </a:solidFill>
                <a:latin typeface="NikoshBAN" pitchFamily="2" charset="0"/>
                <a:cs typeface="NikoshBAN" pitchFamily="2" charset="0"/>
              </a:rPr>
              <a:t>দলীয় কাজ </a:t>
            </a:r>
            <a:endParaRPr lang="en-US" sz="6000" dirty="0">
              <a:solidFill>
                <a:srgbClr val="00B0F0"/>
              </a:solidFill>
              <a:latin typeface="NikoshBAN" pitchFamily="2" charset="0"/>
              <a:cs typeface="NikoshBAN" pitchFamily="2" charset="0"/>
            </a:endParaRPr>
          </a:p>
        </p:txBody>
      </p:sp>
      <p:sp>
        <p:nvSpPr>
          <p:cNvPr id="3" name="Content Placeholder 2"/>
          <p:cNvSpPr>
            <a:spLocks noGrp="1"/>
          </p:cNvSpPr>
          <p:nvPr>
            <p:ph idx="1"/>
          </p:nvPr>
        </p:nvSpPr>
        <p:spPr>
          <a:xfrm>
            <a:off x="457200" y="2514600"/>
            <a:ext cx="8229600" cy="3276600"/>
          </a:xfrm>
          <a:solidFill>
            <a:schemeClr val="bg2">
              <a:lumMod val="90000"/>
            </a:schemeClr>
          </a:solidFill>
          <a:ln w="28575">
            <a:solidFill>
              <a:schemeClr val="tx1"/>
            </a:solidFill>
          </a:ln>
          <a:effectLst>
            <a:glow rad="139700">
              <a:schemeClr val="accent6">
                <a:satMod val="175000"/>
                <a:alpha val="40000"/>
              </a:schemeClr>
            </a:glow>
          </a:effectLst>
        </p:spPr>
        <p:txBody>
          <a:bodyPr>
            <a:normAutofit/>
          </a:bodyPr>
          <a:lstStyle/>
          <a:p>
            <a:pPr marL="0" indent="0">
              <a:buNone/>
            </a:pPr>
            <a:r>
              <a:rPr lang="bn-BD" sz="5400" dirty="0">
                <a:solidFill>
                  <a:srgbClr val="00B050"/>
                </a:solidFill>
                <a:latin typeface="NikoshBAN" pitchFamily="2" charset="0"/>
                <a:cs typeface="NikoshBAN" pitchFamily="2" charset="0"/>
              </a:rPr>
              <a:t>পদ্মা দল - শখের হাঁড়ি কী রকম?</a:t>
            </a:r>
          </a:p>
          <a:p>
            <a:pPr marL="0" indent="0">
              <a:buNone/>
            </a:pPr>
            <a:r>
              <a:rPr lang="bn-BD" sz="5400" dirty="0">
                <a:solidFill>
                  <a:srgbClr val="00B050"/>
                </a:solidFill>
                <a:latin typeface="NikoshBAN" pitchFamily="2" charset="0"/>
                <a:cs typeface="NikoshBAN" pitchFamily="2" charset="0"/>
              </a:rPr>
              <a:t>মেঘনা দল- শখের হাঁড়ি কাকে বলে?</a:t>
            </a:r>
          </a:p>
          <a:p>
            <a:pPr marL="0" indent="0">
              <a:buNone/>
            </a:pPr>
            <a:r>
              <a:rPr lang="bn-BD" sz="5400" dirty="0">
                <a:solidFill>
                  <a:srgbClr val="00B050"/>
                </a:solidFill>
                <a:latin typeface="NikoshBAN" pitchFamily="2" charset="0"/>
                <a:cs typeface="NikoshBAN" pitchFamily="2" charset="0"/>
              </a:rPr>
              <a:t>যমুনা দল- মৃৎশিল্প কাকে বলে?  </a:t>
            </a:r>
            <a:endParaRPr lang="en-US" sz="5400" dirty="0">
              <a:solidFill>
                <a:srgbClr val="00B050"/>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112637007"/>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p:cTn id="12" dur="1000" fill="hold"/>
                                        <p:tgtEl>
                                          <p:spTgt spid="3">
                                            <p:bg/>
                                          </p:spTgt>
                                        </p:tgtEl>
                                        <p:attrNameLst>
                                          <p:attrName>ppt_w</p:attrName>
                                        </p:attrNameLst>
                                      </p:cBhvr>
                                      <p:tavLst>
                                        <p:tav tm="0">
                                          <p:val>
                                            <p:fltVal val="0"/>
                                          </p:val>
                                        </p:tav>
                                        <p:tav tm="100000">
                                          <p:val>
                                            <p:strVal val="#ppt_w"/>
                                          </p:val>
                                        </p:tav>
                                      </p:tavLst>
                                    </p:anim>
                                    <p:anim calcmode="lin" valueType="num">
                                      <p:cBhvr>
                                        <p:cTn id="13" dur="1000" fill="hold"/>
                                        <p:tgtEl>
                                          <p:spTgt spid="3">
                                            <p:bg/>
                                          </p:spTgt>
                                        </p:tgtEl>
                                        <p:attrNameLst>
                                          <p:attrName>ppt_h</p:attrName>
                                        </p:attrNameLst>
                                      </p:cBhvr>
                                      <p:tavLst>
                                        <p:tav tm="0">
                                          <p:val>
                                            <p:fltVal val="0"/>
                                          </p:val>
                                        </p:tav>
                                        <p:tav tm="100000">
                                          <p:val>
                                            <p:strVal val="#ppt_h"/>
                                          </p:val>
                                        </p:tav>
                                      </p:tavLst>
                                    </p:anim>
                                    <p:anim calcmode="lin" valueType="num">
                                      <p:cBhvr>
                                        <p:cTn id="14" dur="1000" fill="hold"/>
                                        <p:tgtEl>
                                          <p:spTgt spid="3">
                                            <p:bg/>
                                          </p:spTgt>
                                        </p:tgtEl>
                                        <p:attrNameLst>
                                          <p:attrName>style.rotation</p:attrName>
                                        </p:attrNameLst>
                                      </p:cBhvr>
                                      <p:tavLst>
                                        <p:tav tm="0">
                                          <p:val>
                                            <p:fltVal val="90"/>
                                          </p:val>
                                        </p:tav>
                                        <p:tav tm="100000">
                                          <p:val>
                                            <p:fltVal val="0"/>
                                          </p:val>
                                        </p:tav>
                                      </p:tavLst>
                                    </p:anim>
                                    <p:animEffect transition="in" filter="fade">
                                      <p:cBhvr>
                                        <p:cTn id="15" dur="1000"/>
                                        <p:tgtEl>
                                          <p:spTgt spid="3">
                                            <p:bg/>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 calcmode="lin" valueType="num">
                                      <p:cBhvr>
                                        <p:cTn id="20"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 calcmode="lin" valueType="num">
                                      <p:cBhvr>
                                        <p:cTn id="28"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 calcmode="lin" valueType="num">
                                      <p:cBhvr>
                                        <p:cTn id="36"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7"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8"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9"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6502"/>
            <a:ext cx="8153400" cy="1143000"/>
          </a:xfrm>
          <a:prstGeom prst="leftArrow">
            <a:avLst/>
          </a:prstGeom>
          <a:solidFill>
            <a:schemeClr val="accent1">
              <a:lumMod val="20000"/>
              <a:lumOff val="80000"/>
            </a:schemeClr>
          </a:solidFill>
          <a:ln w="28575">
            <a:solidFill>
              <a:schemeClr val="tx1"/>
            </a:solidFill>
          </a:ln>
        </p:spPr>
        <p:txBody>
          <a:bodyPr>
            <a:normAutofit fontScale="90000"/>
          </a:bodyPr>
          <a:lstStyle/>
          <a:p>
            <a:pPr algn="ctr"/>
            <a:r>
              <a:rPr lang="bn-BD" sz="6000" dirty="0">
                <a:solidFill>
                  <a:schemeClr val="accent6"/>
                </a:solidFill>
                <a:latin typeface="NikoshBAN" pitchFamily="2" charset="0"/>
                <a:cs typeface="NikoshBAN" pitchFamily="2" charset="0"/>
              </a:rPr>
              <a:t>একক কাজ</a:t>
            </a:r>
            <a:endParaRPr lang="en-US" sz="6000" dirty="0">
              <a:solidFill>
                <a:schemeClr val="accent6"/>
              </a:solidFill>
              <a:latin typeface="NikoshBAN" pitchFamily="2" charset="0"/>
              <a:cs typeface="NikoshBAN" pitchFamily="2" charset="0"/>
            </a:endParaRPr>
          </a:p>
        </p:txBody>
      </p:sp>
      <p:sp>
        <p:nvSpPr>
          <p:cNvPr id="3" name="Content Placeholder 2"/>
          <p:cNvSpPr>
            <a:spLocks noGrp="1"/>
          </p:cNvSpPr>
          <p:nvPr>
            <p:ph idx="1"/>
          </p:nvPr>
        </p:nvSpPr>
        <p:spPr>
          <a:xfrm>
            <a:off x="522849" y="1946266"/>
            <a:ext cx="8229600" cy="4419599"/>
          </a:xfrm>
          <a:solidFill>
            <a:schemeClr val="accent2">
              <a:lumMod val="20000"/>
              <a:lumOff val="80000"/>
            </a:schemeClr>
          </a:solidFill>
          <a:ln w="28575">
            <a:solidFill>
              <a:schemeClr val="tx1"/>
            </a:solidFill>
          </a:ln>
        </p:spPr>
        <p:txBody>
          <a:bodyPr>
            <a:normAutofit/>
          </a:bodyPr>
          <a:lstStyle/>
          <a:p>
            <a:pPr marL="0" indent="0">
              <a:buNone/>
            </a:pPr>
            <a:r>
              <a:rPr lang="bn-BD" sz="3600" dirty="0">
                <a:solidFill>
                  <a:schemeClr val="tx2">
                    <a:lumMod val="75000"/>
                  </a:schemeClr>
                </a:solidFill>
                <a:latin typeface="NikoshBAN" pitchFamily="2" charset="0"/>
                <a:cs typeface="NikoshBAN" pitchFamily="2" charset="0"/>
              </a:rPr>
              <a:t>শুন্যস্থান পূরন করঃ</a:t>
            </a:r>
          </a:p>
          <a:p>
            <a:pPr marL="0" indent="0">
              <a:buNone/>
            </a:pPr>
            <a:r>
              <a:rPr lang="bn-BD" sz="3600" dirty="0">
                <a:solidFill>
                  <a:schemeClr val="tx2">
                    <a:lumMod val="75000"/>
                  </a:schemeClr>
                </a:solidFill>
                <a:latin typeface="NikoshBAN" pitchFamily="2" charset="0"/>
                <a:cs typeface="NikoshBAN" pitchFamily="2" charset="0"/>
              </a:rPr>
              <a:t>১. পহেলা ..........মেলা বসে।</a:t>
            </a:r>
          </a:p>
          <a:p>
            <a:pPr marL="0" indent="0">
              <a:buNone/>
            </a:pPr>
            <a:r>
              <a:rPr lang="bn-BD" sz="3600" dirty="0">
                <a:solidFill>
                  <a:schemeClr val="tx2">
                    <a:lumMod val="75000"/>
                  </a:schemeClr>
                </a:solidFill>
                <a:latin typeface="NikoshBAN" pitchFamily="2" charset="0"/>
                <a:cs typeface="NikoshBAN" pitchFamily="2" charset="0"/>
              </a:rPr>
              <a:t>২. শখের যে কোনো জিনিসই...........।</a:t>
            </a:r>
          </a:p>
          <a:p>
            <a:pPr marL="0" indent="0">
              <a:buNone/>
            </a:pPr>
            <a:r>
              <a:rPr lang="bn-BD" sz="3600" dirty="0">
                <a:solidFill>
                  <a:schemeClr val="tx2">
                    <a:lumMod val="75000"/>
                  </a:schemeClr>
                </a:solidFill>
                <a:latin typeface="NikoshBAN" pitchFamily="2" charset="0"/>
                <a:cs typeface="NikoshBAN" pitchFamily="2" charset="0"/>
              </a:rPr>
              <a:t>৩. কাজ করা অপূর্ব সুন্দর........হাঁড়ি।</a:t>
            </a:r>
          </a:p>
          <a:p>
            <a:pPr marL="0" indent="0">
              <a:buNone/>
            </a:pPr>
            <a:r>
              <a:rPr lang="bn-BD" sz="3600" dirty="0">
                <a:solidFill>
                  <a:schemeClr val="tx2">
                    <a:lumMod val="75000"/>
                  </a:schemeClr>
                </a:solidFill>
                <a:latin typeface="NikoshBAN" pitchFamily="2" charset="0"/>
                <a:cs typeface="NikoshBAN" pitchFamily="2" charset="0"/>
              </a:rPr>
              <a:t>৪. মামার বাড়ির গ্রামের নাম..........</a:t>
            </a:r>
            <a:r>
              <a:rPr lang="en-US" sz="3600" dirty="0">
                <a:solidFill>
                  <a:schemeClr val="tx2">
                    <a:lumMod val="75000"/>
                  </a:schemeClr>
                </a:solidFill>
                <a:latin typeface="NikoshBAN" pitchFamily="2" charset="0"/>
                <a:cs typeface="NikoshBAN" pitchFamily="2" charset="0"/>
              </a:rPr>
              <a:t>......</a:t>
            </a:r>
            <a:r>
              <a:rPr lang="bn-BD" sz="3600" dirty="0">
                <a:solidFill>
                  <a:schemeClr val="tx2">
                    <a:lumMod val="75000"/>
                  </a:schemeClr>
                </a:solidFill>
                <a:latin typeface="NikoshBAN" pitchFamily="2" charset="0"/>
                <a:cs typeface="NikoshBAN" pitchFamily="2" charset="0"/>
              </a:rPr>
              <a:t>।   </a:t>
            </a:r>
            <a:r>
              <a:rPr lang="bn-BD" sz="3600" dirty="0">
                <a:latin typeface="NikoshBAN" pitchFamily="2" charset="0"/>
                <a:cs typeface="NikoshBAN" pitchFamily="2" charset="0"/>
              </a:rPr>
              <a:t> </a:t>
            </a:r>
            <a:endParaRPr lang="en-US" sz="3600" dirty="0">
              <a:latin typeface="NikoshBAN" pitchFamily="2" charset="0"/>
              <a:cs typeface="NikoshBAN" pitchFamily="2" charset="0"/>
            </a:endParaRPr>
          </a:p>
        </p:txBody>
      </p:sp>
      <p:sp>
        <p:nvSpPr>
          <p:cNvPr id="5" name="TextBox 4"/>
          <p:cNvSpPr txBox="1"/>
          <p:nvPr/>
        </p:nvSpPr>
        <p:spPr>
          <a:xfrm>
            <a:off x="1981200" y="2590800"/>
            <a:ext cx="1524000" cy="584775"/>
          </a:xfrm>
          <a:prstGeom prst="rect">
            <a:avLst/>
          </a:prstGeom>
          <a:noFill/>
        </p:spPr>
        <p:txBody>
          <a:bodyPr wrap="square" rtlCol="0">
            <a:spAutoFit/>
          </a:bodyPr>
          <a:lstStyle/>
          <a:p>
            <a:r>
              <a:rPr lang="bn-BD" sz="3200" dirty="0">
                <a:solidFill>
                  <a:srgbClr val="00B050"/>
                </a:solidFill>
                <a:latin typeface="NikoshBAN" pitchFamily="2" charset="0"/>
                <a:cs typeface="NikoshBAN" pitchFamily="2" charset="0"/>
              </a:rPr>
              <a:t>বৈশাখে </a:t>
            </a:r>
            <a:endParaRPr lang="en-US" sz="3200" dirty="0">
              <a:solidFill>
                <a:srgbClr val="00B050"/>
              </a:solidFill>
              <a:latin typeface="NikoshBAN" pitchFamily="2" charset="0"/>
              <a:cs typeface="NikoshBAN" pitchFamily="2" charset="0"/>
            </a:endParaRPr>
          </a:p>
        </p:txBody>
      </p:sp>
      <p:sp>
        <p:nvSpPr>
          <p:cNvPr id="6" name="TextBox 5"/>
          <p:cNvSpPr txBox="1"/>
          <p:nvPr/>
        </p:nvSpPr>
        <p:spPr>
          <a:xfrm>
            <a:off x="4124178" y="3742929"/>
            <a:ext cx="914400" cy="1077218"/>
          </a:xfrm>
          <a:prstGeom prst="rect">
            <a:avLst/>
          </a:prstGeom>
          <a:noFill/>
        </p:spPr>
        <p:txBody>
          <a:bodyPr wrap="square" rtlCol="0">
            <a:spAutoFit/>
          </a:bodyPr>
          <a:lstStyle/>
          <a:p>
            <a:r>
              <a:rPr lang="bn-BD" sz="3200" dirty="0">
                <a:solidFill>
                  <a:srgbClr val="00B050"/>
                </a:solidFill>
                <a:latin typeface="NikoshBAN" pitchFamily="2" charset="0"/>
                <a:cs typeface="NikoshBAN" pitchFamily="2" charset="0"/>
              </a:rPr>
              <a:t>মাটির</a:t>
            </a:r>
            <a:r>
              <a:rPr lang="en-US" sz="3200" dirty="0">
                <a:solidFill>
                  <a:srgbClr val="00B050"/>
                </a:solidFill>
                <a:latin typeface="NikoshBAN" pitchFamily="2" charset="0"/>
                <a:cs typeface="NikoshBAN" pitchFamily="2" charset="0"/>
              </a:rPr>
              <a:t>.</a:t>
            </a:r>
          </a:p>
        </p:txBody>
      </p:sp>
      <p:sp>
        <p:nvSpPr>
          <p:cNvPr id="7" name="TextBox 6"/>
          <p:cNvSpPr txBox="1"/>
          <p:nvPr/>
        </p:nvSpPr>
        <p:spPr>
          <a:xfrm>
            <a:off x="4664529" y="3142914"/>
            <a:ext cx="1524000" cy="584775"/>
          </a:xfrm>
          <a:prstGeom prst="rect">
            <a:avLst/>
          </a:prstGeom>
          <a:noFill/>
        </p:spPr>
        <p:txBody>
          <a:bodyPr wrap="square" rtlCol="0">
            <a:spAutoFit/>
          </a:bodyPr>
          <a:lstStyle/>
          <a:p>
            <a:r>
              <a:rPr lang="bn-BD" sz="3200" dirty="0">
                <a:solidFill>
                  <a:srgbClr val="00B050"/>
                </a:solidFill>
                <a:latin typeface="NikoshBAN" pitchFamily="2" charset="0"/>
                <a:cs typeface="NikoshBAN" pitchFamily="2" charset="0"/>
              </a:rPr>
              <a:t>সুন্দর</a:t>
            </a:r>
            <a:endParaRPr lang="en-US" sz="3200" dirty="0">
              <a:solidFill>
                <a:srgbClr val="00B050"/>
              </a:solidFill>
              <a:latin typeface="NikoshBAN" pitchFamily="2" charset="0"/>
              <a:cs typeface="NikoshBAN" pitchFamily="2" charset="0"/>
            </a:endParaRPr>
          </a:p>
        </p:txBody>
      </p:sp>
      <p:sp>
        <p:nvSpPr>
          <p:cNvPr id="8" name="TextBox 7"/>
          <p:cNvSpPr txBox="1"/>
          <p:nvPr/>
        </p:nvSpPr>
        <p:spPr>
          <a:xfrm>
            <a:off x="4664529" y="4339562"/>
            <a:ext cx="1524000" cy="584775"/>
          </a:xfrm>
          <a:prstGeom prst="rect">
            <a:avLst/>
          </a:prstGeom>
          <a:noFill/>
        </p:spPr>
        <p:txBody>
          <a:bodyPr wrap="square" rtlCol="0">
            <a:spAutoFit/>
          </a:bodyPr>
          <a:lstStyle/>
          <a:p>
            <a:r>
              <a:rPr lang="bn-BD" sz="3200" dirty="0">
                <a:solidFill>
                  <a:srgbClr val="00B050"/>
                </a:solidFill>
                <a:latin typeface="NikoshBAN" pitchFamily="2" charset="0"/>
                <a:cs typeface="NikoshBAN" pitchFamily="2" charset="0"/>
              </a:rPr>
              <a:t>আনন্দপুর</a:t>
            </a:r>
            <a:endParaRPr lang="en-US" sz="3200" dirty="0">
              <a:solidFill>
                <a:srgbClr val="00B050"/>
              </a:solidFill>
              <a:latin typeface="NikoshBAN" pitchFamily="2" charset="0"/>
              <a:cs typeface="NikoshBAN" pitchFamily="2" charset="0"/>
            </a:endParaRPr>
          </a:p>
        </p:txBody>
      </p:sp>
    </p:spTree>
    <p:extLst>
      <p:ext uri="{BB962C8B-B14F-4D97-AF65-F5344CB8AC3E}">
        <p14:creationId xmlns:p14="http://schemas.microsoft.com/office/powerpoint/2010/main" val="242480858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wipe(down)">
                                      <p:cBhvr>
                                        <p:cTn id="15" dur="500"/>
                                        <p:tgtEl>
                                          <p:spTgt spid="3">
                                            <p:bg/>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wipe(down)">
                                      <p:cBhvr>
                                        <p:cTn id="20" dur="500"/>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wipe(down)">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wipe(down)">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wipe(down)">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additive="base">
                                        <p:cTn id="45" dur="500" fill="hold"/>
                                        <p:tgtEl>
                                          <p:spTgt spid="5"/>
                                        </p:tgtEl>
                                        <p:attrNameLst>
                                          <p:attrName>ppt_x</p:attrName>
                                        </p:attrNameLst>
                                      </p:cBhvr>
                                      <p:tavLst>
                                        <p:tav tm="0">
                                          <p:val>
                                            <p:strVal val="#ppt_x"/>
                                          </p:val>
                                        </p:tav>
                                        <p:tav tm="100000">
                                          <p:val>
                                            <p:strVal val="#ppt_x"/>
                                          </p:val>
                                        </p:tav>
                                      </p:tavLst>
                                    </p:anim>
                                    <p:anim calcmode="lin" valueType="num">
                                      <p:cBhvr additive="base">
                                        <p:cTn id="4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anim calcmode="lin" valueType="num">
                                      <p:cBhvr additive="base">
                                        <p:cTn id="51" dur="500" fill="hold"/>
                                        <p:tgtEl>
                                          <p:spTgt spid="7"/>
                                        </p:tgtEl>
                                        <p:attrNameLst>
                                          <p:attrName>ppt_x</p:attrName>
                                        </p:attrNameLst>
                                      </p:cBhvr>
                                      <p:tavLst>
                                        <p:tav tm="0">
                                          <p:val>
                                            <p:strVal val="#ppt_x"/>
                                          </p:val>
                                        </p:tav>
                                        <p:tav tm="100000">
                                          <p:val>
                                            <p:strVal val="#ppt_x"/>
                                          </p:val>
                                        </p:tav>
                                      </p:tavLst>
                                    </p:anim>
                                    <p:anim calcmode="lin" valueType="num">
                                      <p:cBhvr additive="base">
                                        <p:cTn id="5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6"/>
                                        </p:tgtEl>
                                        <p:attrNameLst>
                                          <p:attrName>style.visibility</p:attrName>
                                        </p:attrNameLst>
                                      </p:cBhvr>
                                      <p:to>
                                        <p:strVal val="visible"/>
                                      </p:to>
                                    </p:set>
                                    <p:anim calcmode="lin" valueType="num">
                                      <p:cBhvr additive="base">
                                        <p:cTn id="57" dur="500" fill="hold"/>
                                        <p:tgtEl>
                                          <p:spTgt spid="6"/>
                                        </p:tgtEl>
                                        <p:attrNameLst>
                                          <p:attrName>ppt_x</p:attrName>
                                        </p:attrNameLst>
                                      </p:cBhvr>
                                      <p:tavLst>
                                        <p:tav tm="0">
                                          <p:val>
                                            <p:strVal val="#ppt_x"/>
                                          </p:val>
                                        </p:tav>
                                        <p:tav tm="100000">
                                          <p:val>
                                            <p:strVal val="#ppt_x"/>
                                          </p:val>
                                        </p:tav>
                                      </p:tavLst>
                                    </p:anim>
                                    <p:anim calcmode="lin" valueType="num">
                                      <p:cBhvr additive="base">
                                        <p:cTn id="5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8"/>
                                        </p:tgtEl>
                                        <p:attrNameLst>
                                          <p:attrName>style.visibility</p:attrName>
                                        </p:attrNameLst>
                                      </p:cBhvr>
                                      <p:to>
                                        <p:strVal val="visible"/>
                                      </p:to>
                                    </p:set>
                                    <p:anim calcmode="lin" valueType="num">
                                      <p:cBhvr additive="base">
                                        <p:cTn id="63" dur="500" fill="hold"/>
                                        <p:tgtEl>
                                          <p:spTgt spid="8"/>
                                        </p:tgtEl>
                                        <p:attrNameLst>
                                          <p:attrName>ppt_x</p:attrName>
                                        </p:attrNameLst>
                                      </p:cBhvr>
                                      <p:tavLst>
                                        <p:tav tm="0">
                                          <p:val>
                                            <p:strVal val="#ppt_x"/>
                                          </p:val>
                                        </p:tav>
                                        <p:tav tm="100000">
                                          <p:val>
                                            <p:strVal val="#ppt_x"/>
                                          </p:val>
                                        </p:tav>
                                      </p:tavLst>
                                    </p:anim>
                                    <p:anim calcmode="lin" valueType="num">
                                      <p:cBhvr additive="base">
                                        <p:cTn id="6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P spid="5" grpId="0"/>
      <p:bldP spid="6" grpId="0"/>
      <p:bldP spid="7"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snip1Rect">
            <a:avLst/>
          </a:prstGeom>
          <a:solidFill>
            <a:schemeClr val="accent4"/>
          </a:solidFill>
          <a:ln w="57150">
            <a:solidFill>
              <a:schemeClr val="tx1"/>
            </a:solidFill>
          </a:ln>
        </p:spPr>
        <p:txBody>
          <a:bodyPr>
            <a:normAutofit/>
          </a:bodyPr>
          <a:lstStyle/>
          <a:p>
            <a:pPr algn="ctr"/>
            <a:r>
              <a:rPr lang="bn-BD" sz="6000" dirty="0">
                <a:solidFill>
                  <a:srgbClr val="92D050"/>
                </a:solidFill>
                <a:latin typeface="NikoshBAN" pitchFamily="2" charset="0"/>
                <a:cs typeface="NikoshBAN" pitchFamily="2" charset="0"/>
              </a:rPr>
              <a:t>বাড়ির কাজ</a:t>
            </a:r>
            <a:endParaRPr lang="en-US" sz="6000" dirty="0">
              <a:solidFill>
                <a:srgbClr val="92D050"/>
              </a:solidFill>
              <a:latin typeface="NikoshBAN" pitchFamily="2" charset="0"/>
              <a:cs typeface="NikoshBAN" pitchFamily="2" charset="0"/>
            </a:endParaRPr>
          </a:p>
        </p:txBody>
      </p:sp>
      <p:sp>
        <p:nvSpPr>
          <p:cNvPr id="3" name="Content Placeholder 2"/>
          <p:cNvSpPr>
            <a:spLocks noGrp="1"/>
          </p:cNvSpPr>
          <p:nvPr>
            <p:ph idx="1"/>
          </p:nvPr>
        </p:nvSpPr>
        <p:spPr>
          <a:xfrm>
            <a:off x="869673" y="2209800"/>
            <a:ext cx="7404653" cy="4038600"/>
          </a:xfrm>
          <a:solidFill>
            <a:srgbClr val="92D050"/>
          </a:solidFill>
          <a:ln w="28575">
            <a:solidFill>
              <a:schemeClr val="tx1"/>
            </a:solidFill>
          </a:ln>
          <a:scene3d>
            <a:camera prst="orthographicFront"/>
            <a:lightRig rig="threePt" dir="t"/>
          </a:scene3d>
          <a:sp3d>
            <a:bevelT w="139700" prst="cross"/>
          </a:sp3d>
        </p:spPr>
        <p:txBody>
          <a:bodyPr>
            <a:normAutofit/>
          </a:bodyPr>
          <a:lstStyle/>
          <a:p>
            <a:pPr marL="0" indent="0">
              <a:buNone/>
            </a:pPr>
            <a:endParaRPr lang="bn-BD" sz="4000" dirty="0">
              <a:solidFill>
                <a:schemeClr val="accent2"/>
              </a:solidFill>
              <a:latin typeface="NikoshBAN" pitchFamily="2" charset="0"/>
              <a:cs typeface="NikoshBAN" pitchFamily="2" charset="0"/>
            </a:endParaRPr>
          </a:p>
          <a:p>
            <a:pPr marL="0" indent="0">
              <a:buNone/>
            </a:pPr>
            <a:r>
              <a:rPr lang="bn-BD" sz="4000" dirty="0">
                <a:solidFill>
                  <a:schemeClr val="accent2"/>
                </a:solidFill>
                <a:latin typeface="NikoshBAN" pitchFamily="2" charset="0"/>
                <a:cs typeface="NikoshBAN" pitchFamily="2" charset="0"/>
              </a:rPr>
              <a:t>পাঠ্যাংশ থেকে যুক্তবর্ণ বিশিষ্ট শব্দ বের করে </a:t>
            </a:r>
          </a:p>
          <a:p>
            <a:pPr marL="0" indent="0">
              <a:buNone/>
            </a:pPr>
            <a:r>
              <a:rPr lang="bn-BD" sz="4000" dirty="0">
                <a:solidFill>
                  <a:schemeClr val="accent2"/>
                </a:solidFill>
                <a:latin typeface="NikoshBAN" pitchFamily="2" charset="0"/>
                <a:cs typeface="NikoshBAN" pitchFamily="2" charset="0"/>
              </a:rPr>
              <a:t>যুক্তবর্ণ ভেঙে লিখে নতুন শব্দ তৈরি করে সেই </a:t>
            </a:r>
          </a:p>
          <a:p>
            <a:pPr marL="0" indent="0">
              <a:buNone/>
            </a:pPr>
            <a:r>
              <a:rPr lang="bn-BD" sz="4000" dirty="0">
                <a:solidFill>
                  <a:schemeClr val="accent2"/>
                </a:solidFill>
                <a:latin typeface="NikoshBAN" pitchFamily="2" charset="0"/>
                <a:cs typeface="NikoshBAN" pitchFamily="2" charset="0"/>
              </a:rPr>
              <a:t>শব্দ দিয়ে বাক্য তৈরি করে আনতে দিব। </a:t>
            </a:r>
            <a:endParaRPr lang="en-US" sz="4000" dirty="0">
              <a:solidFill>
                <a:schemeClr val="accent2"/>
              </a:solidFill>
              <a:latin typeface="NikoshBAN" pitchFamily="2" charset="0"/>
              <a:cs typeface="NikoshBAN" pitchFamily="2" charset="0"/>
            </a:endParaRPr>
          </a:p>
        </p:txBody>
      </p:sp>
    </p:spTree>
    <p:extLst>
      <p:ext uri="{BB962C8B-B14F-4D97-AF65-F5344CB8AC3E}">
        <p14:creationId xmlns:p14="http://schemas.microsoft.com/office/powerpoint/2010/main" val="3429271616"/>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p:cTn id="14" dur="500" fill="hold"/>
                                        <p:tgtEl>
                                          <p:spTgt spid="3">
                                            <p:bg/>
                                          </p:spTgt>
                                        </p:tgtEl>
                                        <p:attrNameLst>
                                          <p:attrName>ppt_w</p:attrName>
                                        </p:attrNameLst>
                                      </p:cBhvr>
                                      <p:tavLst>
                                        <p:tav tm="0">
                                          <p:val>
                                            <p:fltVal val="0"/>
                                          </p:val>
                                        </p:tav>
                                        <p:tav tm="100000">
                                          <p:val>
                                            <p:strVal val="#ppt_w"/>
                                          </p:val>
                                        </p:tav>
                                      </p:tavLst>
                                    </p:anim>
                                    <p:anim calcmode="lin" valueType="num">
                                      <p:cBhvr>
                                        <p:cTn id="15" dur="500" fill="hold"/>
                                        <p:tgtEl>
                                          <p:spTgt spid="3">
                                            <p:bg/>
                                          </p:spTgt>
                                        </p:tgtEl>
                                        <p:attrNameLst>
                                          <p:attrName>ppt_h</p:attrName>
                                        </p:attrNameLst>
                                      </p:cBhvr>
                                      <p:tavLst>
                                        <p:tav tm="0">
                                          <p:val>
                                            <p:fltVal val="0"/>
                                          </p:val>
                                        </p:tav>
                                        <p:tav tm="100000">
                                          <p:val>
                                            <p:strVal val="#ppt_h"/>
                                          </p:val>
                                        </p:tav>
                                      </p:tavLst>
                                    </p:anim>
                                    <p:animEffect transition="in" filter="fade">
                                      <p:cBhvr>
                                        <p:cTn id="16" dur="500"/>
                                        <p:tgtEl>
                                          <p:spTgt spid="3">
                                            <p:bg/>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p:cTn id="2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p:cTn id="3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67640"/>
            <a:ext cx="7406640" cy="1356360"/>
          </a:xfrm>
          <a:prstGeom prst="snip2DiagRect">
            <a:avLst/>
          </a:prstGeom>
          <a:solidFill>
            <a:srgbClr val="00B050"/>
          </a:solidFill>
          <a:ln w="28575">
            <a:solidFill>
              <a:schemeClr val="tx1"/>
            </a:solidFill>
          </a:ln>
        </p:spPr>
        <p:txBody>
          <a:bodyPr>
            <a:noAutofit/>
          </a:bodyPr>
          <a:lstStyle/>
          <a:p>
            <a:pPr algn="ctr"/>
            <a:r>
              <a:rPr lang="bn-BD" sz="6600" dirty="0">
                <a:solidFill>
                  <a:srgbClr val="FF0000"/>
                </a:solidFill>
                <a:latin typeface="NikoshBAN" pitchFamily="2" charset="0"/>
                <a:cs typeface="NikoshBAN" pitchFamily="2" charset="0"/>
              </a:rPr>
              <a:t>শিক্ষক পরিচিতি </a:t>
            </a:r>
            <a:endParaRPr lang="en-US" sz="6600" dirty="0">
              <a:solidFill>
                <a:srgbClr val="FF0000"/>
              </a:solidFill>
              <a:latin typeface="NikoshBAN" pitchFamily="2" charset="0"/>
              <a:cs typeface="NikoshBAN" pitchFamily="2" charset="0"/>
            </a:endParaRPr>
          </a:p>
        </p:txBody>
      </p:sp>
      <p:sp>
        <p:nvSpPr>
          <p:cNvPr id="3" name="Content Placeholder 2"/>
          <p:cNvSpPr>
            <a:spLocks noGrp="1"/>
          </p:cNvSpPr>
          <p:nvPr>
            <p:ph idx="1"/>
          </p:nvPr>
        </p:nvSpPr>
        <p:spPr>
          <a:xfrm>
            <a:off x="457200" y="1783080"/>
            <a:ext cx="8229600" cy="4846320"/>
          </a:xfrm>
          <a:solidFill>
            <a:schemeClr val="accent1">
              <a:lumMod val="20000"/>
              <a:lumOff val="80000"/>
            </a:schemeClr>
          </a:solidFill>
          <a:ln w="38100">
            <a:solidFill>
              <a:schemeClr val="tx1"/>
            </a:solidFill>
          </a:ln>
        </p:spPr>
        <p:txBody>
          <a:bodyPr>
            <a:normAutofit fontScale="92500" lnSpcReduction="10000"/>
          </a:bodyPr>
          <a:lstStyle/>
          <a:p>
            <a:pPr marL="0" indent="0" algn="ctr">
              <a:buNone/>
            </a:pPr>
            <a:endParaRPr lang="bn-BD" dirty="0">
              <a:solidFill>
                <a:srgbClr val="002060"/>
              </a:solidFill>
              <a:latin typeface="NikoshBAN" pitchFamily="2" charset="0"/>
              <a:cs typeface="NikoshBAN" pitchFamily="2" charset="0"/>
            </a:endParaRPr>
          </a:p>
          <a:p>
            <a:pPr marL="0" indent="0" algn="ctr">
              <a:buNone/>
            </a:pPr>
            <a:endParaRPr lang="bn-BD" dirty="0">
              <a:solidFill>
                <a:srgbClr val="002060"/>
              </a:solidFill>
              <a:latin typeface="NikoshBAN" pitchFamily="2" charset="0"/>
              <a:cs typeface="NikoshBAN" pitchFamily="2" charset="0"/>
            </a:endParaRPr>
          </a:p>
          <a:p>
            <a:pPr marL="0" indent="0" algn="ctr">
              <a:buNone/>
            </a:pPr>
            <a:endParaRPr lang="bn-BD" dirty="0">
              <a:solidFill>
                <a:srgbClr val="002060"/>
              </a:solidFill>
              <a:latin typeface="NikoshBAN" pitchFamily="2" charset="0"/>
              <a:cs typeface="NikoshBAN" pitchFamily="2" charset="0"/>
            </a:endParaRPr>
          </a:p>
          <a:p>
            <a:pPr marL="0" indent="0" algn="ctr">
              <a:buNone/>
            </a:pPr>
            <a:endParaRPr lang="bn-BD" dirty="0">
              <a:solidFill>
                <a:srgbClr val="002060"/>
              </a:solidFill>
              <a:latin typeface="NikoshBAN" pitchFamily="2" charset="0"/>
              <a:cs typeface="NikoshBAN" pitchFamily="2" charset="0"/>
            </a:endParaRPr>
          </a:p>
          <a:p>
            <a:pPr marL="0" indent="0" algn="ctr">
              <a:buNone/>
            </a:pPr>
            <a:r>
              <a:rPr lang="bn-BD" sz="3600" dirty="0">
                <a:solidFill>
                  <a:srgbClr val="002060"/>
                </a:solidFill>
                <a:latin typeface="NikoshBAN" pitchFamily="2" charset="0"/>
                <a:cs typeface="NikoshBAN" pitchFamily="2" charset="0"/>
              </a:rPr>
              <a:t>                        </a:t>
            </a:r>
          </a:p>
          <a:p>
            <a:pPr marL="0" indent="0" algn="ctr">
              <a:buNone/>
            </a:pPr>
            <a:endParaRPr lang="bn-BD" sz="3600" dirty="0">
              <a:solidFill>
                <a:srgbClr val="002060"/>
              </a:solidFill>
              <a:latin typeface="NikoshBAN" pitchFamily="2" charset="0"/>
              <a:cs typeface="NikoshBAN" pitchFamily="2" charset="0"/>
            </a:endParaRPr>
          </a:p>
          <a:p>
            <a:pPr marL="0" indent="0" algn="ctr">
              <a:buNone/>
            </a:pPr>
            <a:r>
              <a:rPr lang="bn-BD" sz="3600" dirty="0">
                <a:solidFill>
                  <a:srgbClr val="002060"/>
                </a:solidFill>
                <a:latin typeface="NikoshBAN" pitchFamily="2" charset="0"/>
                <a:cs typeface="NikoshBAN" pitchFamily="2" charset="0"/>
              </a:rPr>
              <a:t>			</a:t>
            </a:r>
            <a:r>
              <a:rPr lang="en-US" sz="3600" dirty="0" err="1">
                <a:solidFill>
                  <a:srgbClr val="002060"/>
                </a:solidFill>
                <a:latin typeface="NikoshBAN" pitchFamily="2" charset="0"/>
                <a:cs typeface="NikoshBAN" pitchFamily="2" charset="0"/>
              </a:rPr>
              <a:t>মহেশ্বর</a:t>
            </a:r>
            <a:r>
              <a:rPr lang="en-US" sz="3600" dirty="0">
                <a:solidFill>
                  <a:srgbClr val="002060"/>
                </a:solidFill>
                <a:latin typeface="NikoshBAN" pitchFamily="2" charset="0"/>
                <a:cs typeface="NikoshBAN" pitchFamily="2" charset="0"/>
              </a:rPr>
              <a:t> </a:t>
            </a:r>
            <a:r>
              <a:rPr lang="en-US" sz="3600" dirty="0" err="1">
                <a:solidFill>
                  <a:srgbClr val="002060"/>
                </a:solidFill>
                <a:latin typeface="NikoshBAN" pitchFamily="2" charset="0"/>
                <a:cs typeface="NikoshBAN" pitchFamily="2" charset="0"/>
              </a:rPr>
              <a:t>চন্দ্র</a:t>
            </a:r>
            <a:r>
              <a:rPr lang="en-US" sz="3600" dirty="0">
                <a:solidFill>
                  <a:srgbClr val="002060"/>
                </a:solidFill>
                <a:latin typeface="NikoshBAN" pitchFamily="2" charset="0"/>
                <a:cs typeface="NikoshBAN" pitchFamily="2" charset="0"/>
              </a:rPr>
              <a:t> </a:t>
            </a:r>
            <a:r>
              <a:rPr lang="en-US" sz="3600" dirty="0" err="1">
                <a:solidFill>
                  <a:srgbClr val="002060"/>
                </a:solidFill>
                <a:latin typeface="NikoshBAN" pitchFamily="2" charset="0"/>
                <a:cs typeface="NikoshBAN" pitchFamily="2" charset="0"/>
              </a:rPr>
              <a:t>সরকার</a:t>
            </a:r>
            <a:endParaRPr lang="en-US" sz="3600" dirty="0">
              <a:solidFill>
                <a:srgbClr val="002060"/>
              </a:solidFill>
              <a:latin typeface="NikoshBAN" pitchFamily="2" charset="0"/>
              <a:cs typeface="NikoshBAN" pitchFamily="2" charset="0"/>
            </a:endParaRPr>
          </a:p>
          <a:p>
            <a:pPr marL="0" indent="0" algn="ctr">
              <a:buNone/>
            </a:pPr>
            <a:r>
              <a:rPr lang="bn-BD" sz="3600" dirty="0">
                <a:solidFill>
                  <a:srgbClr val="002060"/>
                </a:solidFill>
                <a:latin typeface="NikoshBAN" pitchFamily="2" charset="0"/>
                <a:cs typeface="NikoshBAN" pitchFamily="2" charset="0"/>
              </a:rPr>
              <a:t>			সহকারী শিক্ষক</a:t>
            </a:r>
          </a:p>
          <a:p>
            <a:pPr marL="0" indent="0" algn="ctr">
              <a:buNone/>
            </a:pPr>
            <a:r>
              <a:rPr lang="bn-BD" sz="3600" dirty="0">
                <a:solidFill>
                  <a:srgbClr val="002060"/>
                </a:solidFill>
                <a:latin typeface="NikoshBAN" pitchFamily="2" charset="0"/>
                <a:cs typeface="NikoshBAN" pitchFamily="2" charset="0"/>
              </a:rPr>
              <a:t>		</a:t>
            </a:r>
            <a:r>
              <a:rPr lang="en-US" sz="3600" dirty="0" err="1">
                <a:solidFill>
                  <a:srgbClr val="002060"/>
                </a:solidFill>
                <a:latin typeface="NikoshBAN" pitchFamily="2" charset="0"/>
                <a:cs typeface="NikoshBAN" pitchFamily="2" charset="0"/>
              </a:rPr>
              <a:t>তালুক</a:t>
            </a:r>
            <a:r>
              <a:rPr lang="en-US" sz="3600" dirty="0">
                <a:solidFill>
                  <a:srgbClr val="002060"/>
                </a:solidFill>
                <a:latin typeface="NikoshBAN" pitchFamily="2" charset="0"/>
                <a:cs typeface="NikoshBAN" pitchFamily="2" charset="0"/>
              </a:rPr>
              <a:t> </a:t>
            </a:r>
            <a:r>
              <a:rPr lang="en-US" sz="3600" dirty="0" err="1">
                <a:solidFill>
                  <a:srgbClr val="002060"/>
                </a:solidFill>
                <a:latin typeface="NikoshBAN" pitchFamily="2" charset="0"/>
                <a:cs typeface="NikoshBAN" pitchFamily="2" charset="0"/>
              </a:rPr>
              <a:t>কান্দি</a:t>
            </a:r>
            <a:r>
              <a:rPr lang="bn-BD" sz="3600" dirty="0">
                <a:solidFill>
                  <a:srgbClr val="002060"/>
                </a:solidFill>
                <a:latin typeface="NikoshBAN" pitchFamily="2" charset="0"/>
                <a:cs typeface="NikoshBAN" pitchFamily="2" charset="0"/>
              </a:rPr>
              <a:t> সরকারি প্রাথমিক বিদ্যালয়</a:t>
            </a:r>
          </a:p>
          <a:p>
            <a:pPr marL="0" indent="0" algn="ctr">
              <a:buNone/>
            </a:pPr>
            <a:r>
              <a:rPr lang="bn-BD" sz="3600" dirty="0">
                <a:solidFill>
                  <a:srgbClr val="002060"/>
                </a:solidFill>
                <a:latin typeface="NikoshBAN" pitchFamily="2" charset="0"/>
                <a:cs typeface="NikoshBAN" pitchFamily="2" charset="0"/>
              </a:rPr>
              <a:t>		পীরগাছা,রংপুর।</a:t>
            </a:r>
            <a:endParaRPr lang="en-US" sz="3600" dirty="0">
              <a:solidFill>
                <a:srgbClr val="002060"/>
              </a:solidFill>
              <a:latin typeface="NikoshBAN" pitchFamily="2" charset="0"/>
              <a:cs typeface="NikoshBAN" pitchFamily="2" charset="0"/>
            </a:endParaRPr>
          </a:p>
        </p:txBody>
      </p:sp>
      <p:pic>
        <p:nvPicPr>
          <p:cNvPr id="5" name="Picture 4">
            <a:extLst>
              <a:ext uri="{FF2B5EF4-FFF2-40B4-BE49-F238E27FC236}">
                <a16:creationId xmlns:a16="http://schemas.microsoft.com/office/drawing/2014/main" id="{303F7B1A-CB45-4FBC-BF0C-F05DA0EFCF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1905000"/>
            <a:ext cx="3429000" cy="3429000"/>
          </a:xfrm>
          <a:prstGeom prst="rect">
            <a:avLst/>
          </a:prstGeom>
        </p:spPr>
      </p:pic>
    </p:spTree>
    <p:extLst>
      <p:ext uri="{BB962C8B-B14F-4D97-AF65-F5344CB8AC3E}">
        <p14:creationId xmlns:p14="http://schemas.microsoft.com/office/powerpoint/2010/main" val="42336417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 calcmode="lin" valueType="num">
                                      <p:cBhvr>
                                        <p:cTn id="15" dur="1000" fill="hold"/>
                                        <p:tgtEl>
                                          <p:spTgt spid="3">
                                            <p:bg/>
                                          </p:spTgt>
                                        </p:tgtEl>
                                        <p:attrNameLst>
                                          <p:attrName>ppt_w</p:attrName>
                                        </p:attrNameLst>
                                      </p:cBhvr>
                                      <p:tavLst>
                                        <p:tav tm="0">
                                          <p:val>
                                            <p:fltVal val="0"/>
                                          </p:val>
                                        </p:tav>
                                        <p:tav tm="100000">
                                          <p:val>
                                            <p:strVal val="#ppt_w"/>
                                          </p:val>
                                        </p:tav>
                                      </p:tavLst>
                                    </p:anim>
                                    <p:anim calcmode="lin" valueType="num">
                                      <p:cBhvr>
                                        <p:cTn id="16" dur="1000" fill="hold"/>
                                        <p:tgtEl>
                                          <p:spTgt spid="3">
                                            <p:bg/>
                                          </p:spTgt>
                                        </p:tgtEl>
                                        <p:attrNameLst>
                                          <p:attrName>ppt_h</p:attrName>
                                        </p:attrNameLst>
                                      </p:cBhvr>
                                      <p:tavLst>
                                        <p:tav tm="0">
                                          <p:val>
                                            <p:fltVal val="0"/>
                                          </p:val>
                                        </p:tav>
                                        <p:tav tm="100000">
                                          <p:val>
                                            <p:strVal val="#ppt_h"/>
                                          </p:val>
                                        </p:tav>
                                      </p:tavLst>
                                    </p:anim>
                                    <p:anim calcmode="lin" valueType="num">
                                      <p:cBhvr>
                                        <p:cTn id="17" dur="1000" fill="hold"/>
                                        <p:tgtEl>
                                          <p:spTgt spid="3">
                                            <p:bg/>
                                          </p:spTgt>
                                        </p:tgtEl>
                                        <p:attrNameLst>
                                          <p:attrName>style.rotation</p:attrName>
                                        </p:attrNameLst>
                                      </p:cBhvr>
                                      <p:tavLst>
                                        <p:tav tm="0">
                                          <p:val>
                                            <p:fltVal val="90"/>
                                          </p:val>
                                        </p:tav>
                                        <p:tav tm="100000">
                                          <p:val>
                                            <p:fltVal val="0"/>
                                          </p:val>
                                        </p:tav>
                                      </p:tavLst>
                                    </p:anim>
                                    <p:animEffect transition="in" filter="fade">
                                      <p:cBhvr>
                                        <p:cTn id="18" dur="1000"/>
                                        <p:tgtEl>
                                          <p:spTgt spid="3">
                                            <p:bg/>
                                          </p:spTgt>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1000"/>
                                        <p:tgtEl>
                                          <p:spTgt spid="5"/>
                                        </p:tgtEl>
                                      </p:cBhvr>
                                    </p:animEffect>
                                    <p:anim calcmode="lin" valueType="num">
                                      <p:cBhvr>
                                        <p:cTn id="24" dur="1000" fill="hold"/>
                                        <p:tgtEl>
                                          <p:spTgt spid="5"/>
                                        </p:tgtEl>
                                        <p:attrNameLst>
                                          <p:attrName>ppt_x</p:attrName>
                                        </p:attrNameLst>
                                      </p:cBhvr>
                                      <p:tavLst>
                                        <p:tav tm="0">
                                          <p:val>
                                            <p:strVal val="#ppt_x"/>
                                          </p:val>
                                        </p:tav>
                                        <p:tav tm="100000">
                                          <p:val>
                                            <p:strVal val="#ppt_x"/>
                                          </p:val>
                                        </p:tav>
                                      </p:tavLst>
                                    </p:anim>
                                    <p:anim calcmode="lin" valueType="num">
                                      <p:cBhvr>
                                        <p:cTn id="2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p:cTn id="30"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 calcmode="lin" valueType="num">
                                      <p:cBhvr>
                                        <p:cTn id="38"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0"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1" dur="1000"/>
                                        <p:tgtEl>
                                          <p:spTgt spid="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 calcmode="lin" valueType="num">
                                      <p:cBhvr additive="base">
                                        <p:cTn id="5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3">
                                            <p:txEl>
                                              <p:pRg st="9" end="9"/>
                                            </p:txEl>
                                          </p:spTgt>
                                        </p:tgtEl>
                                        <p:attrNameLst>
                                          <p:attrName>style.visibility</p:attrName>
                                        </p:attrNameLst>
                                      </p:cBhvr>
                                      <p:to>
                                        <p:strVal val="visible"/>
                                      </p:to>
                                    </p:set>
                                    <p:animEffect transition="in" filter="fade">
                                      <p:cBhvr>
                                        <p:cTn id="59" dur="1000"/>
                                        <p:tgtEl>
                                          <p:spTgt spid="3">
                                            <p:txEl>
                                              <p:pRg st="9" end="9"/>
                                            </p:txEl>
                                          </p:spTgt>
                                        </p:tgtEl>
                                      </p:cBhvr>
                                    </p:animEffect>
                                    <p:anim calcmode="lin" valueType="num">
                                      <p:cBhvr>
                                        <p:cTn id="6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1"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533400"/>
            <a:ext cx="6019800" cy="1143000"/>
          </a:xfrm>
          <a:prstGeom prst="ellipse">
            <a:avLst/>
          </a:prstGeom>
          <a:solidFill>
            <a:schemeClr val="tx2"/>
          </a:solidFill>
          <a:ln w="28575">
            <a:solidFill>
              <a:schemeClr val="tx1"/>
            </a:solidFill>
          </a:ln>
        </p:spPr>
        <p:txBody>
          <a:bodyPr>
            <a:normAutofit fontScale="90000"/>
          </a:bodyPr>
          <a:lstStyle/>
          <a:p>
            <a:pPr algn="ctr"/>
            <a:r>
              <a:rPr lang="bn-BD" sz="6000" dirty="0">
                <a:solidFill>
                  <a:srgbClr val="00B0F0"/>
                </a:solidFill>
                <a:latin typeface="NikoshBAN" pitchFamily="2" charset="0"/>
                <a:cs typeface="NikoshBAN" pitchFamily="2" charset="0"/>
              </a:rPr>
              <a:t>মূল্যায়ন</a:t>
            </a:r>
            <a:r>
              <a:rPr lang="bn-BD" sz="6000" dirty="0">
                <a:solidFill>
                  <a:schemeClr val="accent3">
                    <a:lumMod val="75000"/>
                  </a:schemeClr>
                </a:solidFill>
                <a:latin typeface="NikoshBAN" pitchFamily="2" charset="0"/>
                <a:cs typeface="NikoshBAN" pitchFamily="2" charset="0"/>
              </a:rPr>
              <a:t> </a:t>
            </a:r>
            <a:endParaRPr lang="en-US" sz="6000" dirty="0">
              <a:solidFill>
                <a:schemeClr val="accent3">
                  <a:lumMod val="75000"/>
                </a:schemeClr>
              </a:solidFill>
              <a:latin typeface="NikoshBAN" pitchFamily="2" charset="0"/>
              <a:cs typeface="NikoshBAN" pitchFamily="2" charset="0"/>
            </a:endParaRPr>
          </a:p>
        </p:txBody>
      </p:sp>
      <p:sp>
        <p:nvSpPr>
          <p:cNvPr id="3" name="Content Placeholder 2"/>
          <p:cNvSpPr>
            <a:spLocks noGrp="1"/>
          </p:cNvSpPr>
          <p:nvPr>
            <p:ph idx="1"/>
          </p:nvPr>
        </p:nvSpPr>
        <p:spPr>
          <a:xfrm>
            <a:off x="869673" y="1981200"/>
            <a:ext cx="7404653" cy="4038600"/>
          </a:xfrm>
          <a:solidFill>
            <a:srgbClr val="92D050"/>
          </a:solidFill>
          <a:ln w="28575">
            <a:solidFill>
              <a:schemeClr val="tx1"/>
            </a:solidFill>
          </a:ln>
          <a:effectLst>
            <a:glow rad="101600">
              <a:schemeClr val="accent5">
                <a:satMod val="175000"/>
                <a:alpha val="40000"/>
              </a:schemeClr>
            </a:glow>
          </a:effectLst>
        </p:spPr>
        <p:txBody>
          <a:bodyPr>
            <a:normAutofit/>
          </a:bodyPr>
          <a:lstStyle/>
          <a:p>
            <a:pPr marL="0" indent="0">
              <a:buNone/>
            </a:pPr>
            <a:r>
              <a:rPr lang="bn-BD" sz="4800" dirty="0">
                <a:latin typeface="NikoshBAN" pitchFamily="2" charset="0"/>
                <a:cs typeface="NikoshBAN" pitchFamily="2" charset="0"/>
              </a:rPr>
              <a:t> </a:t>
            </a:r>
            <a:r>
              <a:rPr lang="bn-BD" sz="4800" dirty="0">
                <a:solidFill>
                  <a:srgbClr val="0070C0"/>
                </a:solidFill>
                <a:latin typeface="NikoshBAN" pitchFamily="2" charset="0"/>
                <a:cs typeface="NikoshBAN" pitchFamily="2" charset="0"/>
              </a:rPr>
              <a:t>১. মামা কোথায় পড়েন ?</a:t>
            </a:r>
          </a:p>
          <a:p>
            <a:pPr marL="0" indent="0">
              <a:buNone/>
            </a:pPr>
            <a:r>
              <a:rPr lang="bn-BD" sz="4800" dirty="0">
                <a:solidFill>
                  <a:srgbClr val="0070C0"/>
                </a:solidFill>
                <a:latin typeface="NikoshBAN" pitchFamily="2" charset="0"/>
                <a:cs typeface="NikoshBAN" pitchFamily="2" charset="0"/>
              </a:rPr>
              <a:t>২. কখন মেলা বসে ?</a:t>
            </a:r>
          </a:p>
          <a:p>
            <a:pPr marL="0" indent="0">
              <a:buNone/>
            </a:pPr>
            <a:r>
              <a:rPr lang="bn-BD" sz="4800" dirty="0">
                <a:solidFill>
                  <a:srgbClr val="0070C0"/>
                </a:solidFill>
                <a:latin typeface="NikoshBAN" pitchFamily="2" charset="0"/>
                <a:cs typeface="NikoshBAN" pitchFamily="2" charset="0"/>
              </a:rPr>
              <a:t>৩.শখের হাঁড়িতে কী রাখা হয়?</a:t>
            </a:r>
          </a:p>
          <a:p>
            <a:pPr marL="0" indent="0">
              <a:buNone/>
            </a:pPr>
            <a:r>
              <a:rPr lang="bn-BD" sz="4800" dirty="0">
                <a:solidFill>
                  <a:srgbClr val="0070C0"/>
                </a:solidFill>
                <a:latin typeface="NikoshBAN" pitchFamily="2" charset="0"/>
                <a:cs typeface="NikoshBAN" pitchFamily="2" charset="0"/>
              </a:rPr>
              <a:t>৪. মেলায় কিসের শব্দ শনা যায়? </a:t>
            </a:r>
            <a:endParaRPr lang="en-US" sz="4800" dirty="0">
              <a:solidFill>
                <a:srgbClr val="0070C0"/>
              </a:solidFill>
              <a:latin typeface="NikoshBAN" pitchFamily="2" charset="0"/>
              <a:cs typeface="NikoshBAN" pitchFamily="2" charset="0"/>
            </a:endParaRPr>
          </a:p>
        </p:txBody>
      </p:sp>
    </p:spTree>
    <p:extLst>
      <p:ext uri="{BB962C8B-B14F-4D97-AF65-F5344CB8AC3E}">
        <p14:creationId xmlns:p14="http://schemas.microsoft.com/office/powerpoint/2010/main" val="297496805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p:cTn id="14" dur="1000" fill="hold"/>
                                        <p:tgtEl>
                                          <p:spTgt spid="3">
                                            <p:bg/>
                                          </p:spTgt>
                                        </p:tgtEl>
                                        <p:attrNameLst>
                                          <p:attrName>ppt_w</p:attrName>
                                        </p:attrNameLst>
                                      </p:cBhvr>
                                      <p:tavLst>
                                        <p:tav tm="0">
                                          <p:val>
                                            <p:fltVal val="0"/>
                                          </p:val>
                                        </p:tav>
                                        <p:tav tm="100000">
                                          <p:val>
                                            <p:strVal val="#ppt_w"/>
                                          </p:val>
                                        </p:tav>
                                      </p:tavLst>
                                    </p:anim>
                                    <p:anim calcmode="lin" valueType="num">
                                      <p:cBhvr>
                                        <p:cTn id="15" dur="1000" fill="hold"/>
                                        <p:tgtEl>
                                          <p:spTgt spid="3">
                                            <p:bg/>
                                          </p:spTgt>
                                        </p:tgtEl>
                                        <p:attrNameLst>
                                          <p:attrName>ppt_h</p:attrName>
                                        </p:attrNameLst>
                                      </p:cBhvr>
                                      <p:tavLst>
                                        <p:tav tm="0">
                                          <p:val>
                                            <p:fltVal val="0"/>
                                          </p:val>
                                        </p:tav>
                                        <p:tav tm="100000">
                                          <p:val>
                                            <p:strVal val="#ppt_h"/>
                                          </p:val>
                                        </p:tav>
                                      </p:tavLst>
                                    </p:anim>
                                    <p:anim calcmode="lin" valueType="num">
                                      <p:cBhvr>
                                        <p:cTn id="16" dur="1000" fill="hold"/>
                                        <p:tgtEl>
                                          <p:spTgt spid="3">
                                            <p:bg/>
                                          </p:spTgt>
                                        </p:tgtEl>
                                        <p:attrNameLst>
                                          <p:attrName>style.rotation</p:attrName>
                                        </p:attrNameLst>
                                      </p:cBhvr>
                                      <p:tavLst>
                                        <p:tav tm="0">
                                          <p:val>
                                            <p:fltVal val="90"/>
                                          </p:val>
                                        </p:tav>
                                        <p:tav tm="100000">
                                          <p:val>
                                            <p:fltVal val="0"/>
                                          </p:val>
                                        </p:tav>
                                      </p:tavLst>
                                    </p:anim>
                                    <p:animEffect transition="in" filter="fade">
                                      <p:cBhvr>
                                        <p:cTn id="17" dur="1000"/>
                                        <p:tgtEl>
                                          <p:spTgt spid="3">
                                            <p:bg/>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p:cTn id="2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 calcmode="lin" valueType="num">
                                      <p:cBhvr>
                                        <p:cTn id="3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 calcmode="lin" valueType="num">
                                      <p:cBhvr>
                                        <p:cTn id="38"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40"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41" dur="1000"/>
                                        <p:tgtEl>
                                          <p:spTgt spid="3">
                                            <p:txEl>
                                              <p:pRg st="2" end="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grpId="0" nodeType="clickEffect">
                                  <p:stCondLst>
                                    <p:cond delay="0"/>
                                  </p:stCondLst>
                                  <p:childTnLst>
                                    <p:set>
                                      <p:cBhvr>
                                        <p:cTn id="45" dur="1" fill="hold">
                                          <p:stCondLst>
                                            <p:cond delay="0"/>
                                          </p:stCondLst>
                                        </p:cTn>
                                        <p:tgtEl>
                                          <p:spTgt spid="3">
                                            <p:txEl>
                                              <p:pRg st="3" end="3"/>
                                            </p:txEl>
                                          </p:spTgt>
                                        </p:tgtEl>
                                        <p:attrNameLst>
                                          <p:attrName>style.visibility</p:attrName>
                                        </p:attrNameLst>
                                      </p:cBhvr>
                                      <p:to>
                                        <p:strVal val="visible"/>
                                      </p:to>
                                    </p:set>
                                    <p:anim calcmode="lin" valueType="num">
                                      <p:cBhvr>
                                        <p:cTn id="46"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7"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8"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9"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311834"/>
            <a:ext cx="6172200" cy="2270919"/>
          </a:xfrm>
          <a:prstGeom prst="rightArrow">
            <a:avLst/>
          </a:prstGeom>
          <a:solidFill>
            <a:schemeClr val="accent1">
              <a:lumMod val="40000"/>
              <a:lumOff val="60000"/>
            </a:schemeClr>
          </a:solidFill>
          <a:ln w="28575">
            <a:solidFill>
              <a:schemeClr val="tx1"/>
            </a:solidFill>
          </a:ln>
        </p:spPr>
        <p:txBody>
          <a:bodyPr>
            <a:normAutofit/>
          </a:bodyPr>
          <a:lstStyle/>
          <a:p>
            <a:r>
              <a:rPr lang="bn-BD" sz="6600" dirty="0">
                <a:solidFill>
                  <a:srgbClr val="7030A0"/>
                </a:solidFill>
                <a:latin typeface="NikoshBAN" pitchFamily="2" charset="0"/>
                <a:cs typeface="NikoshBAN" pitchFamily="2" charset="0"/>
              </a:rPr>
              <a:t>সবাইকে ধন্যবাদ</a:t>
            </a:r>
            <a:endParaRPr lang="en-US" sz="6600" dirty="0">
              <a:solidFill>
                <a:srgbClr val="7030A0"/>
              </a:solidFill>
              <a:latin typeface="NikoshBAN" pitchFamily="2" charset="0"/>
              <a:cs typeface="NikoshBAN" pitchFamily="2" charset="0"/>
            </a:endParaRPr>
          </a:p>
        </p:txBody>
      </p:sp>
      <p:sp>
        <p:nvSpPr>
          <p:cNvPr id="3" name="Content Placeholder 2"/>
          <p:cNvSpPr>
            <a:spLocks noGrp="1"/>
          </p:cNvSpPr>
          <p:nvPr>
            <p:ph idx="1"/>
          </p:nvPr>
        </p:nvSpPr>
        <p:spPr/>
        <p:txBody>
          <a:bodyPr/>
          <a:lstStyle/>
          <a:p>
            <a:pPr marL="0" indent="0">
              <a:buNone/>
            </a:pPr>
            <a:r>
              <a:rPr lang="bn-BD" dirty="0"/>
              <a:t> </a:t>
            </a:r>
            <a:endParaRPr lang="en-US" dirty="0"/>
          </a:p>
        </p:txBody>
      </p:sp>
      <p:pic>
        <p:nvPicPr>
          <p:cNvPr id="6" name="Picture 5">
            <a:extLst>
              <a:ext uri="{FF2B5EF4-FFF2-40B4-BE49-F238E27FC236}">
                <a16:creationId xmlns:a16="http://schemas.microsoft.com/office/drawing/2014/main" id="{70762185-E2C3-4BC0-9745-2EAF8249E3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9800" y="2819400"/>
            <a:ext cx="4469466" cy="3726766"/>
          </a:xfrm>
          <a:prstGeom prst="rect">
            <a:avLst/>
          </a:prstGeom>
          <a:ln w="57150">
            <a:solidFill>
              <a:srgbClr val="00B0F0"/>
            </a:solidFill>
          </a:ln>
        </p:spPr>
      </p:pic>
    </p:spTree>
    <p:extLst>
      <p:ext uri="{BB962C8B-B14F-4D97-AF65-F5344CB8AC3E}">
        <p14:creationId xmlns:p14="http://schemas.microsoft.com/office/powerpoint/2010/main" val="121049273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down)">
                                      <p:cBhvr>
                                        <p:cTn id="25" dur="580">
                                          <p:stCondLst>
                                            <p:cond delay="0"/>
                                          </p:stCondLst>
                                        </p:cTn>
                                        <p:tgtEl>
                                          <p:spTgt spid="6"/>
                                        </p:tgtEl>
                                      </p:cBhvr>
                                    </p:animEffect>
                                    <p:anim calcmode="lin" valueType="num">
                                      <p:cBhvr>
                                        <p:cTn id="26"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1" dur="26">
                                          <p:stCondLst>
                                            <p:cond delay="650"/>
                                          </p:stCondLst>
                                        </p:cTn>
                                        <p:tgtEl>
                                          <p:spTgt spid="6"/>
                                        </p:tgtEl>
                                      </p:cBhvr>
                                      <p:to x="100000" y="60000"/>
                                    </p:animScale>
                                    <p:animScale>
                                      <p:cBhvr>
                                        <p:cTn id="32" dur="166" decel="50000">
                                          <p:stCondLst>
                                            <p:cond delay="676"/>
                                          </p:stCondLst>
                                        </p:cTn>
                                        <p:tgtEl>
                                          <p:spTgt spid="6"/>
                                        </p:tgtEl>
                                      </p:cBhvr>
                                      <p:to x="100000" y="100000"/>
                                    </p:animScale>
                                    <p:animScale>
                                      <p:cBhvr>
                                        <p:cTn id="33" dur="26">
                                          <p:stCondLst>
                                            <p:cond delay="1312"/>
                                          </p:stCondLst>
                                        </p:cTn>
                                        <p:tgtEl>
                                          <p:spTgt spid="6"/>
                                        </p:tgtEl>
                                      </p:cBhvr>
                                      <p:to x="100000" y="80000"/>
                                    </p:animScale>
                                    <p:animScale>
                                      <p:cBhvr>
                                        <p:cTn id="34" dur="166" decel="50000">
                                          <p:stCondLst>
                                            <p:cond delay="1338"/>
                                          </p:stCondLst>
                                        </p:cTn>
                                        <p:tgtEl>
                                          <p:spTgt spid="6"/>
                                        </p:tgtEl>
                                      </p:cBhvr>
                                      <p:to x="100000" y="100000"/>
                                    </p:animScale>
                                    <p:animScale>
                                      <p:cBhvr>
                                        <p:cTn id="35" dur="26">
                                          <p:stCondLst>
                                            <p:cond delay="1642"/>
                                          </p:stCondLst>
                                        </p:cTn>
                                        <p:tgtEl>
                                          <p:spTgt spid="6"/>
                                        </p:tgtEl>
                                      </p:cBhvr>
                                      <p:to x="100000" y="90000"/>
                                    </p:animScale>
                                    <p:animScale>
                                      <p:cBhvr>
                                        <p:cTn id="36" dur="166" decel="50000">
                                          <p:stCondLst>
                                            <p:cond delay="1668"/>
                                          </p:stCondLst>
                                        </p:cTn>
                                        <p:tgtEl>
                                          <p:spTgt spid="6"/>
                                        </p:tgtEl>
                                      </p:cBhvr>
                                      <p:to x="100000" y="100000"/>
                                    </p:animScale>
                                    <p:animScale>
                                      <p:cBhvr>
                                        <p:cTn id="37" dur="26">
                                          <p:stCondLst>
                                            <p:cond delay="1808"/>
                                          </p:stCondLst>
                                        </p:cTn>
                                        <p:tgtEl>
                                          <p:spTgt spid="6"/>
                                        </p:tgtEl>
                                      </p:cBhvr>
                                      <p:to x="100000" y="95000"/>
                                    </p:animScale>
                                    <p:animScale>
                                      <p:cBhvr>
                                        <p:cTn id="38"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5264" y="304800"/>
            <a:ext cx="7406640" cy="1356360"/>
          </a:xfrm>
          <a:prstGeom prst="triangle">
            <a:avLst/>
          </a:prstGeom>
          <a:solidFill>
            <a:schemeClr val="accent1">
              <a:lumMod val="60000"/>
              <a:lumOff val="40000"/>
            </a:schemeClr>
          </a:solidFill>
          <a:ln w="28575">
            <a:solidFill>
              <a:schemeClr val="tx1"/>
            </a:solidFill>
          </a:ln>
        </p:spPr>
        <p:txBody>
          <a:bodyPr>
            <a:normAutofit/>
          </a:bodyPr>
          <a:lstStyle/>
          <a:p>
            <a:pPr algn="ctr"/>
            <a:r>
              <a:rPr lang="bn-BD" dirty="0">
                <a:solidFill>
                  <a:srgbClr val="002060"/>
                </a:solidFill>
                <a:latin typeface="NikoshBAN" pitchFamily="2" charset="0"/>
                <a:cs typeface="NikoshBAN" pitchFamily="2" charset="0"/>
              </a:rPr>
              <a:t>পাঠ পরিচিতি </a:t>
            </a:r>
            <a:endParaRPr lang="en-US" dirty="0">
              <a:solidFill>
                <a:srgbClr val="002060"/>
              </a:solidFill>
              <a:latin typeface="NikoshBAN" pitchFamily="2" charset="0"/>
              <a:cs typeface="NikoshBAN" pitchFamily="2" charset="0"/>
            </a:endParaRPr>
          </a:p>
        </p:txBody>
      </p:sp>
      <p:sp>
        <p:nvSpPr>
          <p:cNvPr id="3" name="Content Placeholder 2"/>
          <p:cNvSpPr>
            <a:spLocks noGrp="1"/>
          </p:cNvSpPr>
          <p:nvPr>
            <p:ph idx="1"/>
          </p:nvPr>
        </p:nvSpPr>
        <p:spPr>
          <a:prstGeom prst="frame">
            <a:avLst/>
          </a:prstGeom>
          <a:solidFill>
            <a:schemeClr val="accent4">
              <a:lumMod val="40000"/>
              <a:lumOff val="60000"/>
            </a:schemeClr>
          </a:solidFill>
          <a:ln w="28575">
            <a:solidFill>
              <a:schemeClr val="tx1"/>
            </a:solidFill>
          </a:ln>
        </p:spPr>
        <p:txBody>
          <a:bodyPr>
            <a:normAutofit/>
          </a:bodyPr>
          <a:lstStyle/>
          <a:p>
            <a:pPr marL="0" indent="0" algn="ctr">
              <a:buNone/>
            </a:pPr>
            <a:r>
              <a:rPr lang="bn-BD" dirty="0">
                <a:solidFill>
                  <a:srgbClr val="0070C0"/>
                </a:solidFill>
                <a:latin typeface="NikoshBAN" pitchFamily="2" charset="0"/>
                <a:cs typeface="NikoshBAN" pitchFamily="2" charset="0"/>
              </a:rPr>
              <a:t>বিষয়ঃ বাংলা</a:t>
            </a:r>
          </a:p>
          <a:p>
            <a:pPr marL="0" indent="0" algn="ctr">
              <a:buNone/>
            </a:pPr>
            <a:r>
              <a:rPr lang="bn-BD" dirty="0">
                <a:solidFill>
                  <a:srgbClr val="0070C0"/>
                </a:solidFill>
                <a:latin typeface="NikoshBAN" pitchFamily="2" charset="0"/>
                <a:cs typeface="NikoshBAN" pitchFamily="2" charset="0"/>
              </a:rPr>
              <a:t>শ্রেণিঃ পঞ্চম</a:t>
            </a:r>
          </a:p>
          <a:p>
            <a:pPr marL="0" indent="0" algn="ctr">
              <a:buNone/>
            </a:pPr>
            <a:r>
              <a:rPr lang="bn-BD" dirty="0">
                <a:solidFill>
                  <a:srgbClr val="0070C0"/>
                </a:solidFill>
                <a:latin typeface="NikoshBAN" pitchFamily="2" charset="0"/>
                <a:cs typeface="NikoshBAN" pitchFamily="2" charset="0"/>
              </a:rPr>
              <a:t>পাঠঃ শখের মৃৎশিল্প</a:t>
            </a:r>
          </a:p>
          <a:p>
            <a:pPr marL="0" indent="0" algn="ctr">
              <a:buNone/>
            </a:pPr>
            <a:r>
              <a:rPr lang="bn-BD" dirty="0">
                <a:solidFill>
                  <a:srgbClr val="0070C0"/>
                </a:solidFill>
                <a:latin typeface="NikoshBAN" pitchFamily="2" charset="0"/>
                <a:cs typeface="NikoshBAN" pitchFamily="2" charset="0"/>
              </a:rPr>
              <a:t>পাঠ্যাংশঃ গ্রামের নাম-------সুন্দর।</a:t>
            </a:r>
          </a:p>
          <a:p>
            <a:pPr marL="0" indent="0" algn="ctr">
              <a:buNone/>
            </a:pPr>
            <a:r>
              <a:rPr lang="bn-BD" dirty="0">
                <a:solidFill>
                  <a:srgbClr val="0070C0"/>
                </a:solidFill>
                <a:latin typeface="NikoshBAN" pitchFamily="2" charset="0"/>
                <a:cs typeface="NikoshBAN" pitchFamily="2" charset="0"/>
              </a:rPr>
              <a:t>সময়ঃ৪০মিনিট</a:t>
            </a:r>
          </a:p>
          <a:p>
            <a:pPr marL="0" indent="0" algn="ctr">
              <a:buNone/>
            </a:pPr>
            <a:r>
              <a:rPr lang="bn-BD" dirty="0">
                <a:solidFill>
                  <a:srgbClr val="0070C0"/>
                </a:solidFill>
                <a:latin typeface="NikoshBAN" pitchFamily="2" charset="0"/>
                <a:cs typeface="NikoshBAN" pitchFamily="2" charset="0"/>
              </a:rPr>
              <a:t>তারিখঃ০৬/১০/২০১৯ </a:t>
            </a:r>
            <a:endParaRPr lang="en-US" dirty="0">
              <a:solidFill>
                <a:srgbClr val="0070C0"/>
              </a:solidFill>
              <a:latin typeface="NikoshBAN" pitchFamily="2" charset="0"/>
              <a:cs typeface="NikoshBAN" pitchFamily="2" charset="0"/>
            </a:endParaRPr>
          </a:p>
        </p:txBody>
      </p:sp>
    </p:spTree>
    <p:extLst>
      <p:ext uri="{BB962C8B-B14F-4D97-AF65-F5344CB8AC3E}">
        <p14:creationId xmlns:p14="http://schemas.microsoft.com/office/powerpoint/2010/main" val="291159313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wheel(1)">
                                      <p:cBhvr>
                                        <p:cTn id="14" dur="20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p:cTn id="2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5" dur="500"/>
                                        <p:tgtEl>
                                          <p:spTgt spid="3">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1" presetClass="entr" presetSubtype="0"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p:cTn id="40"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1"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2"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3" dur="1000"/>
                                        <p:tgtEl>
                                          <p:spTgt spid="3">
                                            <p:txEl>
                                              <p:pRg st="3" end="3"/>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fade">
                                      <p:cBhvr>
                                        <p:cTn id="48" dur="1000"/>
                                        <p:tgtEl>
                                          <p:spTgt spid="3">
                                            <p:txEl>
                                              <p:pRg st="4" end="4"/>
                                            </p:txEl>
                                          </p:spTgt>
                                        </p:tgtEl>
                                      </p:cBhvr>
                                    </p:animEffect>
                                    <p:anim calcmode="lin" valueType="num">
                                      <p:cBhvr>
                                        <p:cTn id="4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1" presetClass="entr" presetSubtype="1" fill="hold" grpId="0" nodeType="clickEffect">
                                  <p:stCondLst>
                                    <p:cond delay="0"/>
                                  </p:stCondLst>
                                  <p:childTnLst>
                                    <p:set>
                                      <p:cBhvr>
                                        <p:cTn id="54" dur="1" fill="hold">
                                          <p:stCondLst>
                                            <p:cond delay="0"/>
                                          </p:stCondLst>
                                        </p:cTn>
                                        <p:tgtEl>
                                          <p:spTgt spid="3">
                                            <p:txEl>
                                              <p:pRg st="5" end="5"/>
                                            </p:txEl>
                                          </p:spTgt>
                                        </p:tgtEl>
                                        <p:attrNameLst>
                                          <p:attrName>style.visibility</p:attrName>
                                        </p:attrNameLst>
                                      </p:cBhvr>
                                      <p:to>
                                        <p:strVal val="visible"/>
                                      </p:to>
                                    </p:set>
                                    <p:animEffect transition="in" filter="wheel(1)">
                                      <p:cBhvr>
                                        <p:cTn id="55"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5264" y="457200"/>
            <a:ext cx="7406640" cy="1356360"/>
          </a:xfrm>
          <a:solidFill>
            <a:schemeClr val="accent1"/>
          </a:solidFill>
          <a:ln w="76200">
            <a:solidFill>
              <a:schemeClr val="tx1"/>
            </a:solidFill>
            <a:prstDash val="solid"/>
          </a:ln>
        </p:spPr>
        <p:txBody>
          <a:bodyPr>
            <a:noAutofit/>
          </a:bodyPr>
          <a:lstStyle/>
          <a:p>
            <a:pPr algn="ctr"/>
            <a:r>
              <a:rPr lang="bn-BD" sz="7200" dirty="0">
                <a:solidFill>
                  <a:schemeClr val="accent2"/>
                </a:solidFill>
                <a:latin typeface="NikoshBAN" pitchFamily="2" charset="0"/>
                <a:cs typeface="NikoshBAN" pitchFamily="2" charset="0"/>
              </a:rPr>
              <a:t>শিখনফল</a:t>
            </a:r>
            <a:endParaRPr lang="en-US" sz="7200" dirty="0">
              <a:solidFill>
                <a:schemeClr val="accent2"/>
              </a:solidFill>
              <a:latin typeface="NikoshBAN" pitchFamily="2" charset="0"/>
              <a:cs typeface="NikoshBAN" pitchFamily="2" charset="0"/>
            </a:endParaRPr>
          </a:p>
        </p:txBody>
      </p:sp>
      <p:sp>
        <p:nvSpPr>
          <p:cNvPr id="3" name="Content Placeholder 2"/>
          <p:cNvSpPr>
            <a:spLocks noGrp="1"/>
          </p:cNvSpPr>
          <p:nvPr>
            <p:ph idx="1"/>
          </p:nvPr>
        </p:nvSpPr>
        <p:spPr>
          <a:solidFill>
            <a:schemeClr val="tx2">
              <a:lumMod val="20000"/>
              <a:lumOff val="80000"/>
            </a:schemeClr>
          </a:solidFill>
          <a:ln w="57150">
            <a:solidFill>
              <a:schemeClr val="accent2">
                <a:lumMod val="75000"/>
              </a:schemeClr>
            </a:solidFill>
            <a:prstDash val="solid"/>
          </a:ln>
        </p:spPr>
        <p:txBody>
          <a:bodyPr>
            <a:normAutofit/>
          </a:bodyPr>
          <a:lstStyle/>
          <a:p>
            <a:pPr marL="0" indent="0">
              <a:buNone/>
            </a:pPr>
            <a:r>
              <a:rPr lang="bn-BD" dirty="0">
                <a:solidFill>
                  <a:srgbClr val="00B0F0"/>
                </a:solidFill>
                <a:latin typeface="NikoshBAN" pitchFamily="2" charset="0"/>
                <a:cs typeface="NikoshBAN" pitchFamily="2" charset="0"/>
              </a:rPr>
              <a:t>শোনাঃ ২.২.১- গল্প শুনে মূল বিষয় বুঝতে পারবে।</a:t>
            </a:r>
          </a:p>
          <a:p>
            <a:pPr marL="0" indent="0">
              <a:buNone/>
            </a:pPr>
            <a:r>
              <a:rPr lang="bn-BD" dirty="0">
                <a:solidFill>
                  <a:srgbClr val="00B050"/>
                </a:solidFill>
                <a:latin typeface="NikoshBAN" pitchFamily="2" charset="0"/>
                <a:cs typeface="NikoshBAN" pitchFamily="2" charset="0"/>
              </a:rPr>
              <a:t>বলাঃ ১.৩.৩- শুদ্ধ উচ্চারণে প্রশ্ন করতে ও উত্তর দিতে পারবে।</a:t>
            </a:r>
          </a:p>
          <a:p>
            <a:pPr marL="0" indent="0">
              <a:buNone/>
            </a:pPr>
            <a:r>
              <a:rPr lang="bn-BD" dirty="0">
                <a:solidFill>
                  <a:srgbClr val="0070C0"/>
                </a:solidFill>
                <a:latin typeface="NikoshBAN" pitchFamily="2" charset="0"/>
                <a:cs typeface="NikoshBAN" pitchFamily="2" charset="0"/>
              </a:rPr>
              <a:t>পড়াঃ ১.৪.১- পাঠ্যপুস্তকের পাঠ শ্রবণযোগ্য স্পষ্টস্বরে ও প্রমিত উচ্চারণে সাবলীলভাবে  পড়তে পারবে।</a:t>
            </a:r>
          </a:p>
          <a:p>
            <a:pPr marL="0" indent="0">
              <a:buNone/>
            </a:pPr>
            <a:r>
              <a:rPr lang="bn-BD" dirty="0">
                <a:solidFill>
                  <a:srgbClr val="7030A0"/>
                </a:solidFill>
                <a:latin typeface="NikoshBAN" pitchFamily="2" charset="0"/>
                <a:cs typeface="NikoshBAN" pitchFamily="2" charset="0"/>
              </a:rPr>
              <a:t>১.৫.২- বিরামচিহ্ন দেখে অর্থযতি ও শ্বাসযতি বজায়  রেখে সাবলীলভাবে অনুচ্ছেদ পড়তে পারবে। </a:t>
            </a:r>
          </a:p>
          <a:p>
            <a:pPr marL="0" indent="0">
              <a:buNone/>
            </a:pPr>
            <a:r>
              <a:rPr lang="bn-BD" dirty="0">
                <a:solidFill>
                  <a:srgbClr val="C00000"/>
                </a:solidFill>
                <a:latin typeface="NikoshBAN" pitchFamily="2" charset="0"/>
                <a:cs typeface="NikoshBAN" pitchFamily="2" charset="0"/>
              </a:rPr>
              <a:t>লেখাঃ ১.৪.১- যুক্তব্যঞ্জন ভেঙে লিখতে পাড়বে।</a:t>
            </a:r>
          </a:p>
          <a:p>
            <a:pPr marL="0" indent="0">
              <a:buNone/>
            </a:pPr>
            <a:r>
              <a:rPr lang="bn-BD" dirty="0">
                <a:solidFill>
                  <a:srgbClr val="00B050"/>
                </a:solidFill>
                <a:latin typeface="NikoshBAN" pitchFamily="2" charset="0"/>
                <a:cs typeface="NikoshBAN" pitchFamily="2" charset="0"/>
              </a:rPr>
              <a:t>১.৪.২- যুক্তব্যঞ্জন ব্যবহার করে নতুন নতুন শব্দ লিখতে পাড়বে।</a:t>
            </a:r>
          </a:p>
          <a:p>
            <a:pPr marL="0" indent="0">
              <a:buNone/>
            </a:pPr>
            <a:r>
              <a:rPr lang="bn-BD" dirty="0">
                <a:solidFill>
                  <a:srgbClr val="7030A0"/>
                </a:solidFill>
                <a:latin typeface="NikoshBAN" pitchFamily="2" charset="0"/>
                <a:cs typeface="NikoshBAN" pitchFamily="2" charset="0"/>
              </a:rPr>
              <a:t>১.৫.১- পাঠে ব্যবহৃত শব্দ দিয়ে নতুন নতুন বাক্য লিখতে পাড়বে। </a:t>
            </a:r>
            <a:endParaRPr lang="en-US" dirty="0">
              <a:solidFill>
                <a:srgbClr val="7030A0"/>
              </a:solidFill>
              <a:latin typeface="NikoshBAN" pitchFamily="2" charset="0"/>
              <a:cs typeface="NikoshBAN" pitchFamily="2" charset="0"/>
            </a:endParaRPr>
          </a:p>
        </p:txBody>
      </p:sp>
    </p:spTree>
    <p:extLst>
      <p:ext uri="{BB962C8B-B14F-4D97-AF65-F5344CB8AC3E}">
        <p14:creationId xmlns:p14="http://schemas.microsoft.com/office/powerpoint/2010/main" val="14658578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 calcmode="lin" valueType="num">
                                      <p:cBhvr>
                                        <p:cTn id="15" dur="1000" fill="hold"/>
                                        <p:tgtEl>
                                          <p:spTgt spid="3">
                                            <p:bg/>
                                          </p:spTgt>
                                        </p:tgtEl>
                                        <p:attrNameLst>
                                          <p:attrName>ppt_w</p:attrName>
                                        </p:attrNameLst>
                                      </p:cBhvr>
                                      <p:tavLst>
                                        <p:tav tm="0">
                                          <p:val>
                                            <p:fltVal val="0"/>
                                          </p:val>
                                        </p:tav>
                                        <p:tav tm="100000">
                                          <p:val>
                                            <p:strVal val="#ppt_w"/>
                                          </p:val>
                                        </p:tav>
                                      </p:tavLst>
                                    </p:anim>
                                    <p:anim calcmode="lin" valueType="num">
                                      <p:cBhvr>
                                        <p:cTn id="16" dur="1000" fill="hold"/>
                                        <p:tgtEl>
                                          <p:spTgt spid="3">
                                            <p:bg/>
                                          </p:spTgt>
                                        </p:tgtEl>
                                        <p:attrNameLst>
                                          <p:attrName>ppt_h</p:attrName>
                                        </p:attrNameLst>
                                      </p:cBhvr>
                                      <p:tavLst>
                                        <p:tav tm="0">
                                          <p:val>
                                            <p:fltVal val="0"/>
                                          </p:val>
                                        </p:tav>
                                        <p:tav tm="100000">
                                          <p:val>
                                            <p:strVal val="#ppt_h"/>
                                          </p:val>
                                        </p:tav>
                                      </p:tavLst>
                                    </p:anim>
                                    <p:anim calcmode="lin" valueType="num">
                                      <p:cBhvr>
                                        <p:cTn id="17" dur="1000" fill="hold"/>
                                        <p:tgtEl>
                                          <p:spTgt spid="3">
                                            <p:bg/>
                                          </p:spTgt>
                                        </p:tgtEl>
                                        <p:attrNameLst>
                                          <p:attrName>style.rotation</p:attrName>
                                        </p:attrNameLst>
                                      </p:cBhvr>
                                      <p:tavLst>
                                        <p:tav tm="0">
                                          <p:val>
                                            <p:fltVal val="90"/>
                                          </p:val>
                                        </p:tav>
                                        <p:tav tm="100000">
                                          <p:val>
                                            <p:fltVal val="0"/>
                                          </p:val>
                                        </p:tav>
                                      </p:tavLst>
                                    </p:anim>
                                    <p:animEffect transition="in" filter="fade">
                                      <p:cBhvr>
                                        <p:cTn id="18" dur="1000"/>
                                        <p:tgtEl>
                                          <p:spTgt spid="3">
                                            <p:bg/>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 calcmode="lin" valueType="num">
                                      <p:cBhvr>
                                        <p:cTn id="2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p:cTn id="3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 calcmode="lin" valueType="num">
                                      <p:cBhvr>
                                        <p:cTn id="3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anim calcmode="lin" valueType="num">
                                      <p:cBhvr>
                                        <p:cTn id="4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 calcmode="lin" valueType="num">
                                      <p:cBhvr>
                                        <p:cTn id="5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4" end="4"/>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3">
                                            <p:txEl>
                                              <p:pRg st="5" end="5"/>
                                            </p:txEl>
                                          </p:spTgt>
                                        </p:tgtEl>
                                        <p:attrNameLst>
                                          <p:attrName>style.visibility</p:attrName>
                                        </p:attrNameLst>
                                      </p:cBhvr>
                                      <p:to>
                                        <p:strVal val="visible"/>
                                      </p:to>
                                    </p:set>
                                    <p:anim calcmode="lin" valueType="num">
                                      <p:cBhvr>
                                        <p:cTn id="6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66" dur="1000"/>
                                        <p:tgtEl>
                                          <p:spTgt spid="3">
                                            <p:txEl>
                                              <p:pRg st="5" end="5"/>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grpId="0" nodeType="clickEffect">
                                  <p:stCondLst>
                                    <p:cond delay="0"/>
                                  </p:stCondLst>
                                  <p:childTnLst>
                                    <p:set>
                                      <p:cBhvr>
                                        <p:cTn id="70" dur="1" fill="hold">
                                          <p:stCondLst>
                                            <p:cond delay="0"/>
                                          </p:stCondLst>
                                        </p:cTn>
                                        <p:tgtEl>
                                          <p:spTgt spid="3">
                                            <p:txEl>
                                              <p:pRg st="6" end="6"/>
                                            </p:txEl>
                                          </p:spTgt>
                                        </p:tgtEl>
                                        <p:attrNameLst>
                                          <p:attrName>style.visibility</p:attrName>
                                        </p:attrNameLst>
                                      </p:cBhvr>
                                      <p:to>
                                        <p:strVal val="visible"/>
                                      </p:to>
                                    </p:set>
                                    <p:anim calcmode="lin" valueType="num">
                                      <p:cBhvr>
                                        <p:cTn id="71"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72"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73"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74"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4748783" y="270803"/>
            <a:ext cx="4200525" cy="3097213"/>
          </a:xfr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8783" y="3456039"/>
            <a:ext cx="4244611" cy="3097161"/>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4692" y="2512519"/>
            <a:ext cx="4476115" cy="4030395"/>
          </a:xfrm>
          <a:prstGeom prst="rect">
            <a:avLst/>
          </a:prstGeom>
        </p:spPr>
      </p:pic>
      <p:sp>
        <p:nvSpPr>
          <p:cNvPr id="3" name="Oval 2">
            <a:extLst>
              <a:ext uri="{FF2B5EF4-FFF2-40B4-BE49-F238E27FC236}">
                <a16:creationId xmlns:a16="http://schemas.microsoft.com/office/drawing/2014/main" id="{A2B7D727-F7A1-46D0-A37E-F8954B54E038}"/>
              </a:ext>
            </a:extLst>
          </p:cNvPr>
          <p:cNvSpPr/>
          <p:nvPr/>
        </p:nvSpPr>
        <p:spPr>
          <a:xfrm>
            <a:off x="381000" y="324464"/>
            <a:ext cx="3891760" cy="1809135"/>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BD" sz="4400" dirty="0">
                <a:solidFill>
                  <a:srgbClr val="7030A0"/>
                </a:solidFill>
                <a:latin typeface="NikoshBAN" panose="02000000000000000000" pitchFamily="2" charset="0"/>
                <a:cs typeface="NikoshBAN" panose="02000000000000000000" pitchFamily="2" charset="0"/>
              </a:rPr>
              <a:t>চলো কিছু ছবি দেখি</a:t>
            </a:r>
            <a:endParaRPr lang="en-US" sz="4400" dirty="0">
              <a:solidFill>
                <a:srgbClr val="7030A0"/>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2336017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1000" fill="hold"/>
                                        <p:tgtEl>
                                          <p:spTgt spid="7"/>
                                        </p:tgtEl>
                                        <p:attrNameLst>
                                          <p:attrName>ppt_w</p:attrName>
                                        </p:attrNameLst>
                                      </p:cBhvr>
                                      <p:tavLst>
                                        <p:tav tm="0">
                                          <p:val>
                                            <p:fltVal val="0"/>
                                          </p:val>
                                        </p:tav>
                                        <p:tav tm="100000">
                                          <p:val>
                                            <p:strVal val="#ppt_w"/>
                                          </p:val>
                                        </p:tav>
                                      </p:tavLst>
                                    </p:anim>
                                    <p:anim calcmode="lin" valueType="num">
                                      <p:cBhvr>
                                        <p:cTn id="14" dur="1000" fill="hold"/>
                                        <p:tgtEl>
                                          <p:spTgt spid="7"/>
                                        </p:tgtEl>
                                        <p:attrNameLst>
                                          <p:attrName>ppt_h</p:attrName>
                                        </p:attrNameLst>
                                      </p:cBhvr>
                                      <p:tavLst>
                                        <p:tav tm="0">
                                          <p:val>
                                            <p:fltVal val="0"/>
                                          </p:val>
                                        </p:tav>
                                        <p:tav tm="100000">
                                          <p:val>
                                            <p:strVal val="#ppt_h"/>
                                          </p:val>
                                        </p:tav>
                                      </p:tavLst>
                                    </p:anim>
                                    <p:anim calcmode="lin" valueType="num">
                                      <p:cBhvr>
                                        <p:cTn id="15" dur="1000" fill="hold"/>
                                        <p:tgtEl>
                                          <p:spTgt spid="7"/>
                                        </p:tgtEl>
                                        <p:attrNameLst>
                                          <p:attrName>style.rotation</p:attrName>
                                        </p:attrNameLst>
                                      </p:cBhvr>
                                      <p:tavLst>
                                        <p:tav tm="0">
                                          <p:val>
                                            <p:fltVal val="90"/>
                                          </p:val>
                                        </p:tav>
                                        <p:tav tm="100000">
                                          <p:val>
                                            <p:fltVal val="0"/>
                                          </p:val>
                                        </p:tav>
                                      </p:tavLst>
                                    </p:anim>
                                    <p:animEffect transition="in" filter="fade">
                                      <p:cBhvr>
                                        <p:cTn id="16" dur="10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animEffect transition="in" filter="fade">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1000" fill="hold"/>
                                        <p:tgtEl>
                                          <p:spTgt spid="6"/>
                                        </p:tgtEl>
                                        <p:attrNameLst>
                                          <p:attrName>ppt_w</p:attrName>
                                        </p:attrNameLst>
                                      </p:cBhvr>
                                      <p:tavLst>
                                        <p:tav tm="0">
                                          <p:val>
                                            <p:fltVal val="0"/>
                                          </p:val>
                                        </p:tav>
                                        <p:tav tm="100000">
                                          <p:val>
                                            <p:strVal val="#ppt_w"/>
                                          </p:val>
                                        </p:tav>
                                      </p:tavLst>
                                    </p:anim>
                                    <p:anim calcmode="lin" valueType="num">
                                      <p:cBhvr>
                                        <p:cTn id="29" dur="1000" fill="hold"/>
                                        <p:tgtEl>
                                          <p:spTgt spid="6"/>
                                        </p:tgtEl>
                                        <p:attrNameLst>
                                          <p:attrName>ppt_h</p:attrName>
                                        </p:attrNameLst>
                                      </p:cBhvr>
                                      <p:tavLst>
                                        <p:tav tm="0">
                                          <p:val>
                                            <p:fltVal val="0"/>
                                          </p:val>
                                        </p:tav>
                                        <p:tav tm="100000">
                                          <p:val>
                                            <p:strVal val="#ppt_h"/>
                                          </p:val>
                                        </p:tav>
                                      </p:tavLst>
                                    </p:anim>
                                    <p:anim calcmode="lin" valueType="num">
                                      <p:cBhvr>
                                        <p:cTn id="30" dur="1000" fill="hold"/>
                                        <p:tgtEl>
                                          <p:spTgt spid="6"/>
                                        </p:tgtEl>
                                        <p:attrNameLst>
                                          <p:attrName>style.rotation</p:attrName>
                                        </p:attrNameLst>
                                      </p:cBhvr>
                                      <p:tavLst>
                                        <p:tav tm="0">
                                          <p:val>
                                            <p:fltVal val="90"/>
                                          </p:val>
                                        </p:tav>
                                        <p:tav tm="100000">
                                          <p:val>
                                            <p:fltVal val="0"/>
                                          </p:val>
                                        </p:tav>
                                      </p:tavLst>
                                    </p:anim>
                                    <p:animEffect transition="in" filter="fade">
                                      <p:cBhvr>
                                        <p:cTn id="31"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889" y="304800"/>
            <a:ext cx="8229600" cy="2514600"/>
          </a:xfrm>
          <a:prstGeom prst="flowChartMerge">
            <a:avLst/>
          </a:prstGeom>
          <a:solidFill>
            <a:srgbClr val="0070C0"/>
          </a:solidFill>
          <a:ln w="28575">
            <a:solidFill>
              <a:schemeClr val="tx2">
                <a:lumMod val="60000"/>
                <a:lumOff val="40000"/>
              </a:schemeClr>
            </a:solidFill>
          </a:ln>
        </p:spPr>
        <p:txBody>
          <a:bodyPr>
            <a:normAutofit fontScale="90000"/>
          </a:bodyPr>
          <a:lstStyle/>
          <a:p>
            <a:br>
              <a:rPr lang="bn-BD" sz="6600" dirty="0">
                <a:solidFill>
                  <a:schemeClr val="accent6"/>
                </a:solidFill>
                <a:latin typeface="NikoshBAN" pitchFamily="2" charset="0"/>
                <a:cs typeface="NikoshBAN" pitchFamily="2" charset="0"/>
              </a:rPr>
            </a:br>
            <a:r>
              <a:rPr lang="bn-BD" sz="7300" dirty="0">
                <a:solidFill>
                  <a:srgbClr val="00B0F0"/>
                </a:solidFill>
                <a:latin typeface="NikoshBAN" pitchFamily="2" charset="0"/>
                <a:cs typeface="NikoshBAN" pitchFamily="2" charset="0"/>
              </a:rPr>
              <a:t>আজকের পাঠ</a:t>
            </a:r>
            <a:endParaRPr lang="en-US" sz="7300" dirty="0">
              <a:solidFill>
                <a:srgbClr val="00B0F0"/>
              </a:solidFill>
              <a:latin typeface="NikoshBAN" pitchFamily="2" charset="0"/>
              <a:cs typeface="NikoshBAN" pitchFamily="2" charset="0"/>
            </a:endParaRPr>
          </a:p>
        </p:txBody>
      </p:sp>
      <p:sp>
        <p:nvSpPr>
          <p:cNvPr id="3" name="Content Placeholder 2"/>
          <p:cNvSpPr>
            <a:spLocks noGrp="1"/>
          </p:cNvSpPr>
          <p:nvPr>
            <p:ph idx="1"/>
          </p:nvPr>
        </p:nvSpPr>
        <p:spPr>
          <a:xfrm>
            <a:off x="457200" y="3048000"/>
            <a:ext cx="8229600" cy="3505200"/>
          </a:xfrm>
          <a:prstGeom prst="parallelogram">
            <a:avLst/>
          </a:prstGeom>
          <a:solidFill>
            <a:srgbClr val="00B0F0"/>
          </a:solidFill>
          <a:ln w="28575">
            <a:solidFill>
              <a:schemeClr val="accent2">
                <a:lumMod val="75000"/>
              </a:schemeClr>
            </a:solidFill>
          </a:ln>
        </p:spPr>
        <p:txBody>
          <a:bodyPr>
            <a:noAutofit/>
          </a:bodyPr>
          <a:lstStyle/>
          <a:p>
            <a:pPr marL="0" indent="0" algn="ctr">
              <a:buNone/>
            </a:pPr>
            <a:endParaRPr lang="bn-BD" sz="6600" dirty="0">
              <a:solidFill>
                <a:srgbClr val="002060"/>
              </a:solidFill>
              <a:latin typeface="NikoshBAN" pitchFamily="2" charset="0"/>
              <a:cs typeface="NikoshBAN" pitchFamily="2" charset="0"/>
            </a:endParaRPr>
          </a:p>
          <a:p>
            <a:pPr marL="0" indent="0" algn="ctr">
              <a:buNone/>
            </a:pPr>
            <a:r>
              <a:rPr lang="bn-BD" sz="6600" dirty="0">
                <a:solidFill>
                  <a:srgbClr val="002060"/>
                </a:solidFill>
                <a:latin typeface="NikoshBAN" pitchFamily="2" charset="0"/>
                <a:cs typeface="NikoshBAN" pitchFamily="2" charset="0"/>
              </a:rPr>
              <a:t>শখের মৃৎশিল্প </a:t>
            </a:r>
            <a:endParaRPr lang="en-US" sz="6600" dirty="0">
              <a:solidFill>
                <a:srgbClr val="002060"/>
              </a:solidFill>
              <a:latin typeface="NikoshBAN" pitchFamily="2" charset="0"/>
              <a:cs typeface="NikoshBAN" pitchFamily="2" charset="0"/>
            </a:endParaRPr>
          </a:p>
        </p:txBody>
      </p:sp>
    </p:spTree>
    <p:extLst>
      <p:ext uri="{BB962C8B-B14F-4D97-AF65-F5344CB8AC3E}">
        <p14:creationId xmlns:p14="http://schemas.microsoft.com/office/powerpoint/2010/main" val="8051084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6028" y="304800"/>
            <a:ext cx="8229600" cy="1143000"/>
          </a:xfrm>
          <a:prstGeom prst="flowChartDecision">
            <a:avLst/>
          </a:prstGeom>
          <a:solidFill>
            <a:srgbClr val="00B0F0"/>
          </a:solidFill>
          <a:ln w="28575">
            <a:solidFill>
              <a:srgbClr val="0070C0"/>
            </a:solidFill>
          </a:ln>
        </p:spPr>
        <p:txBody>
          <a:bodyPr>
            <a:noAutofit/>
          </a:bodyPr>
          <a:lstStyle/>
          <a:p>
            <a:r>
              <a:rPr lang="bn-BD" sz="6000" dirty="0">
                <a:solidFill>
                  <a:srgbClr val="7030A0"/>
                </a:solidFill>
                <a:latin typeface="NikoshBAN" panose="02000000000000000000" pitchFamily="2" charset="0"/>
                <a:cs typeface="NikoshBAN" panose="02000000000000000000" pitchFamily="2" charset="0"/>
              </a:rPr>
              <a:t>পাঠ সংযোগ</a:t>
            </a:r>
            <a:endParaRPr lang="en-US" sz="6000" dirty="0">
              <a:solidFill>
                <a:srgbClr val="7030A0"/>
              </a:solidFill>
              <a:latin typeface="NikoshBAN" panose="02000000000000000000" pitchFamily="2" charset="0"/>
              <a:cs typeface="NikoshBAN" panose="02000000000000000000" pitchFamily="2" charset="0"/>
            </a:endParaRPr>
          </a:p>
        </p:txBody>
      </p:sp>
      <p:sp>
        <p:nvSpPr>
          <p:cNvPr id="3" name="Content Placeholder 2"/>
          <p:cNvSpPr>
            <a:spLocks noGrp="1"/>
          </p:cNvSpPr>
          <p:nvPr>
            <p:ph idx="1"/>
          </p:nvPr>
        </p:nvSpPr>
        <p:spPr>
          <a:xfrm>
            <a:off x="457200" y="2895600"/>
            <a:ext cx="8229600" cy="3230563"/>
          </a:xfrm>
          <a:prstGeom prst="flowChartPunchedTape">
            <a:avLst/>
          </a:prstGeom>
          <a:solidFill>
            <a:srgbClr val="00B050"/>
          </a:solidFill>
          <a:ln w="76200">
            <a:solidFill>
              <a:schemeClr val="accent2">
                <a:lumMod val="75000"/>
              </a:schemeClr>
            </a:solidFill>
          </a:ln>
        </p:spPr>
        <p:txBody>
          <a:bodyPr/>
          <a:lstStyle/>
          <a:p>
            <a:pPr marL="0" indent="0">
              <a:buNone/>
            </a:pPr>
            <a:r>
              <a:rPr lang="bn-BD" dirty="0">
                <a:solidFill>
                  <a:schemeClr val="accent3">
                    <a:lumMod val="50000"/>
                  </a:schemeClr>
                </a:solidFill>
              </a:rPr>
              <a:t> </a:t>
            </a:r>
            <a:r>
              <a:rPr lang="bn-BD" sz="4800" dirty="0">
                <a:solidFill>
                  <a:schemeClr val="accent3">
                    <a:lumMod val="50000"/>
                  </a:schemeClr>
                </a:solidFill>
                <a:latin typeface="NikoshBAN" panose="02000000000000000000" pitchFamily="2" charset="0"/>
                <a:cs typeface="NikoshBAN" panose="02000000000000000000" pitchFamily="2" charset="0"/>
              </a:rPr>
              <a:t>তোমাদের বইয়ের ৩৪ পৃষ্ঠা বের কর।</a:t>
            </a:r>
            <a:endParaRPr lang="en-US" sz="4800" dirty="0">
              <a:solidFill>
                <a:schemeClr val="accent3">
                  <a:lumMod val="50000"/>
                </a:schemeClr>
              </a:solidFill>
              <a:latin typeface="NikoshBAN" panose="02000000000000000000" pitchFamily="2" charset="0"/>
              <a:cs typeface="NikoshBAN" panose="02000000000000000000" pitchFamily="2" charset="0"/>
            </a:endParaRPr>
          </a:p>
        </p:txBody>
      </p:sp>
    </p:spTree>
    <p:extLst>
      <p:ext uri="{BB962C8B-B14F-4D97-AF65-F5344CB8AC3E}">
        <p14:creationId xmlns:p14="http://schemas.microsoft.com/office/powerpoint/2010/main" val="26418518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722438"/>
          </a:xfrm>
          <a:prstGeom prst="leftRightArrow">
            <a:avLst/>
          </a:prstGeom>
          <a:solidFill>
            <a:srgbClr val="92D050"/>
          </a:solidFill>
          <a:ln w="38100">
            <a:solidFill>
              <a:schemeClr val="tx1"/>
            </a:solidFill>
          </a:ln>
        </p:spPr>
        <p:txBody>
          <a:bodyPr>
            <a:normAutofit fontScale="90000"/>
          </a:bodyPr>
          <a:lstStyle/>
          <a:p>
            <a:pPr algn="ctr"/>
            <a:r>
              <a:rPr lang="bn-BD" sz="6600" dirty="0">
                <a:solidFill>
                  <a:schemeClr val="accent3">
                    <a:lumMod val="75000"/>
                  </a:schemeClr>
                </a:solidFill>
                <a:latin typeface="NikoshBAN" pitchFamily="2" charset="0"/>
                <a:cs typeface="NikoshBAN" pitchFamily="2" charset="0"/>
              </a:rPr>
              <a:t>শিক্ষকের পাঠ</a:t>
            </a:r>
            <a:endParaRPr lang="en-US" sz="6600" dirty="0">
              <a:solidFill>
                <a:schemeClr val="accent3">
                  <a:lumMod val="75000"/>
                </a:schemeClr>
              </a:solidFill>
              <a:latin typeface="NikoshBAN" pitchFamily="2" charset="0"/>
              <a:cs typeface="NikoshBAN" pitchFamily="2" charset="0"/>
            </a:endParaRPr>
          </a:p>
        </p:txBody>
      </p:sp>
      <p:pic>
        <p:nvPicPr>
          <p:cNvPr id="5" name="Picture 4">
            <a:extLst>
              <a:ext uri="{FF2B5EF4-FFF2-40B4-BE49-F238E27FC236}">
                <a16:creationId xmlns:a16="http://schemas.microsoft.com/office/drawing/2014/main" id="{7E14F18E-2946-4C10-A6D4-0CB1EDE204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0898" y="2133600"/>
            <a:ext cx="8742204" cy="4246409"/>
          </a:xfrm>
          <a:prstGeom prst="rect">
            <a:avLst/>
          </a:prstGeom>
        </p:spPr>
      </p:pic>
    </p:spTree>
    <p:extLst>
      <p:ext uri="{BB962C8B-B14F-4D97-AF65-F5344CB8AC3E}">
        <p14:creationId xmlns:p14="http://schemas.microsoft.com/office/powerpoint/2010/main" val="12801422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09800" y="228600"/>
            <a:ext cx="5076825" cy="1230312"/>
          </a:xfrm>
          <a:prstGeom prst="ellipse">
            <a:avLst/>
          </a:prstGeom>
          <a:solidFill>
            <a:srgbClr val="00B050"/>
          </a:solidFill>
          <a:ln w="57150">
            <a:solidFill>
              <a:schemeClr val="tx1"/>
            </a:solidFill>
          </a:ln>
        </p:spPr>
        <p:txBody>
          <a:bodyPr>
            <a:noAutofit/>
          </a:bodyPr>
          <a:lstStyle/>
          <a:p>
            <a:br>
              <a:rPr lang="bn-BD" dirty="0">
                <a:latin typeface="NikoshBAN" pitchFamily="2" charset="0"/>
                <a:cs typeface="NikoshBAN" pitchFamily="2" charset="0"/>
              </a:rPr>
            </a:br>
            <a:r>
              <a:rPr lang="bn-BD" sz="6000" dirty="0">
                <a:solidFill>
                  <a:srgbClr val="FF0000"/>
                </a:solidFill>
                <a:latin typeface="NikoshBAN" pitchFamily="2" charset="0"/>
                <a:cs typeface="NikoshBAN" pitchFamily="2" charset="0"/>
              </a:rPr>
              <a:t>শখের মৃৎশিল্প</a:t>
            </a:r>
            <a:br>
              <a:rPr lang="bn-BD" dirty="0">
                <a:latin typeface="NikoshBAN" pitchFamily="2" charset="0"/>
                <a:cs typeface="NikoshBAN" pitchFamily="2" charset="0"/>
              </a:rPr>
            </a:br>
            <a:endParaRPr lang="en-US" dirty="0">
              <a:latin typeface="NikoshBAN" pitchFamily="2" charset="0"/>
              <a:cs typeface="NikoshBAN" pitchFamily="2" charset="0"/>
            </a:endParaRPr>
          </a:p>
        </p:txBody>
      </p:sp>
      <p:sp>
        <p:nvSpPr>
          <p:cNvPr id="3" name="Content Placeholder 2"/>
          <p:cNvSpPr>
            <a:spLocks noGrp="1"/>
          </p:cNvSpPr>
          <p:nvPr>
            <p:ph idx="4294967295"/>
          </p:nvPr>
        </p:nvSpPr>
        <p:spPr>
          <a:xfrm>
            <a:off x="228600" y="3810000"/>
            <a:ext cx="8686800" cy="3048000"/>
          </a:xfrm>
        </p:spPr>
        <p:txBody>
          <a:bodyPr>
            <a:noAutofit/>
          </a:bodyPr>
          <a:lstStyle/>
          <a:p>
            <a:pPr marL="0" indent="0" algn="just">
              <a:buNone/>
            </a:pPr>
            <a:r>
              <a:rPr lang="en-US" sz="3200" dirty="0">
                <a:latin typeface="NikoshBAN" pitchFamily="2" charset="0"/>
                <a:cs typeface="NikoshBAN" pitchFamily="2" charset="0"/>
              </a:rPr>
              <a:t>                                                                                                </a:t>
            </a:r>
            <a:r>
              <a:rPr lang="bn-BD" sz="3200" dirty="0">
                <a:solidFill>
                  <a:srgbClr val="7030A0"/>
                </a:solidFill>
                <a:latin typeface="NikoshBAN" pitchFamily="2" charset="0"/>
                <a:cs typeface="NikoshBAN" pitchFamily="2" charset="0"/>
              </a:rPr>
              <a:t>গ্রামের নাম আনন্দপুর। মামার বাড়ি। কথায় আছে,মামার বাড়ি রসের  হাঁড়ি। আসলেই তাই। পড়া নেই,বাধা নেই,যেখানে খুশি ঘুরে বেড়াও,যা খুশি খাও। এই তো মামার বাড়ি। গেল বছর পহেলা বৈশাখের ছুটিতে গিয়েছিলাম আনন্দপুর। সেখানে পহেলা বৈশাখে মেলা বসে। মামা বললেন,তোমাদের মেলা দেখাতে নিয়ে যাব। </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500" y="1458912"/>
            <a:ext cx="7239000" cy="2427287"/>
          </a:xfrm>
          <a:prstGeom prst="rect">
            <a:avLst/>
          </a:prstGeom>
          <a:ln w="38100">
            <a:solidFill>
              <a:schemeClr val="tx1"/>
            </a:solidFill>
          </a:ln>
        </p:spPr>
      </p:pic>
    </p:spTree>
    <p:extLst>
      <p:ext uri="{BB962C8B-B14F-4D97-AF65-F5344CB8AC3E}">
        <p14:creationId xmlns:p14="http://schemas.microsoft.com/office/powerpoint/2010/main" val="29394394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1000" fill="hold"/>
                                        <p:tgtEl>
                                          <p:spTgt spid="7"/>
                                        </p:tgtEl>
                                        <p:attrNameLst>
                                          <p:attrName>ppt_w</p:attrName>
                                        </p:attrNameLst>
                                      </p:cBhvr>
                                      <p:tavLst>
                                        <p:tav tm="0">
                                          <p:val>
                                            <p:fltVal val="0"/>
                                          </p:val>
                                        </p:tav>
                                        <p:tav tm="100000">
                                          <p:val>
                                            <p:strVal val="#ppt_w"/>
                                          </p:val>
                                        </p:tav>
                                      </p:tavLst>
                                    </p:anim>
                                    <p:anim calcmode="lin" valueType="num">
                                      <p:cBhvr>
                                        <p:cTn id="16" dur="1000" fill="hold"/>
                                        <p:tgtEl>
                                          <p:spTgt spid="7"/>
                                        </p:tgtEl>
                                        <p:attrNameLst>
                                          <p:attrName>ppt_h</p:attrName>
                                        </p:attrNameLst>
                                      </p:cBhvr>
                                      <p:tavLst>
                                        <p:tav tm="0">
                                          <p:val>
                                            <p:fltVal val="0"/>
                                          </p:val>
                                        </p:tav>
                                        <p:tav tm="100000">
                                          <p:val>
                                            <p:strVal val="#ppt_h"/>
                                          </p:val>
                                        </p:tav>
                                      </p:tavLst>
                                    </p:anim>
                                    <p:anim calcmode="lin" valueType="num">
                                      <p:cBhvr>
                                        <p:cTn id="17" dur="1000" fill="hold"/>
                                        <p:tgtEl>
                                          <p:spTgt spid="7"/>
                                        </p:tgtEl>
                                        <p:attrNameLst>
                                          <p:attrName>style.rotation</p:attrName>
                                        </p:attrNameLst>
                                      </p:cBhvr>
                                      <p:tavLst>
                                        <p:tav tm="0">
                                          <p:val>
                                            <p:fltVal val="90"/>
                                          </p:val>
                                        </p:tav>
                                        <p:tav tm="100000">
                                          <p:val>
                                            <p:fltVal val="0"/>
                                          </p:val>
                                        </p:tav>
                                      </p:tavLst>
                                    </p:anim>
                                    <p:animEffect transition="in" filter="fade">
                                      <p:cBhvr>
                                        <p:cTn id="18" dur="1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Effect transition="in" filter="fade">
                                      <p:cBhvr>
                                        <p:cTn id="23" dur="1000"/>
                                        <p:tgtEl>
                                          <p:spTgt spid="3">
                                            <p:txEl>
                                              <p:pRg st="0" end="0"/>
                                            </p:txEl>
                                          </p:spTgt>
                                        </p:tgtEl>
                                      </p:cBhvr>
                                    </p:animEffect>
                                    <p:anim calcmode="lin" valueType="num">
                                      <p:cBhvr>
                                        <p:cTn id="2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Basis</Template>
  <TotalTime>511</TotalTime>
  <Words>598</Words>
  <Application>Microsoft Office PowerPoint</Application>
  <PresentationFormat>On-screen Show (4:3)</PresentationFormat>
  <Paragraphs>123</Paragraphs>
  <Slides>21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Calibri</vt:lpstr>
      <vt:lpstr>Corbel</vt:lpstr>
      <vt:lpstr>NikoshBAN</vt:lpstr>
      <vt:lpstr>Basis</vt:lpstr>
      <vt:lpstr>সবাইকে শুভেচ্ছা</vt:lpstr>
      <vt:lpstr>শিক্ষক পরিচিতি </vt:lpstr>
      <vt:lpstr>পাঠ পরিচিতি </vt:lpstr>
      <vt:lpstr>শিখনফল</vt:lpstr>
      <vt:lpstr>PowerPoint Presentation</vt:lpstr>
      <vt:lpstr> আজকের পাঠ</vt:lpstr>
      <vt:lpstr>পাঠ সংযোগ</vt:lpstr>
      <vt:lpstr>শিক্ষকের পাঠ</vt:lpstr>
      <vt:lpstr> শখের মৃৎশিল্প </vt:lpstr>
      <vt:lpstr>   </vt:lpstr>
      <vt:lpstr>PowerPoint Presentation</vt:lpstr>
      <vt:lpstr>PowerPoint Presentation</vt:lpstr>
      <vt:lpstr>PowerPoint Presentation</vt:lpstr>
      <vt:lpstr>শিক্ষার্থীর পাঠ </vt:lpstr>
      <vt:lpstr>নতুন শব্দের অর্থ জেনে নেই</vt:lpstr>
      <vt:lpstr>যুক্তবর্ণ ভেঙ্গে দেখাই ও শব্দ তৈরি করি  </vt:lpstr>
      <vt:lpstr>দলীয় কাজ </vt:lpstr>
      <vt:lpstr>একক কাজ</vt:lpstr>
      <vt:lpstr>বাড়ির কাজ</vt:lpstr>
      <vt:lpstr>মূল্যায়ন </vt:lpstr>
      <vt:lpstr>সবাইকে ধন্যবাদ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সবাইকে শুভেচ্ছা</dc:title>
  <dc:creator>Acer</dc:creator>
  <cp:lastModifiedBy>Maheshwar Chandra</cp:lastModifiedBy>
  <cp:revision>67</cp:revision>
  <dcterms:created xsi:type="dcterms:W3CDTF">2006-08-16T00:00:00Z</dcterms:created>
  <dcterms:modified xsi:type="dcterms:W3CDTF">2019-11-02T10:58:45Z</dcterms:modified>
</cp:coreProperties>
</file>