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90" r:id="rId2"/>
  </p:sldMasterIdLst>
  <p:notesMasterIdLst>
    <p:notesMasterId r:id="rId25"/>
  </p:notesMasterIdLst>
  <p:handoutMasterIdLst>
    <p:handoutMasterId r:id="rId26"/>
  </p:handoutMasterIdLst>
  <p:sldIdLst>
    <p:sldId id="299" r:id="rId3"/>
    <p:sldId id="302" r:id="rId4"/>
    <p:sldId id="276" r:id="rId5"/>
    <p:sldId id="300" r:id="rId6"/>
    <p:sldId id="261" r:id="rId7"/>
    <p:sldId id="293" r:id="rId8"/>
    <p:sldId id="294" r:id="rId9"/>
    <p:sldId id="288" r:id="rId10"/>
    <p:sldId id="289" r:id="rId11"/>
    <p:sldId id="286" r:id="rId12"/>
    <p:sldId id="296" r:id="rId13"/>
    <p:sldId id="281" r:id="rId14"/>
    <p:sldId id="265" r:id="rId15"/>
    <p:sldId id="298" r:id="rId16"/>
    <p:sldId id="283" r:id="rId17"/>
    <p:sldId id="267" r:id="rId18"/>
    <p:sldId id="268" r:id="rId19"/>
    <p:sldId id="301" r:id="rId20"/>
    <p:sldId id="269" r:id="rId21"/>
    <p:sldId id="270" r:id="rId22"/>
    <p:sldId id="271" r:id="rId23"/>
    <p:sldId id="292" r:id="rId2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76" y="-102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742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EBEEF-B761-477D-8BF2-F9F27A905BAF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DA3DA-B41F-4B2A-823C-8E3D9C596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79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C3C00-2F9C-40A5-A075-11131DD03353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71175B-7F5A-47CE-9C8E-8AEEC49CC0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940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5307-B2ED-47A8-AC59-CFF676AA531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7095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5307-B2ED-47A8-AC59-CFF676AA531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691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5307-B2ED-47A8-AC59-CFF676AA531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9869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5307-B2ED-47A8-AC59-CFF676AA531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499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5307-B2ED-47A8-AC59-CFF676AA531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80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5307-B2ED-47A8-AC59-CFF676AA531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6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5307-B2ED-47A8-AC59-CFF676AA531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6773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5307-B2ED-47A8-AC59-CFF676AA531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432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5307-B2ED-47A8-AC59-CFF676AA531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727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5307-B2ED-47A8-AC59-CFF676AA531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772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5307-B2ED-47A8-AC59-CFF676AA531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7902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5307-B2ED-47A8-AC59-CFF676AA531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310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D5307-B2ED-47A8-AC59-CFF676AA531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406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1ECFFB-7914-48B2-B62D-A99BCAF2DC7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20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09144-94B4-4C68-B7B2-3DFB2F36E4F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611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4538" y="609600"/>
            <a:ext cx="25901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162" y="609600"/>
            <a:ext cx="7567229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A29C1-D444-4BF9-B964-A1D7D48C458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004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88825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88825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88825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88825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4548" y="5052546"/>
            <a:ext cx="7514056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FC79-A4E2-415A-AAAC-530FD485C904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29028-E691-4851-A80E-7F9CDA73DC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825" y="3132290"/>
            <a:ext cx="9564643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FC79-A4E2-415A-AAAC-530FD485C904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29028-E691-4851-A80E-7F9CDA73DC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3603" y="731520"/>
            <a:ext cx="8532178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88825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88825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88825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88825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221" y="2172648"/>
            <a:ext cx="7953483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882" y="4607511"/>
            <a:ext cx="7958586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FC79-A4E2-415A-AAAC-530FD485C904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29028-E691-4851-A80E-7F9CDA7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FC79-A4E2-415A-AAAC-530FD485C904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29028-E691-4851-A80E-7F9CDA73DC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602" y="731519"/>
            <a:ext cx="446111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1923" y="731520"/>
            <a:ext cx="446111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603" y="731520"/>
            <a:ext cx="446111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528" y="1400327"/>
            <a:ext cx="4461110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789" y="731520"/>
            <a:ext cx="446111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1399032"/>
            <a:ext cx="4461110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FC79-A4E2-415A-AAAC-530FD485C904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29028-E691-4851-A80E-7F9CDA73DC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FC79-A4E2-415A-AAAC-530FD485C904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29028-E691-4851-A80E-7F9CDA7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FC79-A4E2-415A-AAAC-530FD485C904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29028-E691-4851-A80E-7F9CDA7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503" y="2209801"/>
            <a:ext cx="4846851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3092" y="731520"/>
            <a:ext cx="5354719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980" y="3497802"/>
            <a:ext cx="4517037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FC79-A4E2-415A-AAAC-530FD485C904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29028-E691-4851-A80E-7F9CDA7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B4FF77-52CC-430B-98B8-5C626946200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2133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88825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88825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88825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88825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5346" y="1143000"/>
            <a:ext cx="5484971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211" y="1010486"/>
            <a:ext cx="4924203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FC79-A4E2-415A-AAAC-530FD485C904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29028-E691-4851-A80E-7F9CDA73DC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438" y="4464421"/>
            <a:ext cx="8509167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39338" y="731519"/>
            <a:ext cx="8532178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FC79-A4E2-415A-AAAC-530FD485C904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29028-E691-4851-A80E-7F9CDA7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7943" y="376518"/>
            <a:ext cx="2742486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0997" y="731520"/>
            <a:ext cx="6437372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FC79-A4E2-415A-AAAC-530FD485C904}" type="datetimeFigureOut">
              <a:rPr lang="en-US" smtClean="0"/>
              <a:pPr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29028-E691-4851-A80E-7F9CDA7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2580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EC4096-88B2-477E-B7CC-4754B9AEE4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2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162" y="1981200"/>
            <a:ext cx="507867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981200"/>
            <a:ext cx="507867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D7071-CEEF-4650-9688-3A44A90C64C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26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7A6747-A625-4416-89FD-329599F7CB0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800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A7A575-4436-449F-910B-ECDA49A14B5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688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94436-F0E9-484B-90DF-28055671478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258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ECA61B-EA57-48C4-9845-4FFDEC53271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95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87542A-BC0E-4E92-A4CE-FAE5C8AB604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659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162" y="609600"/>
            <a:ext cx="1036050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162" y="1981200"/>
            <a:ext cx="10360501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162" y="6248400"/>
            <a:ext cx="253933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4515" y="6248400"/>
            <a:ext cx="385979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5324" y="6248400"/>
            <a:ext cx="253933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6BC8AE3-73F1-44A8-B361-F06209816B71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433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88825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88825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88825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88825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0430" y="4372168"/>
            <a:ext cx="8681087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603" y="732260"/>
            <a:ext cx="8532178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7457" y="6172201"/>
            <a:ext cx="3351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441" y="6172201"/>
            <a:ext cx="44692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78677" y="6172201"/>
            <a:ext cx="24377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6BC8AE3-73F1-44A8-B361-F06209816B71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jpe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:\Users\DOEL\Desktop\Muktopath\animated roses gif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012" y="623464"/>
            <a:ext cx="7162800" cy="3030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2"/>
          <p:cNvSpPr txBox="1"/>
          <p:nvPr/>
        </p:nvSpPr>
        <p:spPr>
          <a:xfrm>
            <a:off x="2817811" y="4349676"/>
            <a:ext cx="65532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গোলাপ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ফুলের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02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r.jpg"/>
          <p:cNvPicPr>
            <a:picLocks noChangeAspect="1"/>
          </p:cNvPicPr>
          <p:nvPr/>
        </p:nvPicPr>
        <p:blipFill>
          <a:blip r:embed="rId3"/>
          <a:srcRect t="9712" b="58633"/>
          <a:stretch>
            <a:fillRect/>
          </a:stretch>
        </p:blipFill>
        <p:spPr>
          <a:xfrm>
            <a:off x="304721" y="1600200"/>
            <a:ext cx="4339960" cy="12954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618016" y="1524001"/>
            <a:ext cx="3453500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bn-BD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সত্যক সারণি</a:t>
            </a:r>
            <a:endParaRPr lang="en-US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18016" y="2133603"/>
            <a:ext cx="345350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 Input OR  Gate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7618017" y="2590800"/>
          <a:ext cx="3453501" cy="340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0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465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298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B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Output</a:t>
                      </a:r>
                    </a:p>
                    <a:p>
                      <a:pPr algn="ctr"/>
                      <a:r>
                        <a:rPr lang="en-US" sz="2800" dirty="0"/>
                        <a:t>X=A+B</a:t>
                      </a:r>
                      <a:endParaRPr lang="bn-BD" sz="2800" dirty="0"/>
                    </a:p>
                  </a:txBody>
                  <a:tcPr marL="121888" marR="121888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marL="121888" marR="121888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marL="121888" marR="121888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marL="121888" marR="121888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marL="121888" marR="121888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751936" y="381000"/>
            <a:ext cx="3656676" cy="882654"/>
          </a:xfrm>
          <a:prstGeom prst="chevron">
            <a:avLst>
              <a:gd name="adj" fmla="val 396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গেইট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103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" name="Table 1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95819"/>
              </p:ext>
            </p:extLst>
          </p:nvPr>
        </p:nvGraphicFramePr>
        <p:xfrm>
          <a:off x="558615" y="2421204"/>
          <a:ext cx="396136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4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204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04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A+B</a:t>
                      </a:r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pSp>
        <p:nvGrpSpPr>
          <p:cNvPr id="141" name="Group 7"/>
          <p:cNvGrpSpPr>
            <a:grpSpLocks/>
          </p:cNvGrpSpPr>
          <p:nvPr/>
        </p:nvGrpSpPr>
        <p:grpSpPr bwMode="auto">
          <a:xfrm>
            <a:off x="5751513" y="2888560"/>
            <a:ext cx="5329449" cy="895009"/>
            <a:chOff x="7170" y="6840"/>
            <a:chExt cx="2370" cy="540"/>
          </a:xfrm>
        </p:grpSpPr>
        <p:sp>
          <p:nvSpPr>
            <p:cNvPr id="142" name="AutoShape 8"/>
            <p:cNvSpPr>
              <a:spLocks noChangeArrowheads="1"/>
            </p:cNvSpPr>
            <p:nvPr/>
          </p:nvSpPr>
          <p:spPr bwMode="auto">
            <a:xfrm flipH="1">
              <a:off x="8100" y="6840"/>
              <a:ext cx="720" cy="540"/>
            </a:xfrm>
            <a:prstGeom prst="moon">
              <a:avLst>
                <a:gd name="adj" fmla="val 6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Line 9"/>
            <p:cNvSpPr>
              <a:spLocks noChangeShapeType="1"/>
            </p:cNvSpPr>
            <p:nvPr/>
          </p:nvSpPr>
          <p:spPr bwMode="auto">
            <a:xfrm>
              <a:off x="7170" y="6934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Line 10"/>
            <p:cNvSpPr>
              <a:spLocks noChangeShapeType="1"/>
            </p:cNvSpPr>
            <p:nvPr/>
          </p:nvSpPr>
          <p:spPr bwMode="auto">
            <a:xfrm>
              <a:off x="7173" y="7275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Line 11"/>
            <p:cNvSpPr>
              <a:spLocks noChangeShapeType="1"/>
            </p:cNvSpPr>
            <p:nvPr/>
          </p:nvSpPr>
          <p:spPr bwMode="auto">
            <a:xfrm>
              <a:off x="8820" y="7110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1065212" y="2802204"/>
            <a:ext cx="1600201" cy="369332"/>
            <a:chOff x="1217612" y="1676400"/>
            <a:chExt cx="1600200" cy="369332"/>
          </a:xfrm>
        </p:grpSpPr>
        <p:sp>
          <p:nvSpPr>
            <p:cNvPr id="168" name="TextBox 167"/>
            <p:cNvSpPr txBox="1"/>
            <p:nvPr/>
          </p:nvSpPr>
          <p:spPr>
            <a:xfrm>
              <a:off x="1217612" y="16764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2513012" y="16764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5561012" y="2907611"/>
            <a:ext cx="339566" cy="880445"/>
            <a:chOff x="5713412" y="1781805"/>
            <a:chExt cx="339566" cy="880445"/>
          </a:xfrm>
        </p:grpSpPr>
        <p:sp>
          <p:nvSpPr>
            <p:cNvPr id="180" name="TextBox 179"/>
            <p:cNvSpPr txBox="1"/>
            <p:nvPr/>
          </p:nvSpPr>
          <p:spPr>
            <a:xfrm>
              <a:off x="5713412" y="1781805"/>
              <a:ext cx="3395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713412" y="2292918"/>
              <a:ext cx="3395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</p:grpSp>
      <p:sp>
        <p:nvSpPr>
          <p:cNvPr id="182" name="TextBox 181"/>
          <p:cNvSpPr txBox="1"/>
          <p:nvPr/>
        </p:nvSpPr>
        <p:spPr>
          <a:xfrm>
            <a:off x="3719513" y="2789504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9364180" y="3166773"/>
            <a:ext cx="235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1" name="AutoShape 8"/>
          <p:cNvSpPr>
            <a:spLocks noChangeArrowheads="1"/>
          </p:cNvSpPr>
          <p:nvPr/>
        </p:nvSpPr>
        <p:spPr bwMode="auto">
          <a:xfrm>
            <a:off x="1598612" y="841944"/>
            <a:ext cx="10209876" cy="882654"/>
          </a:xfrm>
          <a:prstGeom prst="chevron">
            <a:avLst>
              <a:gd name="adj" fmla="val 396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গেইট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সত্যক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সারনী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লজিক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সার্কিট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04212" y="3172936"/>
            <a:ext cx="531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0+0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551646" y="2895600"/>
            <a:ext cx="339566" cy="880445"/>
            <a:chOff x="5713412" y="1781805"/>
            <a:chExt cx="339566" cy="880445"/>
          </a:xfrm>
        </p:grpSpPr>
        <p:sp>
          <p:nvSpPr>
            <p:cNvPr id="25" name="TextBox 24"/>
            <p:cNvSpPr txBox="1"/>
            <p:nvPr/>
          </p:nvSpPr>
          <p:spPr>
            <a:xfrm>
              <a:off x="5713412" y="1781805"/>
              <a:ext cx="3395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713412" y="2292918"/>
              <a:ext cx="3395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304212" y="3175000"/>
            <a:ext cx="531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0+1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371012" y="3148568"/>
            <a:ext cx="235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87826" y="501753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3719513" y="3180145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065212" y="3160236"/>
            <a:ext cx="1600201" cy="394732"/>
            <a:chOff x="1065212" y="3160236"/>
            <a:chExt cx="1600201" cy="394732"/>
          </a:xfrm>
        </p:grpSpPr>
        <p:sp>
          <p:nvSpPr>
            <p:cNvPr id="33" name="TextBox 32"/>
            <p:cNvSpPr txBox="1"/>
            <p:nvPr/>
          </p:nvSpPr>
          <p:spPr>
            <a:xfrm>
              <a:off x="1065212" y="3160236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360613" y="3185636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551646" y="2912740"/>
            <a:ext cx="304800" cy="846650"/>
            <a:chOff x="5453459" y="4536751"/>
            <a:chExt cx="304800" cy="846650"/>
          </a:xfrm>
        </p:grpSpPr>
        <p:sp>
          <p:nvSpPr>
            <p:cNvPr id="3" name="TextBox 2"/>
            <p:cNvSpPr txBox="1"/>
            <p:nvPr/>
          </p:nvSpPr>
          <p:spPr>
            <a:xfrm>
              <a:off x="5453459" y="5014069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453459" y="4536751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719513" y="353084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065213" y="3516930"/>
            <a:ext cx="1600199" cy="383248"/>
            <a:chOff x="1065213" y="3516930"/>
            <a:chExt cx="1600199" cy="383248"/>
          </a:xfrm>
        </p:grpSpPr>
        <p:sp>
          <p:nvSpPr>
            <p:cNvPr id="39" name="TextBox 38"/>
            <p:cNvSpPr txBox="1"/>
            <p:nvPr/>
          </p:nvSpPr>
          <p:spPr>
            <a:xfrm>
              <a:off x="1065213" y="351693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360612" y="3530846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8385421" y="3172936"/>
            <a:ext cx="533862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1+0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371012" y="317986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76029" y="3879458"/>
            <a:ext cx="1624018" cy="390052"/>
            <a:chOff x="1041395" y="3879458"/>
            <a:chExt cx="1624018" cy="390052"/>
          </a:xfrm>
        </p:grpSpPr>
        <p:sp>
          <p:nvSpPr>
            <p:cNvPr id="8" name="TextBox 7"/>
            <p:cNvSpPr txBox="1"/>
            <p:nvPr/>
          </p:nvSpPr>
          <p:spPr>
            <a:xfrm>
              <a:off x="1041395" y="3900178"/>
              <a:ext cx="3524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312980" y="3879458"/>
              <a:ext cx="3524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3699590" y="3893374"/>
            <a:ext cx="352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423395" y="3166773"/>
            <a:ext cx="352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304212" y="3192563"/>
            <a:ext cx="531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1+1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5562835" y="2867890"/>
            <a:ext cx="379177" cy="936885"/>
            <a:chOff x="5900578" y="2857320"/>
            <a:chExt cx="379177" cy="936885"/>
          </a:xfrm>
        </p:grpSpPr>
        <p:sp>
          <p:nvSpPr>
            <p:cNvPr id="51" name="TextBox 50"/>
            <p:cNvSpPr txBox="1"/>
            <p:nvPr/>
          </p:nvSpPr>
          <p:spPr>
            <a:xfrm>
              <a:off x="5900578" y="2857320"/>
              <a:ext cx="3791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900578" y="3424873"/>
              <a:ext cx="3791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1407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44444E-6 L 0.20482 0.000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34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2.65896E-6 L 0.06576 2.65896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8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12 0.00093 L 0.12552 0.0011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3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2.96296E-6 L 0.20781 0.0018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9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0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1.11111E-6 L 0.0625 -0.00093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0"/>
                            </p:stCondLst>
                            <p:childTnLst>
                              <p:par>
                                <p:cTn id="5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0"/>
                            </p:stCondLst>
                            <p:childTnLst>
                              <p:par>
                                <p:cTn id="6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63 -3.33333E-6 L 0.11823 -0.0006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93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000"/>
                            </p:stCondLst>
                            <p:childTnLst>
                              <p:par>
                                <p:cTn id="6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2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0.21654 0.0018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20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4000"/>
                            </p:stCondLst>
                            <p:childTnLst>
                              <p:par>
                                <p:cTn id="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4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4000"/>
                            </p:stCondLst>
                            <p:childTnLst>
                              <p:par>
                                <p:cTn id="8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75 -0.00162 L 0.04648 -0.00324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55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6000"/>
                            </p:stCondLst>
                            <p:childTnLst>
                              <p:par>
                                <p:cTn id="8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6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6000"/>
                            </p:stCondLst>
                            <p:childTnLst>
                              <p:par>
                                <p:cTn id="94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-0.00093 L 0.10625 -0.00255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37" y="-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8000"/>
                            </p:stCondLst>
                            <p:childTnLst>
                              <p:par>
                                <p:cTn id="9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8000"/>
                            </p:stCondLst>
                            <p:childTnLst>
                              <p:par>
                                <p:cTn id="10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0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0.0007 L 0.21927 0.00301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51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0"/>
                            </p:stCondLst>
                            <p:childTnLst>
                              <p:par>
                                <p:cTn id="10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0"/>
                            </p:stCondLst>
                            <p:childTnLst>
                              <p:par>
                                <p:cTn id="114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-0.00347 L 0.05951 -0.00694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94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2000"/>
                            </p:stCondLst>
                            <p:childTnLst>
                              <p:par>
                                <p:cTn id="11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2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2000"/>
                            </p:stCondLst>
                            <p:childTnLst>
                              <p:par>
                                <p:cTn id="12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42 0.00092 L 0.10508 0.00115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4000"/>
                            </p:stCondLst>
                            <p:childTnLst>
                              <p:par>
                                <p:cTn id="12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" grpId="0"/>
      <p:bldP spid="183" grpId="0"/>
      <p:bldP spid="183" grpId="1"/>
      <p:bldP spid="183" grpId="2"/>
      <p:bldP spid="32" grpId="0"/>
      <p:bldP spid="32" grpId="1"/>
      <p:bldP spid="32" grpId="2"/>
      <p:bldP spid="27" grpId="0"/>
      <p:bldP spid="27" grpId="1"/>
      <p:bldP spid="27" grpId="2"/>
      <p:bldP spid="28" grpId="0"/>
      <p:bldP spid="28" grpId="1"/>
      <p:bldP spid="28" grpId="2"/>
      <p:bldP spid="35" grpId="0"/>
      <p:bldP spid="38" grpId="0"/>
      <p:bldP spid="7" grpId="0"/>
      <p:bldP spid="7" grpId="1"/>
      <p:bldP spid="7" grpId="2"/>
      <p:bldP spid="44" grpId="0"/>
      <p:bldP spid="44" grpId="1"/>
      <p:bldP spid="44" grpId="2"/>
      <p:bldP spid="47" grpId="0"/>
      <p:bldP spid="48" grpId="0"/>
      <p:bldP spid="48" grpId="1"/>
      <p:bldP spid="48" grpId="2"/>
      <p:bldP spid="49" grpId="0"/>
      <p:bldP spid="49" grpId="1"/>
      <p:bldP spid="49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87" descr="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6455" y="1752600"/>
            <a:ext cx="8326452" cy="4572000"/>
          </a:xfrm>
          <a:prstGeom prst="rect">
            <a:avLst/>
          </a:prstGeom>
        </p:spPr>
      </p:pic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1904336" y="488946"/>
            <a:ext cx="7847676" cy="882654"/>
          </a:xfrm>
          <a:prstGeom prst="chevron">
            <a:avLst>
              <a:gd name="adj" fmla="val 396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গেইট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ইলেকট্রিক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সার্কিট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510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618016" y="1524001"/>
            <a:ext cx="3453500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bn-BD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সত্যক সারণি</a:t>
            </a:r>
            <a:endParaRPr lang="en-US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5" name="Picture 14" descr="and.png"/>
          <p:cNvPicPr>
            <a:picLocks noChangeAspect="1"/>
          </p:cNvPicPr>
          <p:nvPr/>
        </p:nvPicPr>
        <p:blipFill>
          <a:blip r:embed="rId3"/>
          <a:srcRect t="12845" b="60009"/>
          <a:stretch>
            <a:fillRect/>
          </a:stretch>
        </p:blipFill>
        <p:spPr>
          <a:xfrm>
            <a:off x="304722" y="1676403"/>
            <a:ext cx="4266089" cy="983673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7618016" y="2133603"/>
            <a:ext cx="345350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2 Input AND  Gate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7618017" y="2590800"/>
          <a:ext cx="3453501" cy="348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0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465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298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B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Output</a:t>
                      </a:r>
                    </a:p>
                    <a:p>
                      <a:pPr algn="ctr"/>
                      <a:r>
                        <a:rPr lang="en-US" sz="2800" dirty="0"/>
                        <a:t>X=A.B</a:t>
                      </a:r>
                    </a:p>
                  </a:txBody>
                  <a:tcPr marL="121888" marR="121888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marL="121888" marR="121888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marL="121888" marR="121888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marL="121888" marR="121888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marL="121888" marR="121888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751936" y="381000"/>
            <a:ext cx="4037676" cy="882654"/>
          </a:xfrm>
          <a:prstGeom prst="chevron">
            <a:avLst>
              <a:gd name="adj" fmla="val 396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গেইট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305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2"/>
          <p:cNvGrpSpPr>
            <a:grpSpLocks/>
          </p:cNvGrpSpPr>
          <p:nvPr/>
        </p:nvGrpSpPr>
        <p:grpSpPr bwMode="auto">
          <a:xfrm>
            <a:off x="5892614" y="2386568"/>
            <a:ext cx="5383398" cy="1028700"/>
            <a:chOff x="7020" y="4500"/>
            <a:chExt cx="2340" cy="540"/>
          </a:xfrm>
        </p:grpSpPr>
        <p:sp>
          <p:nvSpPr>
            <p:cNvPr id="42" name="AutoShape 3"/>
            <p:cNvSpPr>
              <a:spLocks noChangeArrowheads="1"/>
            </p:cNvSpPr>
            <p:nvPr/>
          </p:nvSpPr>
          <p:spPr bwMode="auto">
            <a:xfrm>
              <a:off x="8100" y="4500"/>
              <a:ext cx="540" cy="540"/>
            </a:xfrm>
            <a:prstGeom prst="flowChartDelay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4"/>
            <p:cNvSpPr>
              <a:spLocks noChangeShapeType="1"/>
            </p:cNvSpPr>
            <p:nvPr/>
          </p:nvSpPr>
          <p:spPr bwMode="auto">
            <a:xfrm>
              <a:off x="7020" y="4905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5"/>
            <p:cNvSpPr>
              <a:spLocks noChangeShapeType="1"/>
            </p:cNvSpPr>
            <p:nvPr/>
          </p:nvSpPr>
          <p:spPr bwMode="auto">
            <a:xfrm>
              <a:off x="7020" y="4635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6"/>
            <p:cNvSpPr>
              <a:spLocks noChangeShapeType="1"/>
            </p:cNvSpPr>
            <p:nvPr/>
          </p:nvSpPr>
          <p:spPr bwMode="auto">
            <a:xfrm>
              <a:off x="8640" y="4770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108" name="Table 1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972222"/>
              </p:ext>
            </p:extLst>
          </p:nvPr>
        </p:nvGraphicFramePr>
        <p:xfrm>
          <a:off x="558615" y="2421204"/>
          <a:ext cx="396136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4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204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045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AB</a:t>
                      </a:r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21888" marR="12188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pSp>
        <p:nvGrpSpPr>
          <p:cNvPr id="160" name="Group 159"/>
          <p:cNvGrpSpPr/>
          <p:nvPr/>
        </p:nvGrpSpPr>
        <p:grpSpPr>
          <a:xfrm>
            <a:off x="1065212" y="2802204"/>
            <a:ext cx="1600201" cy="369332"/>
            <a:chOff x="1217612" y="1676400"/>
            <a:chExt cx="1600200" cy="369332"/>
          </a:xfrm>
        </p:grpSpPr>
        <p:sp>
          <p:nvSpPr>
            <p:cNvPr id="168" name="TextBox 167"/>
            <p:cNvSpPr txBox="1"/>
            <p:nvPr/>
          </p:nvSpPr>
          <p:spPr>
            <a:xfrm>
              <a:off x="1217612" y="16764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2513012" y="16764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5722831" y="2489857"/>
            <a:ext cx="339566" cy="880445"/>
            <a:chOff x="5713412" y="1781805"/>
            <a:chExt cx="339566" cy="880445"/>
          </a:xfrm>
        </p:grpSpPr>
        <p:sp>
          <p:nvSpPr>
            <p:cNvPr id="180" name="TextBox 179"/>
            <p:cNvSpPr txBox="1"/>
            <p:nvPr/>
          </p:nvSpPr>
          <p:spPr>
            <a:xfrm>
              <a:off x="5713412" y="1781805"/>
              <a:ext cx="3395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713412" y="2292918"/>
              <a:ext cx="3395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</p:grpSp>
      <p:sp>
        <p:nvSpPr>
          <p:cNvPr id="182" name="TextBox 181"/>
          <p:cNvSpPr txBox="1"/>
          <p:nvPr/>
        </p:nvSpPr>
        <p:spPr>
          <a:xfrm>
            <a:off x="3719513" y="2789504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9543582" y="2699658"/>
            <a:ext cx="235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619582" y="2743200"/>
            <a:ext cx="235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727795" y="2500086"/>
            <a:ext cx="339566" cy="880445"/>
            <a:chOff x="4153060" y="4927936"/>
            <a:chExt cx="339566" cy="880445"/>
          </a:xfrm>
        </p:grpSpPr>
        <p:grpSp>
          <p:nvGrpSpPr>
            <p:cNvPr id="24" name="Group 23"/>
            <p:cNvGrpSpPr/>
            <p:nvPr/>
          </p:nvGrpSpPr>
          <p:grpSpPr>
            <a:xfrm>
              <a:off x="4153060" y="4927936"/>
              <a:ext cx="339566" cy="880445"/>
              <a:chOff x="5713412" y="1781805"/>
              <a:chExt cx="339566" cy="880445"/>
            </a:xfrm>
          </p:grpSpPr>
          <p:sp>
            <p:nvSpPr>
              <p:cNvPr id="25" name="TextBox 24"/>
              <p:cNvSpPr txBox="1"/>
              <p:nvPr/>
            </p:nvSpPr>
            <p:spPr>
              <a:xfrm>
                <a:off x="5713412" y="1781805"/>
                <a:ext cx="3395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0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713412" y="2292918"/>
                <a:ext cx="3395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1</a:t>
                </a:r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>
              <a:off x="4187826" y="5017532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719513" y="3180145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065212" y="3160236"/>
            <a:ext cx="1600201" cy="394732"/>
            <a:chOff x="1065212" y="3160236"/>
            <a:chExt cx="1600201" cy="394732"/>
          </a:xfrm>
        </p:grpSpPr>
        <p:sp>
          <p:nvSpPr>
            <p:cNvPr id="33" name="TextBox 32"/>
            <p:cNvSpPr txBox="1"/>
            <p:nvPr/>
          </p:nvSpPr>
          <p:spPr>
            <a:xfrm>
              <a:off x="1065212" y="3160236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360613" y="3185636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719794" y="2514600"/>
            <a:ext cx="304800" cy="846650"/>
            <a:chOff x="5453459" y="4536751"/>
            <a:chExt cx="304800" cy="846650"/>
          </a:xfrm>
        </p:grpSpPr>
        <p:sp>
          <p:nvSpPr>
            <p:cNvPr id="3" name="TextBox 2"/>
            <p:cNvSpPr txBox="1"/>
            <p:nvPr/>
          </p:nvSpPr>
          <p:spPr>
            <a:xfrm>
              <a:off x="5453459" y="5014069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453459" y="4536751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719513" y="353084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065213" y="3516930"/>
            <a:ext cx="1600199" cy="383248"/>
            <a:chOff x="1065213" y="3516930"/>
            <a:chExt cx="1600199" cy="383248"/>
          </a:xfrm>
        </p:grpSpPr>
        <p:sp>
          <p:nvSpPr>
            <p:cNvPr id="39" name="TextBox 38"/>
            <p:cNvSpPr txBox="1"/>
            <p:nvPr/>
          </p:nvSpPr>
          <p:spPr>
            <a:xfrm>
              <a:off x="1065213" y="351693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360612" y="3530846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8377259" y="2743200"/>
            <a:ext cx="533862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523412" y="272162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1065213" y="3875509"/>
            <a:ext cx="1600199" cy="383248"/>
            <a:chOff x="1065213" y="3516930"/>
            <a:chExt cx="1600199" cy="383248"/>
          </a:xfrm>
        </p:grpSpPr>
        <p:sp>
          <p:nvSpPr>
            <p:cNvPr id="48" name="TextBox 47"/>
            <p:cNvSpPr txBox="1"/>
            <p:nvPr/>
          </p:nvSpPr>
          <p:spPr>
            <a:xfrm>
              <a:off x="1065213" y="351693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360612" y="3530846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3719513" y="390289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77259" y="2748910"/>
            <a:ext cx="531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0.0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5713412" y="2514600"/>
            <a:ext cx="304800" cy="846650"/>
            <a:chOff x="5453459" y="4536751"/>
            <a:chExt cx="304800" cy="846650"/>
          </a:xfrm>
        </p:grpSpPr>
        <p:sp>
          <p:nvSpPr>
            <p:cNvPr id="52" name="TextBox 51"/>
            <p:cNvSpPr txBox="1"/>
            <p:nvPr/>
          </p:nvSpPr>
          <p:spPr>
            <a:xfrm>
              <a:off x="5453459" y="5014069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5453459" y="4536751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8386098" y="2775858"/>
            <a:ext cx="533862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592780" y="2743200"/>
            <a:ext cx="235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87787" y="2743200"/>
            <a:ext cx="531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0.1</a:t>
            </a:r>
          </a:p>
        </p:txBody>
      </p:sp>
      <p:sp>
        <p:nvSpPr>
          <p:cNvPr id="57" name="AutoShape 8"/>
          <p:cNvSpPr>
            <a:spLocks noChangeArrowheads="1"/>
          </p:cNvSpPr>
          <p:nvPr/>
        </p:nvSpPr>
        <p:spPr bwMode="auto">
          <a:xfrm>
            <a:off x="1361864" y="981394"/>
            <a:ext cx="10674561" cy="882654"/>
          </a:xfrm>
          <a:prstGeom prst="chevron">
            <a:avLst>
              <a:gd name="adj" fmla="val 396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গেইট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সত্যক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সারনী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লজিক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সার্কিট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2780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20404 -0.0048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95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2.22222E-6 L 0.07201 -2.22222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9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2.22222E-6 L 0.1375 0.0006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1.85185E-6 L 0.20482 -0.0030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34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0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57 -0.00231 L 0.04661 -0.00462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3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0"/>
                            </p:stCondLst>
                            <p:childTnLst>
                              <p:par>
                                <p:cTn id="5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0"/>
                            </p:stCondLst>
                            <p:childTnLst>
                              <p:par>
                                <p:cTn id="6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04 0.00162 L 0.14622 0.00717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13" y="2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000"/>
                            </p:stCondLst>
                            <p:childTnLst>
                              <p:par>
                                <p:cTn id="6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2000"/>
                            </p:stCondLst>
                            <p:childTnLst>
                              <p:par>
                                <p:cTn id="7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4.91329E-6 L 0.19948 -0.00254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74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4000"/>
                            </p:stCondLst>
                            <p:childTnLst>
                              <p:par>
                                <p:cTn id="7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4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4000"/>
                            </p:stCondLst>
                            <p:childTnLst>
                              <p:par>
                                <p:cTn id="8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36 0.00347 L 0.05053 0.00693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4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6000"/>
                            </p:stCondLst>
                            <p:childTnLst>
                              <p:par>
                                <p:cTn id="8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6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60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6000"/>
                            </p:stCondLst>
                            <p:childTnLst>
                              <p:par>
                                <p:cTn id="9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0.00832 L 0.1375 0.00208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8000"/>
                            </p:stCondLst>
                            <p:childTnLst>
                              <p:par>
                                <p:cTn id="9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8000"/>
                            </p:stCondLst>
                            <p:childTnLst>
                              <p:par>
                                <p:cTn id="10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69942E-6 L 0.19831 -0.00231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09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0"/>
                            </p:stCondLst>
                            <p:childTnLst>
                              <p:par>
                                <p:cTn id="10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0"/>
                            </p:stCondLst>
                            <p:childTnLst>
                              <p:par>
                                <p:cTn id="11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-0.00139 L 0.04883 -0.00278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6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2000"/>
                            </p:stCondLst>
                            <p:childTnLst>
                              <p:par>
                                <p:cTn id="11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20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2000"/>
                            </p:stCondLst>
                            <p:childTnLst>
                              <p:par>
                                <p:cTn id="124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08 3.93064E-6 L 0.12734 -0.00625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15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4000"/>
                            </p:stCondLst>
                            <p:childTnLst>
                              <p:par>
                                <p:cTn id="12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" grpId="0"/>
      <p:bldP spid="183" grpId="0"/>
      <p:bldP spid="183" grpId="1"/>
      <p:bldP spid="183" grpId="2"/>
      <p:bldP spid="28" grpId="0"/>
      <p:bldP spid="28" grpId="1"/>
      <p:bldP spid="28" grpId="2"/>
      <p:bldP spid="35" grpId="0"/>
      <p:bldP spid="38" grpId="0"/>
      <p:bldP spid="7" grpId="0"/>
      <p:bldP spid="7" grpId="1"/>
      <p:bldP spid="7" grpId="2"/>
      <p:bldP spid="44" grpId="0"/>
      <p:bldP spid="44" grpId="1"/>
      <p:bldP spid="44" grpId="2"/>
      <p:bldP spid="50" grpId="0"/>
      <p:bldP spid="32" grpId="0"/>
      <p:bldP spid="32" grpId="1"/>
      <p:bldP spid="32" grpId="2"/>
      <p:bldP spid="54" grpId="0"/>
      <p:bldP spid="54" grpId="1"/>
      <p:bldP spid="54" grpId="2"/>
      <p:bldP spid="55" grpId="0"/>
      <p:bldP spid="55" grpId="1"/>
      <p:bldP spid="55" grpId="2"/>
      <p:bldP spid="27" grpId="0"/>
      <p:bldP spid="27" grpId="1"/>
      <p:bldP spid="27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87" descr="ang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0012" y="1567412"/>
            <a:ext cx="9448800" cy="4787915"/>
          </a:xfrm>
          <a:prstGeom prst="rect">
            <a:avLst/>
          </a:prstGeom>
        </p:spPr>
      </p:pic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1904336" y="488946"/>
            <a:ext cx="7847676" cy="882654"/>
          </a:xfrm>
          <a:prstGeom prst="chevron">
            <a:avLst>
              <a:gd name="adj" fmla="val 396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গেইট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ইলেকট্রিক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সার্কিট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186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618016" y="1524001"/>
            <a:ext cx="3453500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bn-BD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olaimanLipi" pitchFamily="2" charset="0"/>
                <a:cs typeface="SolaimanLipi" pitchFamily="2" charset="0"/>
              </a:rPr>
              <a:t>সত্যক সারণি</a:t>
            </a:r>
            <a:endParaRPr lang="en-US" sz="3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SolaimanLipi" pitchFamily="2" charset="0"/>
              <a:cs typeface="SolaimanLipi" pitchFamily="2" charset="0"/>
            </a:endParaRPr>
          </a:p>
        </p:txBody>
      </p:sp>
      <p:pic>
        <p:nvPicPr>
          <p:cNvPr id="13" name="Picture 12" descr="not.JPG"/>
          <p:cNvPicPr>
            <a:picLocks noChangeAspect="1"/>
          </p:cNvPicPr>
          <p:nvPr/>
        </p:nvPicPr>
        <p:blipFill>
          <a:blip r:embed="rId3"/>
          <a:srcRect r="38211"/>
          <a:stretch>
            <a:fillRect/>
          </a:stretch>
        </p:blipFill>
        <p:spPr>
          <a:xfrm>
            <a:off x="609441" y="1447800"/>
            <a:ext cx="3148780" cy="12192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618016" y="2133603"/>
            <a:ext cx="345350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NOT Gate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7618016" y="2611585"/>
          <a:ext cx="34535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67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67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B</a:t>
                      </a:r>
                    </a:p>
                  </a:txBody>
                  <a:tcPr marL="121888" marR="121888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marL="121888" marR="121888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 marL="121888" marR="121888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751936" y="381000"/>
            <a:ext cx="4037676" cy="882654"/>
          </a:xfrm>
          <a:prstGeom prst="chevron">
            <a:avLst>
              <a:gd name="adj" fmla="val 396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গেইট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305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6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412" y="2286000"/>
            <a:ext cx="8153400" cy="2819400"/>
          </a:xfrm>
          <a:prstGeom prst="rect">
            <a:avLst/>
          </a:prstGeom>
        </p:spPr>
      </p:pic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1293812" y="1143000"/>
            <a:ext cx="10674561" cy="882654"/>
          </a:xfrm>
          <a:prstGeom prst="chevron">
            <a:avLst>
              <a:gd name="adj" fmla="val 396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NOT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গেইট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সত্যক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সারনী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লজিক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সার্কিট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34793" y="135330"/>
            <a:ext cx="5225477" cy="685902"/>
          </a:xfrm>
        </p:spPr>
        <p:txBody>
          <a:bodyPr/>
          <a:lstStyle/>
          <a:p>
            <a:r>
              <a:rPr lang="bn-BD" sz="3599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cs typeface="SolaimanLipi" panose="02000500020000020004" pitchFamily="2" charset="0"/>
              </a:rPr>
              <a:t>একক কাজ</a:t>
            </a:r>
            <a:endParaRPr lang="en-US" sz="3599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  <a:cs typeface="SolaimanLipi" panose="02000500020000020004" pitchFamily="2" charset="0"/>
            </a:endParaRPr>
          </a:p>
        </p:txBody>
      </p:sp>
      <p:sp>
        <p:nvSpPr>
          <p:cNvPr id="3" name="AutoShape 56"/>
          <p:cNvSpPr>
            <a:spLocks noChangeArrowheads="1"/>
          </p:cNvSpPr>
          <p:nvPr/>
        </p:nvSpPr>
        <p:spPr bwMode="auto">
          <a:xfrm>
            <a:off x="5933518" y="4043804"/>
            <a:ext cx="3426519" cy="547544"/>
          </a:xfrm>
          <a:prstGeom prst="roundRect">
            <a:avLst>
              <a:gd name="adj" fmla="val 50000"/>
            </a:avLst>
          </a:prstGeom>
          <a:noFill/>
          <a:ln w="28575">
            <a:noFill/>
            <a:round/>
            <a:headEnd/>
            <a:tailEnd/>
          </a:ln>
          <a:effectLst/>
          <a:extLst/>
        </p:spPr>
        <p:txBody>
          <a:bodyPr wrap="none" anchor="ctr"/>
          <a:lstStyle>
            <a:lvl1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799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SolaimanLipi" panose="02000500020000020004" pitchFamily="2" charset="0"/>
              </a:rPr>
              <a:t>ঘ. </a:t>
            </a:r>
            <a:r>
              <a:rPr lang="en-US" sz="2799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SolaimanLipi" panose="02000500020000020004" pitchFamily="2" charset="0"/>
              </a:rPr>
              <a:t>NOT</a:t>
            </a:r>
            <a:endParaRPr lang="en-US" sz="2799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SolaimanLipi" panose="02000500020000020004" pitchFamily="2" charset="0"/>
            </a:endParaRPr>
          </a:p>
        </p:txBody>
      </p:sp>
      <p:sp>
        <p:nvSpPr>
          <p:cNvPr id="4" name="AutoShape 55"/>
          <p:cNvSpPr>
            <a:spLocks noChangeArrowheads="1"/>
          </p:cNvSpPr>
          <p:nvPr/>
        </p:nvSpPr>
        <p:spPr bwMode="auto">
          <a:xfrm>
            <a:off x="5938280" y="3297873"/>
            <a:ext cx="3426520" cy="547544"/>
          </a:xfrm>
          <a:prstGeom prst="roundRect">
            <a:avLst>
              <a:gd name="adj" fmla="val 50000"/>
            </a:avLst>
          </a:prstGeom>
          <a:noFill/>
          <a:ln w="28575">
            <a:noFill/>
            <a:round/>
            <a:headEnd/>
            <a:tailEnd/>
          </a:ln>
          <a:effectLst/>
          <a:extLst/>
        </p:spPr>
        <p:txBody>
          <a:bodyPr wrap="none" anchor="ctr"/>
          <a:lstStyle>
            <a:lvl1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799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SolaimanLipi" panose="02000500020000020004" pitchFamily="2" charset="0"/>
              </a:rPr>
              <a:t>খ. </a:t>
            </a:r>
            <a:r>
              <a:rPr lang="en-US" sz="2799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SolaimanLipi" panose="02000500020000020004" pitchFamily="2" charset="0"/>
              </a:rPr>
              <a:t>AND</a:t>
            </a:r>
            <a:endParaRPr lang="en-US" sz="2799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SolaimanLipi" panose="02000500020000020004" pitchFamily="2" charset="0"/>
            </a:endParaRPr>
          </a:p>
        </p:txBody>
      </p:sp>
      <p:sp>
        <p:nvSpPr>
          <p:cNvPr id="7" name="AutoShape 52"/>
          <p:cNvSpPr>
            <a:spLocks noChangeArrowheads="1"/>
          </p:cNvSpPr>
          <p:nvPr/>
        </p:nvSpPr>
        <p:spPr bwMode="auto">
          <a:xfrm>
            <a:off x="2432404" y="2417038"/>
            <a:ext cx="6936402" cy="547545"/>
          </a:xfrm>
          <a:prstGeom prst="roundRect">
            <a:avLst>
              <a:gd name="adj" fmla="val 50000"/>
            </a:avLst>
          </a:prstGeom>
          <a:noFill/>
          <a:ln>
            <a:noFill/>
            <a:headEnd/>
            <a:tailEnd/>
          </a:ln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>
            <a:lvl1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bn-BD" sz="2999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১</a:t>
            </a:r>
            <a:r>
              <a:rPr lang="en-US" sz="2999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laimanLipi" panose="02000500020000020004" pitchFamily="2" charset="0"/>
                <a:cs typeface="SolaimanLipi" panose="02000500020000020004" pitchFamily="2" charset="0"/>
              </a:rPr>
              <a:t>.</a:t>
            </a:r>
            <a:r>
              <a:rPr lang="en-US" sz="2999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999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যৌক্তক</a:t>
            </a:r>
            <a:r>
              <a:rPr lang="en-US" sz="2999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999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গুনের</a:t>
            </a:r>
            <a:r>
              <a:rPr lang="en-US" sz="2999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999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গেইট</a:t>
            </a:r>
            <a:r>
              <a:rPr lang="en-US" sz="2999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999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কোনটি</a:t>
            </a:r>
            <a:r>
              <a:rPr lang="en-US" sz="2999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999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laimanLipi" panose="02000500020000020004" pitchFamily="2" charset="0"/>
              <a:cs typeface="SolaimanLipi" panose="02000500020000020004" pitchFamily="2" charset="0"/>
            </a:endParaRPr>
          </a:p>
        </p:txBody>
      </p:sp>
      <p:sp>
        <p:nvSpPr>
          <p:cNvPr id="8" name="AutoShape 53"/>
          <p:cNvSpPr>
            <a:spLocks noChangeArrowheads="1"/>
          </p:cNvSpPr>
          <p:nvPr/>
        </p:nvSpPr>
        <p:spPr bwMode="auto">
          <a:xfrm>
            <a:off x="2437167" y="3301794"/>
            <a:ext cx="3426520" cy="547544"/>
          </a:xfrm>
          <a:prstGeom prst="roundRect">
            <a:avLst>
              <a:gd name="adj" fmla="val 50000"/>
            </a:avLst>
          </a:prstGeom>
          <a:noFill/>
          <a:ln w="28575">
            <a:noFill/>
            <a:round/>
            <a:headEnd/>
            <a:tailEnd/>
          </a:ln>
          <a:effectLst/>
          <a:extLst/>
        </p:spPr>
        <p:txBody>
          <a:bodyPr wrap="none" anchor="ctr"/>
          <a:lstStyle>
            <a:lvl1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799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SolaimanLipi" panose="02000500020000020004" pitchFamily="2" charset="0"/>
              </a:rPr>
              <a:t>ক.  XOR</a:t>
            </a:r>
          </a:p>
        </p:txBody>
      </p:sp>
      <p:sp>
        <p:nvSpPr>
          <p:cNvPr id="9" name="AutoShape 54"/>
          <p:cNvSpPr>
            <a:spLocks noChangeArrowheads="1"/>
          </p:cNvSpPr>
          <p:nvPr/>
        </p:nvSpPr>
        <p:spPr bwMode="auto">
          <a:xfrm>
            <a:off x="2432405" y="4034281"/>
            <a:ext cx="3426519" cy="547544"/>
          </a:xfrm>
          <a:prstGeom prst="roundRect">
            <a:avLst>
              <a:gd name="adj" fmla="val 50000"/>
            </a:avLst>
          </a:prstGeom>
          <a:noFill/>
          <a:ln w="28575">
            <a:noFill/>
            <a:round/>
            <a:headEnd/>
            <a:tailEnd/>
          </a:ln>
          <a:effectLst/>
          <a:extLst/>
        </p:spPr>
        <p:txBody>
          <a:bodyPr wrap="none" anchor="ctr"/>
          <a:lstStyle>
            <a:lvl1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1300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defTabSz="13001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bn-BD" sz="2799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SolaimanLipi" panose="02000500020000020004" pitchFamily="2" charset="0"/>
              </a:rPr>
              <a:t>গ</a:t>
            </a:r>
            <a:r>
              <a:rPr lang="en-US" sz="2799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SolaimanLipi" panose="02000500020000020004" pitchFamily="2" charset="0"/>
              </a:rPr>
              <a:t>. OR</a:t>
            </a:r>
          </a:p>
        </p:txBody>
      </p:sp>
    </p:spTree>
    <p:extLst>
      <p:ext uri="{BB962C8B-B14F-4D97-AF65-F5344CB8AC3E}">
        <p14:creationId xmlns:p14="http://schemas.microsoft.com/office/powerpoint/2010/main" val="2638143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618540" y="1263654"/>
            <a:ext cx="10979037" cy="71754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None/>
            </a:pPr>
            <a:r>
              <a:rPr lang="bn-BD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নিচের প্রতীকগুলো দেখে তাদের নাম ও সত্যক সারণি লেখ</a:t>
            </a:r>
            <a:endParaRPr lang="en-US" sz="4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102697"/>
              </p:ext>
            </p:extLst>
          </p:nvPr>
        </p:nvGraphicFramePr>
        <p:xfrm>
          <a:off x="766430" y="2147443"/>
          <a:ext cx="6800364" cy="387235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182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53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0466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968089">
                <a:tc>
                  <a:txBody>
                    <a:bodyPr/>
                    <a:lstStyle/>
                    <a:p>
                      <a:pPr algn="ctr"/>
                      <a:r>
                        <a:rPr lang="bn-BD" sz="3600" dirty="0">
                          <a:solidFill>
                            <a:srgbClr val="FF0000"/>
                          </a:solidFill>
                        </a:rPr>
                        <a:t>দলের</a:t>
                      </a:r>
                      <a:r>
                        <a:rPr lang="bn-BD" sz="3600" baseline="0" dirty="0">
                          <a:solidFill>
                            <a:srgbClr val="FF0000"/>
                          </a:solidFill>
                        </a:rPr>
                        <a:t> নাম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en-US" sz="3600" dirty="0">
                        <a:solidFill>
                          <a:srgbClr val="FF0000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121888" marR="121888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121888" marR="121888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aseline="0" dirty="0"/>
                        <a:t> </a:t>
                      </a:r>
                      <a:r>
                        <a:rPr lang="bn-BD" sz="3600" baseline="0" dirty="0"/>
                        <a:t>প্রতীক</a:t>
                      </a:r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121888" marR="12188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6808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latin typeface="+mn-lt"/>
                          <a:cs typeface="+mn-cs"/>
                        </a:rPr>
                        <a:t>গোলাপ</a:t>
                      </a:r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121888" marR="121888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6808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/>
                        <a:t>জবা</a:t>
                      </a:r>
                      <a:r>
                        <a:rPr lang="bn-BD" sz="3600" baseline="0" dirty="0" smtClean="0"/>
                        <a:t> </a:t>
                      </a:r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121888" marR="121888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680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err="1" smtClean="0"/>
                        <a:t>শিউলী</a:t>
                      </a:r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121888" marR="121888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121888" marR="121888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11" name="Picture 10" descr="or.jpg"/>
          <p:cNvPicPr>
            <a:picLocks noChangeAspect="1"/>
          </p:cNvPicPr>
          <p:nvPr/>
        </p:nvPicPr>
        <p:blipFill>
          <a:blip r:embed="rId3"/>
          <a:srcRect t="9712" b="58633"/>
          <a:stretch>
            <a:fillRect/>
          </a:stretch>
        </p:blipFill>
        <p:spPr>
          <a:xfrm>
            <a:off x="4418013" y="3124202"/>
            <a:ext cx="3148780" cy="914401"/>
          </a:xfrm>
          <a:prstGeom prst="rect">
            <a:avLst/>
          </a:prstGeom>
        </p:spPr>
      </p:pic>
      <p:pic>
        <p:nvPicPr>
          <p:cNvPr id="12" name="Picture 11" descr="and.png"/>
          <p:cNvPicPr>
            <a:picLocks noChangeAspect="1"/>
          </p:cNvPicPr>
          <p:nvPr/>
        </p:nvPicPr>
        <p:blipFill>
          <a:blip r:embed="rId4"/>
          <a:srcRect t="12845" b="60009"/>
          <a:stretch>
            <a:fillRect/>
          </a:stretch>
        </p:blipFill>
        <p:spPr>
          <a:xfrm>
            <a:off x="4418012" y="4114803"/>
            <a:ext cx="3148781" cy="983673"/>
          </a:xfrm>
          <a:prstGeom prst="rect">
            <a:avLst/>
          </a:prstGeom>
        </p:spPr>
      </p:pic>
      <p:pic>
        <p:nvPicPr>
          <p:cNvPr id="13" name="Picture 12" descr="not.JPG"/>
          <p:cNvPicPr>
            <a:picLocks noChangeAspect="1"/>
          </p:cNvPicPr>
          <p:nvPr/>
        </p:nvPicPr>
        <p:blipFill>
          <a:blip r:embed="rId5"/>
          <a:srcRect r="38211"/>
          <a:stretch>
            <a:fillRect/>
          </a:stretch>
        </p:blipFill>
        <p:spPr>
          <a:xfrm>
            <a:off x="4418012" y="5029200"/>
            <a:ext cx="3148780" cy="990600"/>
          </a:xfrm>
          <a:prstGeom prst="rect">
            <a:avLst/>
          </a:prstGeom>
        </p:spPr>
      </p:pic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623879" y="381000"/>
            <a:ext cx="3923838" cy="882654"/>
          </a:xfrm>
          <a:prstGeom prst="chevron">
            <a:avLst>
              <a:gd name="adj" fmla="val 396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r>
              <a:rPr lang="en-US" sz="7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825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303212" y="1878973"/>
            <a:ext cx="7924800" cy="30469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4800" dirty="0" smtClean="0">
                <a:solidFill>
                  <a:srgbClr val="002060"/>
                </a:solidFill>
                <a:cs typeface="NikoshBAN" pitchFamily="2" charset="0"/>
              </a:rPr>
              <a:t>মো</a:t>
            </a:r>
            <a:r>
              <a:rPr lang="en-US" sz="4800" dirty="0" smtClean="0">
                <a:solidFill>
                  <a:srgbClr val="002060"/>
                </a:solidFill>
                <a:cs typeface="NikoshBAN" pitchFamily="2" charset="0"/>
              </a:rPr>
              <a:t>:</a:t>
            </a:r>
            <a:r>
              <a:rPr lang="bn-BD" sz="4800" dirty="0" smtClean="0">
                <a:solidFill>
                  <a:srgbClr val="002060"/>
                </a:solidFill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cs typeface="NikoshBAN" pitchFamily="2" charset="0"/>
              </a:rPr>
              <a:t>গোলবার</a:t>
            </a:r>
            <a:r>
              <a:rPr lang="en-US" sz="4800" dirty="0" smtClean="0">
                <a:solidFill>
                  <a:srgbClr val="002060"/>
                </a:solidFill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cs typeface="NikoshBAN" pitchFamily="2" charset="0"/>
              </a:rPr>
              <a:t>হোসেন</a:t>
            </a:r>
            <a:endParaRPr lang="bn-BD" sz="4800" dirty="0">
              <a:solidFill>
                <a:srgbClr val="002060"/>
              </a:solidFill>
              <a:cs typeface="NikoshBAN" pitchFamily="2" charset="0"/>
            </a:endParaRPr>
          </a:p>
          <a:p>
            <a:pPr algn="ctr"/>
            <a:r>
              <a:rPr lang="bn-BD" sz="4800" dirty="0">
                <a:solidFill>
                  <a:srgbClr val="002060"/>
                </a:solidFill>
                <a:cs typeface="NikoshBAN" pitchFamily="2" charset="0"/>
              </a:rPr>
              <a:t>সহকারী </a:t>
            </a:r>
            <a:r>
              <a:rPr lang="bn-BD" sz="4800" dirty="0" smtClean="0">
                <a:solidFill>
                  <a:srgbClr val="002060"/>
                </a:solidFill>
                <a:cs typeface="NikoshBAN" pitchFamily="2" charset="0"/>
              </a:rPr>
              <a:t>শিক্ষক</a:t>
            </a:r>
            <a:r>
              <a:rPr lang="en-US" sz="4800" dirty="0" smtClean="0">
                <a:solidFill>
                  <a:srgbClr val="002060"/>
                </a:solidFill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cs typeface="NikoshBAN" pitchFamily="2" charset="0"/>
              </a:rPr>
              <a:t>আই.সি.টি</a:t>
            </a:r>
            <a:r>
              <a:rPr lang="bn-BD" sz="4800" dirty="0" smtClean="0">
                <a:solidFill>
                  <a:srgbClr val="002060"/>
                </a:solidFill>
                <a:cs typeface="NikoshBAN" pitchFamily="2" charset="0"/>
              </a:rPr>
              <a:t>।</a:t>
            </a:r>
            <a:endParaRPr lang="bn-BD" sz="4800" dirty="0">
              <a:solidFill>
                <a:srgbClr val="002060"/>
              </a:solidFill>
              <a:cs typeface="NikoshBAN" pitchFamily="2" charset="0"/>
            </a:endParaRPr>
          </a:p>
          <a:p>
            <a:pPr algn="ctr"/>
            <a:r>
              <a:rPr lang="en-US" sz="4800" dirty="0" err="1" smtClean="0">
                <a:solidFill>
                  <a:srgbClr val="002060"/>
                </a:solidFill>
                <a:cs typeface="NikoshBAN" pitchFamily="2" charset="0"/>
              </a:rPr>
              <a:t>ছয়ঘরিয়া</a:t>
            </a:r>
            <a:r>
              <a:rPr lang="en-US" sz="4800" dirty="0" smtClean="0">
                <a:solidFill>
                  <a:srgbClr val="002060"/>
                </a:solidFill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cs typeface="NikoshBAN" pitchFamily="2" charset="0"/>
              </a:rPr>
              <a:t>এ.বি.এস</a:t>
            </a:r>
            <a:r>
              <a:rPr lang="en-US" sz="4800" dirty="0" smtClean="0">
                <a:solidFill>
                  <a:srgbClr val="002060"/>
                </a:solidFill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cs typeface="NikoshBAN" pitchFamily="2" charset="0"/>
              </a:rPr>
              <a:t>ফাজিল</a:t>
            </a:r>
            <a:r>
              <a:rPr lang="en-US" sz="4800" dirty="0" smtClean="0">
                <a:solidFill>
                  <a:srgbClr val="002060"/>
                </a:solidFill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cs typeface="NikoshBAN" pitchFamily="2" charset="0"/>
              </a:rPr>
              <a:t>মাদ্রাসা</a:t>
            </a:r>
            <a:r>
              <a:rPr lang="bn-BD" sz="4800" dirty="0" smtClean="0">
                <a:solidFill>
                  <a:srgbClr val="002060"/>
                </a:solidFill>
                <a:cs typeface="NikoshBAN" pitchFamily="2" charset="0"/>
              </a:rPr>
              <a:t>।</a:t>
            </a:r>
            <a:endParaRPr lang="bn-BD" sz="4800" dirty="0">
              <a:solidFill>
                <a:srgbClr val="002060"/>
              </a:solidFill>
              <a:cs typeface="NikoshBAN" pitchFamily="2" charset="0"/>
            </a:endParaRPr>
          </a:p>
          <a:p>
            <a:pPr algn="ctr"/>
            <a:r>
              <a:rPr lang="en-US" sz="4800" dirty="0" err="1" smtClean="0">
                <a:solidFill>
                  <a:srgbClr val="002060"/>
                </a:solidFill>
                <a:cs typeface="NikoshBAN" pitchFamily="2" charset="0"/>
              </a:rPr>
              <a:t>শালিখা</a:t>
            </a:r>
            <a:r>
              <a:rPr lang="bn-BD" sz="4800" dirty="0" smtClean="0">
                <a:solidFill>
                  <a:srgbClr val="002060"/>
                </a:solidFill>
                <a:cs typeface="NikoshBAN" pitchFamily="2" charset="0"/>
              </a:rPr>
              <a:t>, </a:t>
            </a:r>
            <a:r>
              <a:rPr lang="en-US" sz="4800" dirty="0" err="1" smtClean="0">
                <a:solidFill>
                  <a:srgbClr val="002060"/>
                </a:solidFill>
                <a:cs typeface="NikoshBAN" pitchFamily="2" charset="0"/>
              </a:rPr>
              <a:t>মাগুরা</a:t>
            </a:r>
            <a:r>
              <a:rPr lang="bn-BD" sz="4800" dirty="0" smtClean="0">
                <a:solidFill>
                  <a:srgbClr val="002060"/>
                </a:solidFill>
                <a:cs typeface="NikoshBAN" pitchFamily="2" charset="0"/>
              </a:rPr>
              <a:t>।</a:t>
            </a:r>
            <a:r>
              <a:rPr lang="bn-BD" sz="4800" dirty="0" smtClean="0">
                <a:solidFill>
                  <a:srgbClr val="002060"/>
                </a:solidFill>
              </a:rPr>
              <a:t> 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360612" y="381000"/>
            <a:ext cx="8153400" cy="12003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bn-BD" sz="7200" dirty="0" smtClean="0">
                <a:solidFill>
                  <a:srgbClr val="006600"/>
                </a:solidFill>
              </a:rPr>
              <a:t>উপস্থাপনা</a:t>
            </a:r>
            <a:r>
              <a:rPr lang="en-US" sz="7200" dirty="0" smtClean="0">
                <a:solidFill>
                  <a:srgbClr val="006600"/>
                </a:solidFill>
              </a:rPr>
              <a:t>য়</a:t>
            </a:r>
            <a:endParaRPr lang="en-US" sz="7200" dirty="0">
              <a:solidFill>
                <a:srgbClr val="0066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28012" y="2362200"/>
            <a:ext cx="3429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আলিম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২য়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বর্ষ</a:t>
            </a:r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৩য়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লজিক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গেইট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022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865812" y="457200"/>
            <a:ext cx="4736576" cy="2653681"/>
            <a:chOff x="7008812" y="287621"/>
            <a:chExt cx="4736576" cy="2653681"/>
          </a:xfrm>
        </p:grpSpPr>
        <p:sp>
          <p:nvSpPr>
            <p:cNvPr id="4" name="Cloud Callout 3"/>
            <p:cNvSpPr/>
            <p:nvPr/>
          </p:nvSpPr>
          <p:spPr>
            <a:xfrm>
              <a:off x="8530933" y="287621"/>
              <a:ext cx="2302650" cy="914400"/>
            </a:xfrm>
            <a:prstGeom prst="cloudCallout">
              <a:avLst>
                <a:gd name="adj1" fmla="val -22423"/>
                <a:gd name="adj2" fmla="val 103048"/>
              </a:avLst>
            </a:prstGeom>
            <a:noFill/>
            <a:ln>
              <a:solidFill>
                <a:srgbClr val="FFFF00"/>
              </a:solidFill>
            </a:ln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8761412" y="360101"/>
              <a:ext cx="1845419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bn-BD" sz="4400" b="1" dirty="0">
                  <a:ln w="1905"/>
                  <a:gradFill>
                    <a:gsLst>
                      <a:gs pos="0">
                        <a:srgbClr val="7D3C4A">
                          <a:shade val="20000"/>
                          <a:satMod val="200000"/>
                        </a:srgbClr>
                      </a:gs>
                      <a:gs pos="78000">
                        <a:srgbClr val="7D3C4A">
                          <a:tint val="90000"/>
                          <a:shade val="89000"/>
                          <a:satMod val="220000"/>
                        </a:srgbClr>
                      </a:gs>
                      <a:gs pos="100000">
                        <a:srgbClr val="7D3C4A">
                          <a:tint val="12000"/>
                          <a:satMod val="255000"/>
                        </a:srgb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4400" b="1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rPr>
                <a:t>মূল্যায়ন</a:t>
              </a:r>
              <a:endParaRPr lang="en-US" sz="4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7008812" y="1383136"/>
              <a:ext cx="4736576" cy="1558166"/>
              <a:chOff x="1338309" y="1075881"/>
              <a:chExt cx="5867400" cy="1295400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1338309" y="1075881"/>
                <a:ext cx="5867400" cy="1295400"/>
                <a:chOff x="1371600" y="1371600"/>
                <a:chExt cx="6453882" cy="1989517"/>
              </a:xfrm>
            </p:grpSpPr>
            <p:pic>
              <p:nvPicPr>
                <p:cNvPr id="10" name="Picture 3" descr="C:\Documents and Settings\Lab 47\My Documents\My Pictures\New Folder (2)\Teacher_4.gif"/>
                <p:cNvPicPr>
                  <a:picLocks noChangeAspect="1" noChangeArrowheads="1" noCrop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3880610" y="1447800"/>
                  <a:ext cx="1074800" cy="1827160"/>
                </a:xfrm>
                <a:prstGeom prst="rect">
                  <a:avLst/>
                </a:prstGeom>
                <a:noFill/>
              </p:spPr>
            </p:pic>
            <p:pic>
              <p:nvPicPr>
                <p:cNvPr id="11" name="Picture 2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71210" y="1371600"/>
                  <a:ext cx="2954272" cy="1989517"/>
                </a:xfrm>
                <a:prstGeom prst="rect">
                  <a:avLst/>
                </a:prstGeom>
                <a:ln>
                  <a:noFill/>
                </a:ln>
                <a:effectLst>
                  <a:softEdge rad="112500"/>
                </a:effectLst>
                <a:scene3d>
                  <a:camera prst="perspectiveHeroicExtremeLeftFacing"/>
                  <a:lightRig rig="threePt" dir="t"/>
                </a:scene3d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2" name="Picture 3"/>
                <p:cNvPicPr>
                  <a:picLocks noChangeAspect="1" noChangeArrowheads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71600" y="1447800"/>
                  <a:ext cx="2432810" cy="1725121"/>
                </a:xfrm>
                <a:prstGeom prst="rect">
                  <a:avLst/>
                </a:prstGeom>
                <a:ln>
                  <a:noFill/>
                </a:ln>
                <a:effectLst>
                  <a:softEdge rad="112500"/>
                </a:effectLst>
                <a:scene3d>
                  <a:camera prst="isometricOffAxis1Right"/>
                  <a:lightRig rig="threePt" dir="t"/>
                </a:scene3d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cxnSp>
            <p:nvCxnSpPr>
              <p:cNvPr id="9" name="Straight Connector 8"/>
              <p:cNvCxnSpPr/>
              <p:nvPr/>
            </p:nvCxnSpPr>
            <p:spPr>
              <a:xfrm>
                <a:off x="2379373" y="2362200"/>
                <a:ext cx="3411827" cy="9081"/>
              </a:xfrm>
              <a:prstGeom prst="line">
                <a:avLst/>
              </a:prstGeom>
              <a:ln/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Rectangle 1"/>
          <p:cNvSpPr/>
          <p:nvPr/>
        </p:nvSpPr>
        <p:spPr>
          <a:xfrm>
            <a:off x="760412" y="2438400"/>
            <a:ext cx="102108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bn-BD" sz="4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লজিক গেট কী?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bn-BD" sz="4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মৌলিক লজিক গেট কত প্রকার ও কী কী ?</a:t>
            </a:r>
            <a:endParaRPr lang="en-US" sz="4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bn-BD" sz="4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কোন গেটের সকল ইনপুট </a:t>
            </a:r>
            <a:r>
              <a:rPr lang="en-US" sz="4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1 </a:t>
            </a:r>
            <a:r>
              <a:rPr lang="bn-BD" sz="4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জন্য আউটপুট ১ হয়?</a:t>
            </a:r>
            <a:endParaRPr lang="en-US" sz="4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bn-BD" sz="4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কোন গেটের সকল ইনপুট ০ এর জন্য আউটপুট ০ হয়</a:t>
            </a:r>
            <a:r>
              <a:rPr lang="bn-BD" sz="4400" dirty="0">
                <a:solidFill>
                  <a:schemeClr val="accent4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400" dirty="0">
              <a:solidFill>
                <a:schemeClr val="accent4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17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o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526" y="2016309"/>
            <a:ext cx="5231411" cy="358139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50812" y="631213"/>
            <a:ext cx="5078677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9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NikoshBAN" pitchFamily="2" charset="0"/>
                <a:cs typeface="NikoshBAN" pitchFamily="2" charset="0"/>
              </a:rPr>
              <a:t>বাড়ির</a:t>
            </a:r>
            <a:r>
              <a:rPr lang="bn-BD" sz="9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>
                  <a:prstShdw prst="shdw13" dist="53882" dir="13500000">
                    <a:srgbClr val="868686">
                      <a:alpha val="50000"/>
                    </a:srgbClr>
                  </a:prstShdw>
                </a:effectLst>
                <a:latin typeface="NikoshBAN" pitchFamily="2" charset="0"/>
                <a:cs typeface="NikoshBAN" pitchFamily="2" charset="0"/>
              </a:rPr>
              <a:t> কাজ</a:t>
            </a:r>
            <a:endParaRPr lang="en-US" sz="96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4212" y="2438400"/>
            <a:ext cx="5410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>
                <a:latin typeface="NikoshBAN" pitchFamily="2" charset="0"/>
                <a:cs typeface="NikoshBAN" pitchFamily="2" charset="0"/>
              </a:rPr>
              <a:t>তোমার বাড়িতে যে বেড সুইচ আছে তা কোন গেট সমর্থন করে এবং কেন? চিত্রসহ লিখে আনবে।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98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306253" y="1341120"/>
            <a:ext cx="3535066" cy="3535680"/>
            <a:chOff x="2804160" y="1485900"/>
            <a:chExt cx="3535680" cy="353568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0800000">
              <a:off x="2804160" y="1485900"/>
              <a:ext cx="3535680" cy="3535680"/>
            </a:xfrm>
            <a:prstGeom prst="ellipse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 rot="10800000">
              <a:off x="3775182" y="3657600"/>
              <a:ext cx="1593639" cy="110799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bn-BD" sz="6600" b="1" spc="50" dirty="0">
                  <a:ln w="11430"/>
                  <a:solidFill>
                    <a:srgbClr val="FF66FF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ধন্যবাদ</a:t>
              </a:r>
              <a:endParaRPr lang="en-US" sz="9600" b="1" spc="50" dirty="0">
                <a:ln w="11430"/>
                <a:solidFill>
                  <a:srgbClr val="FF66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8" name="Oval 1090"/>
          <p:cNvSpPr>
            <a:spLocks noChangeAspect="1"/>
          </p:cNvSpPr>
          <p:nvPr/>
        </p:nvSpPr>
        <p:spPr>
          <a:xfrm>
            <a:off x="4265612" y="1280160"/>
            <a:ext cx="3656965" cy="3657600"/>
          </a:xfrm>
          <a:custGeom>
            <a:avLst/>
            <a:gdLst/>
            <a:ahLst/>
            <a:cxnLst/>
            <a:rect l="l" t="t" r="r" b="b"/>
            <a:pathLst>
              <a:path w="5486400" h="5486400">
                <a:moveTo>
                  <a:pt x="2745148" y="152401"/>
                </a:moveTo>
                <a:cubicBezTo>
                  <a:pt x="1825091" y="151709"/>
                  <a:pt x="973686" y="639022"/>
                  <a:pt x="508292" y="1432693"/>
                </a:cubicBezTo>
                <a:lnTo>
                  <a:pt x="2743200" y="2743200"/>
                </a:lnTo>
                <a:lnTo>
                  <a:pt x="4980077" y="1436054"/>
                </a:lnTo>
                <a:cubicBezTo>
                  <a:pt x="4515877" y="641684"/>
                  <a:pt x="3665205" y="153093"/>
                  <a:pt x="2745148" y="152401"/>
                </a:cubicBezTo>
                <a:close/>
                <a:moveTo>
                  <a:pt x="2743200" y="0"/>
                </a:moveTo>
                <a:cubicBezTo>
                  <a:pt x="4258228" y="0"/>
                  <a:pt x="5486400" y="1228172"/>
                  <a:pt x="5486400" y="2743200"/>
                </a:cubicBezTo>
                <a:cubicBezTo>
                  <a:pt x="5486400" y="4258228"/>
                  <a:pt x="4258228" y="5486400"/>
                  <a:pt x="2743200" y="5486400"/>
                </a:cubicBezTo>
                <a:cubicBezTo>
                  <a:pt x="1228172" y="5486400"/>
                  <a:pt x="0" y="4258228"/>
                  <a:pt x="0" y="2743200"/>
                </a:cubicBezTo>
                <a:cubicBezTo>
                  <a:pt x="0" y="1228172"/>
                  <a:pt x="1228172" y="0"/>
                  <a:pt x="2743200" y="0"/>
                </a:cubicBezTo>
                <a:close/>
              </a:path>
            </a:pathLst>
          </a:custGeom>
          <a:blipFill>
            <a:blip r:embed="rId4" cstate="print">
              <a:grayscl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2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>
            <a:noFill/>
          </a:ln>
          <a:effectLst>
            <a:outerShdw blurRad="1270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"/>
          </a:scene3d>
          <a:sp3d>
            <a:bevelT w="381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069029" y="3058160"/>
            <a:ext cx="101583" cy="1016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0" name="Donut 9"/>
          <p:cNvSpPr>
            <a:spLocks noChangeAspect="1"/>
          </p:cNvSpPr>
          <p:nvPr/>
        </p:nvSpPr>
        <p:spPr>
          <a:xfrm>
            <a:off x="6018238" y="3032760"/>
            <a:ext cx="152374" cy="152400"/>
          </a:xfrm>
          <a:prstGeom prst="donut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0"/>
          </a:gradFill>
          <a:ln>
            <a:noFill/>
          </a:ln>
          <a:effectLst>
            <a:innerShdw blurRad="63500" dist="76200" dir="18900000">
              <a:prstClr val="black">
                <a:alpha val="44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" name="Oval 6"/>
          <p:cNvSpPr>
            <a:spLocks/>
          </p:cNvSpPr>
          <p:nvPr/>
        </p:nvSpPr>
        <p:spPr>
          <a:xfrm>
            <a:off x="5870943" y="1143000"/>
            <a:ext cx="396171" cy="396240"/>
          </a:xfrm>
          <a:prstGeom prst="ellipse">
            <a:avLst/>
          </a:prstGeom>
          <a:blipFill>
            <a:blip r:embed="rId4" cstate="print">
              <a:grayscl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2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>
            <a:noFill/>
          </a:ln>
          <a:effectLst>
            <a:outerShdw blurRad="1270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soft" dir="t"/>
          </a:scene3d>
          <a:sp3d>
            <a:bevelT w="381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006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0847" y="5257799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NikoshBAN" pitchFamily="2" charset="0"/>
                <a:cs typeface="NikoshBAN" pitchFamily="2" charset="0"/>
              </a:rPr>
              <a:t>ছবিতে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দেখতে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পাচ্ছি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85012" y="5468034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NikoshBAN" pitchFamily="2" charset="0"/>
                <a:cs typeface="NikoshBAN" pitchFamily="2" charset="0"/>
              </a:rPr>
              <a:t>ছবিতে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দেখতে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পাচ্ছি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pic>
        <p:nvPicPr>
          <p:cNvPr id="1026" name="Picture 2" descr="C:\Users\Mouno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2" y="1524000"/>
            <a:ext cx="5323651" cy="2991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ouno\Desktop\alloy_aluminum_gate_bi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8212" y="1066800"/>
            <a:ext cx="476250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136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4812" y="1447800"/>
            <a:ext cx="8442237" cy="1107707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1001">
            <a:schemeClr val="lt1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6598" b="1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6598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598" b="1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6598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598" b="1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598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</a:t>
            </a:r>
            <a:endParaRPr lang="en-US" sz="11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37487" y="3254783"/>
            <a:ext cx="4113626" cy="8308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799" b="1" dirty="0" err="1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মৌলিক</a:t>
            </a:r>
            <a:r>
              <a:rPr lang="en-US" sz="4799" b="1" dirty="0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799" b="1" dirty="0" err="1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লজিক</a:t>
            </a:r>
            <a:r>
              <a:rPr lang="en-US" sz="4799" b="1" dirty="0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799" b="1" dirty="0" err="1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গেইট</a:t>
            </a:r>
            <a:endParaRPr lang="en-US" sz="3999" b="1" dirty="0">
              <a:solidFill>
                <a:srgbClr val="FF00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540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89012" y="1130976"/>
            <a:ext cx="54809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bn-BD" sz="48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এই পাঠ শেষে </a:t>
            </a:r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…</a:t>
            </a:r>
            <a:endParaRPr lang="bn-BD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18244" y="2312122"/>
            <a:ext cx="60949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40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১. </a:t>
            </a:r>
            <a:r>
              <a:rPr lang="bn-BD" sz="40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লজিক গেট কী, তা বলতে </a:t>
            </a:r>
            <a:r>
              <a:rPr lang="bn-BD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;</a:t>
            </a:r>
            <a:r>
              <a:rPr lang="bn-BD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40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89360" y="298177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40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২. </a:t>
            </a:r>
            <a:r>
              <a:rPr lang="bn-BD" sz="40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মৌলিক গেটের প্রতীক চিহ্নিত করতে </a:t>
            </a:r>
            <a:r>
              <a:rPr lang="bn-BD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;</a:t>
            </a:r>
            <a:endParaRPr lang="bn-BD" sz="40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70012" y="3733800"/>
            <a:ext cx="10439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40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৩. </a:t>
            </a:r>
            <a:r>
              <a:rPr lang="bn-BD" sz="40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মৌলিক লজিক গেটের সত্যক সারণি লিখতে </a:t>
            </a:r>
            <a:r>
              <a:rPr lang="bn-BD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sz="40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1812" y="1491786"/>
            <a:ext cx="2895600" cy="3022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65" y="1295400"/>
            <a:ext cx="3524273" cy="32415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948838" y="626918"/>
            <a:ext cx="449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6600" b="1" i="0" u="none" strike="noStrike" kern="1200" cap="none" spc="50" normalizeH="0" baseline="0" noProof="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ছবি গুলি দেখ</a:t>
            </a:r>
            <a:endParaRPr kumimoji="0" lang="en-US" sz="6600" b="1" i="0" u="none" strike="noStrike" kern="1200" cap="none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961" y="1404845"/>
            <a:ext cx="4506024" cy="315641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4836" y="4800600"/>
            <a:ext cx="108997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itchFamily="2" charset="0"/>
                <a:cs typeface="NikoshBAN" pitchFamily="2" charset="0"/>
              </a:rPr>
              <a:t>ছবিগুলোকে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আইসি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IC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)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দেখা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যাচ্ছে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আইসির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মুলে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রয়েছে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লজিক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গেট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লজিক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গেট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বুলিয়ান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অ্যালজেবরার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ব্যবহারিক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প্রয়োগ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3426556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3948838" y="626918"/>
            <a:ext cx="44958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4400" b="1" i="0" u="none" strike="noStrike" kern="1200" cap="none" spc="50" normalizeH="0" baseline="0" noProof="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SolaimanLipi" pitchFamily="65" charset="0"/>
                <a:ea typeface="+mj-ea"/>
                <a:cs typeface="SolaimanLipi" pitchFamily="65" charset="0"/>
              </a:rPr>
              <a:t>ছবি গুলি দেখ</a:t>
            </a:r>
            <a:endParaRPr kumimoji="0" lang="en-US" sz="4400" b="1" i="0" u="none" strike="noStrike" kern="1200" cap="none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SolaimanLipi" pitchFamily="65" charset="0"/>
              <a:ea typeface="+mj-ea"/>
              <a:cs typeface="SolaimanLipi" pitchFamily="65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8612" y="1180258"/>
            <a:ext cx="7924800" cy="435928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799012" y="5508179"/>
            <a:ext cx="152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rgbClr val="C00000"/>
                </a:solidFill>
              </a:rPr>
              <a:t>IC</a:t>
            </a:r>
            <a:endParaRPr lang="en-US" sz="6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565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38933" y="1752601"/>
            <a:ext cx="10134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 err="1">
                <a:latin typeface="NikoshBAN" pitchFamily="2" charset="0"/>
                <a:cs typeface="NikoshBAN" pitchFamily="2" charset="0"/>
              </a:rPr>
              <a:t>বুলিয়ান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অ্যালজেবরার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ব্যবহারিক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প্রয়োগের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ডিজিটাল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ইলেকট্রনিক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সার্কিট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লজিক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গেইট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অন্যভাবে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ডিজিটাল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সার্কিট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যুক্তি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ভিত্তিক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সংকেতের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প্রবাহকে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নিয়ন্ত্রণ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সার্কিটকে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লজিক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গেইট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। </a:t>
            </a: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1751936" y="381000"/>
            <a:ext cx="5384991" cy="882654"/>
          </a:xfrm>
          <a:prstGeom prst="chevron">
            <a:avLst>
              <a:gd name="adj" fmla="val 396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r>
              <a:rPr lang="en-US" sz="6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লজিক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গেইট</a:t>
            </a: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কী</a:t>
            </a:r>
            <a:r>
              <a:rPr lang="bn-BD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</a:t>
            </a: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371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7083" y="1524001"/>
            <a:ext cx="1074615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 err="1">
                <a:latin typeface="NikoshBAN" pitchFamily="2" charset="0"/>
                <a:cs typeface="NikoshBAN" pitchFamily="2" charset="0"/>
              </a:rPr>
              <a:t>ডিজিটাল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ইলেকট্রনিক্সে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গেইট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সব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কিছুর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মুলে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তাদেরকে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মৌলিক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লজিক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গেইট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বুলিয়ান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অ্যালজেবরার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তিন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ধরণের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অপারেশনের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ভিত্তি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তিন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ধরণের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মৌলিক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লজিক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গেইট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ব্যবহৃত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। 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যথা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:</a:t>
            </a:r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860406" y="5486400"/>
            <a:ext cx="25712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3" dir="2700000" algn="ctr" rotWithShape="0">
              <a:srgbClr val="000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</a:rPr>
              <a:t>OR Gate</a:t>
            </a:r>
            <a:endParaRPr lang="en-US" sz="11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</a:endParaRPr>
          </a:p>
        </p:txBody>
      </p:sp>
      <p:grpSp>
        <p:nvGrpSpPr>
          <p:cNvPr id="36" name="Group 9"/>
          <p:cNvGrpSpPr>
            <a:grpSpLocks/>
          </p:cNvGrpSpPr>
          <p:nvPr/>
        </p:nvGrpSpPr>
        <p:grpSpPr bwMode="auto">
          <a:xfrm>
            <a:off x="440533" y="4538666"/>
            <a:ext cx="3397248" cy="947737"/>
            <a:chOff x="2109" y="867"/>
            <a:chExt cx="3175" cy="821"/>
          </a:xfrm>
        </p:grpSpPr>
        <p:sp>
          <p:nvSpPr>
            <p:cNvPr id="37" name="Text Box 10"/>
            <p:cNvSpPr txBox="1">
              <a:spLocks noChangeArrowheads="1"/>
            </p:cNvSpPr>
            <p:nvPr/>
          </p:nvSpPr>
          <p:spPr bwMode="auto">
            <a:xfrm>
              <a:off x="2112" y="869"/>
              <a:ext cx="32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 dirty="0">
                  <a:solidFill>
                    <a:srgbClr val="FF0066"/>
                  </a:solidFill>
                  <a:latin typeface="Times New Roman" panose="02020603050405020304" pitchFamily="18" charset="0"/>
                </a:rPr>
                <a:t>A</a:t>
              </a:r>
              <a:endParaRPr lang="en-US" sz="1100" dirty="0">
                <a:latin typeface="Times New Roman" panose="02020603050405020304" pitchFamily="18" charset="0"/>
              </a:endParaRPr>
            </a:p>
          </p:txBody>
        </p:sp>
        <p:sp>
          <p:nvSpPr>
            <p:cNvPr id="38" name="Text Box 11"/>
            <p:cNvSpPr txBox="1">
              <a:spLocks noChangeArrowheads="1"/>
            </p:cNvSpPr>
            <p:nvPr/>
          </p:nvSpPr>
          <p:spPr bwMode="auto">
            <a:xfrm>
              <a:off x="2109" y="1284"/>
              <a:ext cx="30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 dirty="0">
                  <a:solidFill>
                    <a:srgbClr val="FF0066"/>
                  </a:solidFill>
                  <a:latin typeface="Times New Roman" panose="02020603050405020304" pitchFamily="18" charset="0"/>
                </a:rPr>
                <a:t>B</a:t>
              </a:r>
              <a:endParaRPr lang="en-US" sz="1100" dirty="0">
                <a:latin typeface="Times New Roman" panose="02020603050405020304" pitchFamily="18" charset="0"/>
              </a:endParaRPr>
            </a:p>
          </p:txBody>
        </p:sp>
        <p:sp>
          <p:nvSpPr>
            <p:cNvPr id="39" name="Text Box 12"/>
            <p:cNvSpPr txBox="1">
              <a:spLocks noChangeArrowheads="1"/>
            </p:cNvSpPr>
            <p:nvPr/>
          </p:nvSpPr>
          <p:spPr bwMode="auto">
            <a:xfrm>
              <a:off x="4604" y="1071"/>
              <a:ext cx="6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 dirty="0">
                  <a:solidFill>
                    <a:srgbClr val="FF0066"/>
                  </a:solidFill>
                  <a:latin typeface="Times New Roman" panose="02020603050405020304" pitchFamily="18" charset="0"/>
                </a:rPr>
                <a:t>A+B</a:t>
              </a:r>
              <a:endParaRPr lang="en-US" sz="1100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40" name="Group 13"/>
            <p:cNvGrpSpPr>
              <a:grpSpLocks/>
            </p:cNvGrpSpPr>
            <p:nvPr/>
          </p:nvGrpSpPr>
          <p:grpSpPr bwMode="auto">
            <a:xfrm>
              <a:off x="2437" y="867"/>
              <a:ext cx="2086" cy="783"/>
              <a:chOff x="2437" y="867"/>
              <a:chExt cx="2086" cy="783"/>
            </a:xfrm>
          </p:grpSpPr>
          <p:sp>
            <p:nvSpPr>
              <p:cNvPr id="41" name="Line 14"/>
              <p:cNvSpPr>
                <a:spLocks noChangeShapeType="1"/>
              </p:cNvSpPr>
              <p:nvPr/>
            </p:nvSpPr>
            <p:spPr bwMode="auto">
              <a:xfrm>
                <a:off x="2437" y="1051"/>
                <a:ext cx="680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Line 15"/>
              <p:cNvSpPr>
                <a:spLocks noChangeShapeType="1"/>
              </p:cNvSpPr>
              <p:nvPr/>
            </p:nvSpPr>
            <p:spPr bwMode="auto">
              <a:xfrm>
                <a:off x="2437" y="1464"/>
                <a:ext cx="680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Line 16"/>
              <p:cNvSpPr>
                <a:spLocks noChangeShapeType="1"/>
              </p:cNvSpPr>
              <p:nvPr/>
            </p:nvSpPr>
            <p:spPr bwMode="auto">
              <a:xfrm>
                <a:off x="3843" y="1262"/>
                <a:ext cx="680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AutoShape 17"/>
              <p:cNvSpPr>
                <a:spLocks noChangeArrowheads="1"/>
              </p:cNvSpPr>
              <p:nvPr/>
            </p:nvSpPr>
            <p:spPr bwMode="auto">
              <a:xfrm flipH="1">
                <a:off x="3016" y="867"/>
                <a:ext cx="817" cy="783"/>
              </a:xfrm>
              <a:prstGeom prst="moon">
                <a:avLst>
                  <a:gd name="adj" fmla="val 82130"/>
                </a:avLst>
              </a:prstGeom>
              <a:noFill/>
              <a:ln w="57150">
                <a:solidFill>
                  <a:srgbClr val="99FF33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en-US"/>
              </a:p>
            </p:txBody>
          </p:sp>
        </p:grpSp>
      </p:grpSp>
      <p:sp>
        <p:nvSpPr>
          <p:cNvPr id="45" name="Text Box 110"/>
          <p:cNvSpPr txBox="1">
            <a:spLocks noChangeArrowheads="1"/>
          </p:cNvSpPr>
          <p:nvPr/>
        </p:nvSpPr>
        <p:spPr bwMode="auto">
          <a:xfrm>
            <a:off x="4931744" y="5486402"/>
            <a:ext cx="245103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3" dir="2700000" algn="ctr" rotWithShape="0">
              <a:srgbClr val="000080"/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</a:rPr>
              <a:t>AND Gate</a:t>
            </a:r>
            <a:endParaRPr lang="en-US" sz="11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</a:endParaRPr>
          </a:p>
        </p:txBody>
      </p:sp>
      <p:grpSp>
        <p:nvGrpSpPr>
          <p:cNvPr id="46" name="Group 111"/>
          <p:cNvGrpSpPr>
            <a:grpSpLocks/>
          </p:cNvGrpSpPr>
          <p:nvPr/>
        </p:nvGrpSpPr>
        <p:grpSpPr bwMode="auto">
          <a:xfrm>
            <a:off x="4510142" y="4524378"/>
            <a:ext cx="3870271" cy="962025"/>
            <a:chOff x="2109" y="869"/>
            <a:chExt cx="3011" cy="819"/>
          </a:xfrm>
        </p:grpSpPr>
        <p:grpSp>
          <p:nvGrpSpPr>
            <p:cNvPr id="47" name="Group 112"/>
            <p:cNvGrpSpPr>
              <a:grpSpLocks/>
            </p:cNvGrpSpPr>
            <p:nvPr/>
          </p:nvGrpSpPr>
          <p:grpSpPr bwMode="auto">
            <a:xfrm>
              <a:off x="2437" y="935"/>
              <a:ext cx="2086" cy="681"/>
              <a:chOff x="2437" y="935"/>
              <a:chExt cx="2086" cy="681"/>
            </a:xfrm>
          </p:grpSpPr>
          <p:sp>
            <p:nvSpPr>
              <p:cNvPr id="51" name="AutoShape 113"/>
              <p:cNvSpPr>
                <a:spLocks noChangeArrowheads="1"/>
              </p:cNvSpPr>
              <p:nvPr/>
            </p:nvSpPr>
            <p:spPr bwMode="auto">
              <a:xfrm>
                <a:off x="3132" y="935"/>
                <a:ext cx="725" cy="681"/>
              </a:xfrm>
              <a:prstGeom prst="flowChartDelay">
                <a:avLst/>
              </a:prstGeom>
              <a:noFill/>
              <a:ln w="57150">
                <a:solidFill>
                  <a:srgbClr val="99FF33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2" name="Line 114"/>
              <p:cNvSpPr>
                <a:spLocks noChangeShapeType="1"/>
              </p:cNvSpPr>
              <p:nvPr/>
            </p:nvSpPr>
            <p:spPr bwMode="auto">
              <a:xfrm>
                <a:off x="2437" y="1071"/>
                <a:ext cx="680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Line 115"/>
              <p:cNvSpPr>
                <a:spLocks noChangeShapeType="1"/>
              </p:cNvSpPr>
              <p:nvPr/>
            </p:nvSpPr>
            <p:spPr bwMode="auto">
              <a:xfrm>
                <a:off x="2437" y="1484"/>
                <a:ext cx="680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Line 116"/>
              <p:cNvSpPr>
                <a:spLocks noChangeShapeType="1"/>
              </p:cNvSpPr>
              <p:nvPr/>
            </p:nvSpPr>
            <p:spPr bwMode="auto">
              <a:xfrm>
                <a:off x="3843" y="1262"/>
                <a:ext cx="680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" name="Text Box 117"/>
            <p:cNvSpPr txBox="1">
              <a:spLocks noChangeArrowheads="1"/>
            </p:cNvSpPr>
            <p:nvPr/>
          </p:nvSpPr>
          <p:spPr bwMode="auto">
            <a:xfrm>
              <a:off x="2112" y="869"/>
              <a:ext cx="32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 dirty="0">
                  <a:solidFill>
                    <a:srgbClr val="FF0066"/>
                  </a:solidFill>
                  <a:latin typeface="Times New Roman" panose="02020603050405020304" pitchFamily="18" charset="0"/>
                </a:rPr>
                <a:t>A</a:t>
              </a:r>
              <a:endParaRPr lang="en-US" sz="1100" dirty="0">
                <a:latin typeface="Times New Roman" panose="02020603050405020304" pitchFamily="18" charset="0"/>
              </a:endParaRPr>
            </a:p>
          </p:txBody>
        </p:sp>
        <p:sp>
          <p:nvSpPr>
            <p:cNvPr id="49" name="Text Box 118"/>
            <p:cNvSpPr txBox="1">
              <a:spLocks noChangeArrowheads="1"/>
            </p:cNvSpPr>
            <p:nvPr/>
          </p:nvSpPr>
          <p:spPr bwMode="auto">
            <a:xfrm>
              <a:off x="2109" y="1284"/>
              <a:ext cx="30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 dirty="0">
                  <a:solidFill>
                    <a:srgbClr val="FF0066"/>
                  </a:solidFill>
                  <a:latin typeface="Times New Roman" panose="02020603050405020304" pitchFamily="18" charset="0"/>
                </a:rPr>
                <a:t>B</a:t>
              </a:r>
              <a:endParaRPr lang="en-US" sz="1100" dirty="0">
                <a:latin typeface="Times New Roman" panose="02020603050405020304" pitchFamily="18" charset="0"/>
              </a:endParaRPr>
            </a:p>
          </p:txBody>
        </p:sp>
        <p:sp>
          <p:nvSpPr>
            <p:cNvPr id="50" name="Text Box 119"/>
            <p:cNvSpPr txBox="1">
              <a:spLocks noChangeArrowheads="1"/>
            </p:cNvSpPr>
            <p:nvPr/>
          </p:nvSpPr>
          <p:spPr bwMode="auto">
            <a:xfrm>
              <a:off x="4604" y="1071"/>
              <a:ext cx="51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 dirty="0">
                  <a:solidFill>
                    <a:srgbClr val="FF0066"/>
                  </a:solidFill>
                  <a:latin typeface="Times New Roman" panose="02020603050405020304" pitchFamily="18" charset="0"/>
                </a:rPr>
                <a:t>AB</a:t>
              </a:r>
              <a:endParaRPr lang="en-US" sz="11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55" name="Text Box 131"/>
          <p:cNvSpPr txBox="1">
            <a:spLocks noChangeArrowheads="1"/>
          </p:cNvSpPr>
          <p:nvPr/>
        </p:nvSpPr>
        <p:spPr bwMode="auto">
          <a:xfrm>
            <a:off x="8755631" y="5486400"/>
            <a:ext cx="236722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9803" dir="2700000" algn="ctr" rotWithShape="0">
              <a:srgbClr val="000080"/>
            </a:outerShdw>
          </a:effectLst>
        </p:spPr>
        <p:txBody>
          <a:bodyPr/>
          <a:lstStyle/>
          <a:p>
            <a:pPr>
              <a:defRPr/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</a:rPr>
              <a:t>NOT Gate</a:t>
            </a:r>
            <a:endParaRPr lang="en-US" sz="11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</a:endParaRPr>
          </a:p>
        </p:txBody>
      </p:sp>
      <p:grpSp>
        <p:nvGrpSpPr>
          <p:cNvPr id="56" name="Group 132"/>
          <p:cNvGrpSpPr>
            <a:grpSpLocks/>
          </p:cNvGrpSpPr>
          <p:nvPr/>
        </p:nvGrpSpPr>
        <p:grpSpPr bwMode="auto">
          <a:xfrm>
            <a:off x="8451667" y="4667309"/>
            <a:ext cx="3135043" cy="819092"/>
            <a:chOff x="2381" y="890"/>
            <a:chExt cx="2434" cy="726"/>
          </a:xfrm>
        </p:grpSpPr>
        <p:grpSp>
          <p:nvGrpSpPr>
            <p:cNvPr id="57" name="Group 133"/>
            <p:cNvGrpSpPr>
              <a:grpSpLocks/>
            </p:cNvGrpSpPr>
            <p:nvPr/>
          </p:nvGrpSpPr>
          <p:grpSpPr bwMode="auto">
            <a:xfrm>
              <a:off x="2789" y="890"/>
              <a:ext cx="1633" cy="726"/>
              <a:chOff x="2789" y="890"/>
              <a:chExt cx="1633" cy="726"/>
            </a:xfrm>
          </p:grpSpPr>
          <p:sp>
            <p:nvSpPr>
              <p:cNvPr id="60" name="AutoShape 134"/>
              <p:cNvSpPr>
                <a:spLocks noChangeArrowheads="1"/>
              </p:cNvSpPr>
              <p:nvPr/>
            </p:nvSpPr>
            <p:spPr bwMode="auto">
              <a:xfrm rot="5400000">
                <a:off x="3379" y="890"/>
                <a:ext cx="726" cy="726"/>
              </a:xfrm>
              <a:prstGeom prst="triangle">
                <a:avLst>
                  <a:gd name="adj" fmla="val 50000"/>
                </a:avLst>
              </a:prstGeom>
              <a:noFill/>
              <a:ln w="57150">
                <a:solidFill>
                  <a:srgbClr val="99FF33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1" name="Line 135"/>
              <p:cNvSpPr>
                <a:spLocks noChangeShapeType="1"/>
              </p:cNvSpPr>
              <p:nvPr/>
            </p:nvSpPr>
            <p:spPr bwMode="auto">
              <a:xfrm flipH="1">
                <a:off x="2789" y="1253"/>
                <a:ext cx="590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Line 136"/>
              <p:cNvSpPr>
                <a:spLocks noChangeShapeType="1"/>
              </p:cNvSpPr>
              <p:nvPr/>
            </p:nvSpPr>
            <p:spPr bwMode="auto">
              <a:xfrm flipH="1">
                <a:off x="4104" y="1253"/>
                <a:ext cx="318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Oval 137"/>
              <p:cNvSpPr>
                <a:spLocks noChangeArrowheads="1"/>
              </p:cNvSpPr>
              <p:nvPr/>
            </p:nvSpPr>
            <p:spPr bwMode="auto">
              <a:xfrm>
                <a:off x="3994" y="1162"/>
                <a:ext cx="181" cy="181"/>
              </a:xfrm>
              <a:prstGeom prst="ellips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58" name="Text Box 138"/>
            <p:cNvSpPr txBox="1">
              <a:spLocks noChangeArrowheads="1"/>
            </p:cNvSpPr>
            <p:nvPr/>
          </p:nvSpPr>
          <p:spPr bwMode="auto">
            <a:xfrm>
              <a:off x="4468" y="1010"/>
              <a:ext cx="347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 dirty="0">
                  <a:solidFill>
                    <a:srgbClr val="FF0066"/>
                  </a:solidFill>
                  <a:latin typeface="Times New Roman" panose="02020603050405020304" pitchFamily="18" charset="0"/>
                </a:rPr>
                <a:t>Ā</a:t>
              </a:r>
              <a:endParaRPr lang="en-US" sz="1050" dirty="0">
                <a:solidFill>
                  <a:srgbClr val="FF0066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59" name="Text Box 139"/>
            <p:cNvSpPr txBox="1">
              <a:spLocks noChangeArrowheads="1"/>
            </p:cNvSpPr>
            <p:nvPr/>
          </p:nvSpPr>
          <p:spPr bwMode="auto">
            <a:xfrm>
              <a:off x="2381" y="1026"/>
              <a:ext cx="347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sz="2000" b="1" dirty="0">
                  <a:solidFill>
                    <a:srgbClr val="FF0066"/>
                  </a:solidFill>
                  <a:latin typeface="Times New Roman" panose="02020603050405020304" pitchFamily="18" charset="0"/>
                </a:rPr>
                <a:t>A</a:t>
              </a:r>
              <a:endParaRPr lang="en-US" sz="1050" dirty="0">
                <a:solidFill>
                  <a:srgbClr val="FF0066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65" name="AutoShape 8"/>
          <p:cNvSpPr>
            <a:spLocks noChangeArrowheads="1"/>
          </p:cNvSpPr>
          <p:nvPr/>
        </p:nvSpPr>
        <p:spPr bwMode="auto">
          <a:xfrm>
            <a:off x="43933" y="381000"/>
            <a:ext cx="3520590" cy="882654"/>
          </a:xfrm>
          <a:prstGeom prst="chevron">
            <a:avLst>
              <a:gd name="adj" fmla="val 396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মৌলিক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লজিক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গেইট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34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5" grpId="0"/>
      <p:bldP spid="5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474</Words>
  <Application>Microsoft Office PowerPoint</Application>
  <PresentationFormat>Custom</PresentationFormat>
  <Paragraphs>185</Paragraphs>
  <Slides>22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Default Design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একক কাজ</vt:lpstr>
      <vt:lpstr>PowerPoint Presentation</vt:lpstr>
      <vt:lpstr>PowerPoint Presentation</vt:lpstr>
      <vt:lpstr>PowerPoint Presentation</vt:lpstr>
      <vt:lpstr>PowerPoint Presentation</vt:lpstr>
    </vt:vector>
  </TitlesOfParts>
  <Company>NAEM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LAB</dc:creator>
  <cp:lastModifiedBy>Mouno</cp:lastModifiedBy>
  <cp:revision>117</cp:revision>
  <dcterms:created xsi:type="dcterms:W3CDTF">2011-11-16T04:56:49Z</dcterms:created>
  <dcterms:modified xsi:type="dcterms:W3CDTF">2019-11-03T10:14:34Z</dcterms:modified>
</cp:coreProperties>
</file>