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58" r:id="rId3"/>
    <p:sldId id="257" r:id="rId4"/>
    <p:sldId id="259" r:id="rId5"/>
    <p:sldId id="260" r:id="rId6"/>
    <p:sldId id="273" r:id="rId7"/>
    <p:sldId id="274" r:id="rId8"/>
    <p:sldId id="276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C1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B3433-B76A-4103-A2A1-3FC1D768635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3AB1A7-1081-472A-BD98-839359E8562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43B8CB5-59D1-46CD-AC57-39792A9F949D}" type="parTrans" cxnId="{1C4AFA1B-9A88-47BC-A80E-85206EBF8BBE}">
      <dgm:prSet/>
      <dgm:spPr/>
      <dgm:t>
        <a:bodyPr/>
        <a:lstStyle/>
        <a:p>
          <a:endParaRPr lang="en-US"/>
        </a:p>
      </dgm:t>
    </dgm:pt>
    <dgm:pt modelId="{7F23CEC7-880F-4598-8542-E59263A873F0}" type="sibTrans" cxnId="{1C4AFA1B-9A88-47BC-A80E-85206EBF8BBE}">
      <dgm:prSet/>
      <dgm:spPr/>
      <dgm:t>
        <a:bodyPr/>
        <a:lstStyle/>
        <a:p>
          <a:endParaRPr lang="en-US"/>
        </a:p>
      </dgm:t>
    </dgm:pt>
    <dgm:pt modelId="{3A32F7C6-3108-430F-BEE2-80A23BE392C3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পশ্চিমবঙ্গের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বর্ধমান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জেলার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কড়াই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১৮৮২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জন্মগ্রহণ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endParaRPr lang="en-US" dirty="0">
            <a:solidFill>
              <a:schemeClr val="bg1"/>
            </a:solidFill>
          </a:endParaRPr>
        </a:p>
      </dgm:t>
    </dgm:pt>
    <dgm:pt modelId="{7BFE8282-73ED-437E-912E-326B595A08EA}" type="parTrans" cxnId="{732339ED-9BE7-493F-B7D9-9BE9685DD959}">
      <dgm:prSet/>
      <dgm:spPr/>
      <dgm:t>
        <a:bodyPr/>
        <a:lstStyle/>
        <a:p>
          <a:endParaRPr lang="en-US"/>
        </a:p>
      </dgm:t>
    </dgm:pt>
    <dgm:pt modelId="{34D40FF1-9032-4016-8CE1-C5AECBAFCCA6}" type="sibTrans" cxnId="{732339ED-9BE7-493F-B7D9-9BE9685DD959}">
      <dgm:prSet/>
      <dgm:spPr/>
      <dgm:t>
        <a:bodyPr/>
        <a:lstStyle/>
        <a:p>
          <a:endParaRPr lang="en-US"/>
        </a:p>
      </dgm:t>
    </dgm:pt>
    <dgm:pt modelId="{B077C1E8-4D38-4E70-8729-B8151DE64216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উপাধিঃ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স্বীকৃতিস্বরূপ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কবিশেখর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r>
            <a:rPr lang="en-US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রবীন্দ্রভারতী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বিশ্ববিদ্যালয়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তাঁকে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সম্মানসূচক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en-US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লিড.উপাধি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r>
            <a:rPr lang="en-US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dirty="0"/>
        </a:p>
      </dgm:t>
    </dgm:pt>
    <dgm:pt modelId="{C3665C96-A984-4C05-82B3-83ACBB8C61D5}" type="parTrans" cxnId="{489FF474-693E-4F42-895D-8D481409B7C4}">
      <dgm:prSet/>
      <dgm:spPr/>
      <dgm:t>
        <a:bodyPr/>
        <a:lstStyle/>
        <a:p>
          <a:endParaRPr lang="en-US"/>
        </a:p>
      </dgm:t>
    </dgm:pt>
    <dgm:pt modelId="{9BA087E3-72E4-4AF8-820D-237407B478CF}" type="sibTrans" cxnId="{489FF474-693E-4F42-895D-8D481409B7C4}">
      <dgm:prSet/>
      <dgm:spPr/>
      <dgm:t>
        <a:bodyPr/>
        <a:lstStyle/>
        <a:p>
          <a:endParaRPr lang="en-US"/>
        </a:p>
      </dgm:t>
    </dgm:pt>
    <dgm:pt modelId="{55D7167A-E5DE-441E-B268-0451EEA32A54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bn-IN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কাব্যগ্রন্থঃ কিশলয়, পর্ণপুট, ঋতুমঙ্গল, খুদকুঁড়া, রসকদম্ব, বৈকালী, পূর্ণাহুতি ইত্যাদি।  </a:t>
          </a:r>
          <a:endParaRPr lang="en-US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8CB166-40EE-48DA-A954-3893F40AC032}" type="parTrans" cxnId="{616E8FF0-1698-4BF4-BFDB-CB61AEC46A83}">
      <dgm:prSet/>
      <dgm:spPr/>
      <dgm:t>
        <a:bodyPr/>
        <a:lstStyle/>
        <a:p>
          <a:endParaRPr lang="en-US"/>
        </a:p>
      </dgm:t>
    </dgm:pt>
    <dgm:pt modelId="{26F68522-59D2-49F5-96A8-4CCDB9CB5EF0}" type="sibTrans" cxnId="{616E8FF0-1698-4BF4-BFDB-CB61AEC46A83}">
      <dgm:prSet/>
      <dgm:spPr/>
      <dgm:t>
        <a:bodyPr/>
        <a:lstStyle/>
        <a:p>
          <a:endParaRPr lang="en-US"/>
        </a:p>
      </dgm:t>
    </dgm:pt>
    <dgm:pt modelId="{DEFDF9DF-A07A-4489-9865-2DFDCF158F6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IN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পেশাঃ শিক্ষকতাকে তিনি আদর্শ পেশা হিসেবে গ্রহণ করেছিলেন। 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1608AD-5CB2-4E10-BE4A-80F779799BA0}" type="parTrans" cxnId="{A1205603-6143-45C1-A55D-E823BF97E818}">
      <dgm:prSet/>
      <dgm:spPr/>
      <dgm:t>
        <a:bodyPr/>
        <a:lstStyle/>
        <a:p>
          <a:endParaRPr lang="en-US"/>
        </a:p>
      </dgm:t>
    </dgm:pt>
    <dgm:pt modelId="{1553916E-B702-4226-B6FE-0727DA7C2B9D}" type="sibTrans" cxnId="{A1205603-6143-45C1-A55D-E823BF97E818}">
      <dgm:prSet/>
      <dgm:spPr/>
      <dgm:t>
        <a:bodyPr/>
        <a:lstStyle/>
        <a:p>
          <a:endParaRPr lang="en-US"/>
        </a:p>
      </dgm:t>
    </dgm:pt>
    <dgm:pt modelId="{FA7627A9-54C5-4707-A619-9B9907D6F3F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১৯৬০ </a:t>
          </a:r>
          <a:r>
            <a:rPr lang="en-US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</a:t>
          </a:r>
          <a:r>
            <a: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মৃত্যুবরণ</a:t>
          </a:r>
          <a:r>
            <a: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1CCE42-13A8-44A1-B074-C3A1B3EE4D19}" type="parTrans" cxnId="{F7E5C03C-698C-4D9D-BFE7-4A9D0B46673F}">
      <dgm:prSet/>
      <dgm:spPr/>
      <dgm:t>
        <a:bodyPr/>
        <a:lstStyle/>
        <a:p>
          <a:endParaRPr lang="en-US"/>
        </a:p>
      </dgm:t>
    </dgm:pt>
    <dgm:pt modelId="{DEFBD5CB-52DE-42FA-B948-AFD79B5A5AB8}" type="sibTrans" cxnId="{F7E5C03C-698C-4D9D-BFE7-4A9D0B46673F}">
      <dgm:prSet/>
      <dgm:spPr/>
      <dgm:t>
        <a:bodyPr/>
        <a:lstStyle/>
        <a:p>
          <a:endParaRPr lang="en-US"/>
        </a:p>
      </dgm:t>
    </dgm:pt>
    <dgm:pt modelId="{05FB4D4D-95D2-41F0-B5B1-447BBCC8793B}" type="pres">
      <dgm:prSet presAssocID="{700B3433-B76A-4103-A2A1-3FC1D768635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39CA383-9A40-4F84-A225-C9CA9E9B6281}" type="pres">
      <dgm:prSet presAssocID="{DF3AB1A7-1081-472A-BD98-839359E85628}" presName="centerShape" presStyleLbl="node0" presStyleIdx="0" presStyleCnt="1"/>
      <dgm:spPr/>
      <dgm:t>
        <a:bodyPr/>
        <a:lstStyle/>
        <a:p>
          <a:endParaRPr lang="en-US"/>
        </a:p>
      </dgm:t>
    </dgm:pt>
    <dgm:pt modelId="{8136C9FE-3D0B-4EB6-A2ED-7C70879A75E5}" type="pres">
      <dgm:prSet presAssocID="{7BFE8282-73ED-437E-912E-326B595A08EA}" presName="parTrans" presStyleLbl="sibTrans2D1" presStyleIdx="0" presStyleCnt="5"/>
      <dgm:spPr/>
    </dgm:pt>
    <dgm:pt modelId="{CB24F300-2B4F-42D6-AF4F-720A60CF4C27}" type="pres">
      <dgm:prSet presAssocID="{7BFE8282-73ED-437E-912E-326B595A08EA}" presName="connectorText" presStyleLbl="sibTrans2D1" presStyleIdx="0" presStyleCnt="5"/>
      <dgm:spPr/>
    </dgm:pt>
    <dgm:pt modelId="{7809DA62-D100-43BE-BCA2-08E535FA21E7}" type="pres">
      <dgm:prSet presAssocID="{3A32F7C6-3108-430F-BEE2-80A23BE392C3}" presName="node" presStyleLbl="node1" presStyleIdx="0" presStyleCnt="5" custScaleX="113181" custScaleY="106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8E94C-8E60-4B88-B1E6-D3A2A038F70B}" type="pres">
      <dgm:prSet presAssocID="{078CB166-40EE-48DA-A954-3893F40AC032}" presName="parTrans" presStyleLbl="sibTrans2D1" presStyleIdx="1" presStyleCnt="5"/>
      <dgm:spPr/>
    </dgm:pt>
    <dgm:pt modelId="{6F5BCA4E-815A-452E-89B8-FDAF0EE2EB94}" type="pres">
      <dgm:prSet presAssocID="{078CB166-40EE-48DA-A954-3893F40AC032}" presName="connectorText" presStyleLbl="sibTrans2D1" presStyleIdx="1" presStyleCnt="5"/>
      <dgm:spPr/>
    </dgm:pt>
    <dgm:pt modelId="{84D81811-B656-49F1-BF1F-6B7EAE900B59}" type="pres">
      <dgm:prSet presAssocID="{55D7167A-E5DE-441E-B268-0451EEA32A54}" presName="node" presStyleLbl="node1" presStyleIdx="1" presStyleCnt="5" custScaleX="117948" custScaleY="115255">
        <dgm:presLayoutVars>
          <dgm:bulletEnabled val="1"/>
        </dgm:presLayoutVars>
      </dgm:prSet>
      <dgm:spPr/>
    </dgm:pt>
    <dgm:pt modelId="{2A59A6CC-1CCD-4C0C-9D67-FDD26007BEEA}" type="pres">
      <dgm:prSet presAssocID="{C3665C96-A984-4C05-82B3-83ACBB8C61D5}" presName="parTrans" presStyleLbl="sibTrans2D1" presStyleIdx="2" presStyleCnt="5"/>
      <dgm:spPr/>
    </dgm:pt>
    <dgm:pt modelId="{E9ADCBD2-A9F9-4B0B-9662-7CF5D607A150}" type="pres">
      <dgm:prSet presAssocID="{C3665C96-A984-4C05-82B3-83ACBB8C61D5}" presName="connectorText" presStyleLbl="sibTrans2D1" presStyleIdx="2" presStyleCnt="5"/>
      <dgm:spPr/>
    </dgm:pt>
    <dgm:pt modelId="{557D799D-2D79-4628-9255-1A96FA3A32AC}" type="pres">
      <dgm:prSet presAssocID="{B077C1E8-4D38-4E70-8729-B8151DE64216}" presName="node" presStyleLbl="node1" presStyleIdx="2" presStyleCnt="5" custScaleX="119548" custScaleY="105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6D018-0A92-442D-937C-2D59835D1A90}" type="pres">
      <dgm:prSet presAssocID="{721CCE42-13A8-44A1-B074-C3A1B3EE4D19}" presName="parTrans" presStyleLbl="sibTrans2D1" presStyleIdx="3" presStyleCnt="5"/>
      <dgm:spPr/>
    </dgm:pt>
    <dgm:pt modelId="{0920565E-8E9B-46B3-9AB0-C3ABDD2F336C}" type="pres">
      <dgm:prSet presAssocID="{721CCE42-13A8-44A1-B074-C3A1B3EE4D19}" presName="connectorText" presStyleLbl="sibTrans2D1" presStyleIdx="3" presStyleCnt="5"/>
      <dgm:spPr/>
    </dgm:pt>
    <dgm:pt modelId="{D391BD70-AC1C-4454-8234-B33B5A1A7198}" type="pres">
      <dgm:prSet presAssocID="{FA7627A9-54C5-4707-A619-9B9907D6F3FA}" presName="node" presStyleLbl="node1" presStyleIdx="3" presStyleCnt="5">
        <dgm:presLayoutVars>
          <dgm:bulletEnabled val="1"/>
        </dgm:presLayoutVars>
      </dgm:prSet>
      <dgm:spPr/>
    </dgm:pt>
    <dgm:pt modelId="{0D346661-692A-4F80-A9DD-58D3664F7BDC}" type="pres">
      <dgm:prSet presAssocID="{031608AD-5CB2-4E10-BE4A-80F779799BA0}" presName="parTrans" presStyleLbl="sibTrans2D1" presStyleIdx="4" presStyleCnt="5"/>
      <dgm:spPr/>
    </dgm:pt>
    <dgm:pt modelId="{55F539ED-68E4-4742-B308-5FA7C840AA4B}" type="pres">
      <dgm:prSet presAssocID="{031608AD-5CB2-4E10-BE4A-80F779799BA0}" presName="connectorText" presStyleLbl="sibTrans2D1" presStyleIdx="4" presStyleCnt="5"/>
      <dgm:spPr/>
    </dgm:pt>
    <dgm:pt modelId="{64796F1F-E210-4D02-976A-145987EACCC3}" type="pres">
      <dgm:prSet presAssocID="{DEFDF9DF-A07A-4489-9865-2DFDCF158F6B}" presName="node" presStyleLbl="node1" presStyleIdx="4" presStyleCnt="5" custScaleX="110568" custScaleY="102859" custRadScaleRad="98789" custRadScaleInc="7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CAC5C4-4328-42A7-9ED5-F9A95C9E7EE1}" type="presOf" srcId="{7BFE8282-73ED-437E-912E-326B595A08EA}" destId="{CB24F300-2B4F-42D6-AF4F-720A60CF4C27}" srcOrd="1" destOrd="0" presId="urn:microsoft.com/office/officeart/2005/8/layout/radial5"/>
    <dgm:cxn modelId="{310F4BFC-EF9D-45C7-A246-9A4C0D0D1C18}" type="presOf" srcId="{DF3AB1A7-1081-472A-BD98-839359E85628}" destId="{939CA383-9A40-4F84-A225-C9CA9E9B6281}" srcOrd="0" destOrd="0" presId="urn:microsoft.com/office/officeart/2005/8/layout/radial5"/>
    <dgm:cxn modelId="{0FBAC6FE-D961-4F10-A9E9-B542E1756C92}" type="presOf" srcId="{700B3433-B76A-4103-A2A1-3FC1D7686357}" destId="{05FB4D4D-95D2-41F0-B5B1-447BBCC8793B}" srcOrd="0" destOrd="0" presId="urn:microsoft.com/office/officeart/2005/8/layout/radial5"/>
    <dgm:cxn modelId="{CEC3A4B1-F9C5-4D60-80F5-959C8B06347F}" type="presOf" srcId="{DEFDF9DF-A07A-4489-9865-2DFDCF158F6B}" destId="{64796F1F-E210-4D02-976A-145987EACCC3}" srcOrd="0" destOrd="0" presId="urn:microsoft.com/office/officeart/2005/8/layout/radial5"/>
    <dgm:cxn modelId="{732339ED-9BE7-493F-B7D9-9BE9685DD959}" srcId="{DF3AB1A7-1081-472A-BD98-839359E85628}" destId="{3A32F7C6-3108-430F-BEE2-80A23BE392C3}" srcOrd="0" destOrd="0" parTransId="{7BFE8282-73ED-437E-912E-326B595A08EA}" sibTransId="{34D40FF1-9032-4016-8CE1-C5AECBAFCCA6}"/>
    <dgm:cxn modelId="{AF3257E3-86DF-47F3-8C82-36BC58AD62B6}" type="presOf" srcId="{031608AD-5CB2-4E10-BE4A-80F779799BA0}" destId="{55F539ED-68E4-4742-B308-5FA7C840AA4B}" srcOrd="1" destOrd="0" presId="urn:microsoft.com/office/officeart/2005/8/layout/radial5"/>
    <dgm:cxn modelId="{412C4F3D-3158-44F3-AE2C-1BA800EC0B21}" type="presOf" srcId="{C3665C96-A984-4C05-82B3-83ACBB8C61D5}" destId="{E9ADCBD2-A9F9-4B0B-9662-7CF5D607A150}" srcOrd="1" destOrd="0" presId="urn:microsoft.com/office/officeart/2005/8/layout/radial5"/>
    <dgm:cxn modelId="{EC92805F-28C1-4267-8681-AC8A0C62C35F}" type="presOf" srcId="{55D7167A-E5DE-441E-B268-0451EEA32A54}" destId="{84D81811-B656-49F1-BF1F-6B7EAE900B59}" srcOrd="0" destOrd="0" presId="urn:microsoft.com/office/officeart/2005/8/layout/radial5"/>
    <dgm:cxn modelId="{A1205603-6143-45C1-A55D-E823BF97E818}" srcId="{DF3AB1A7-1081-472A-BD98-839359E85628}" destId="{DEFDF9DF-A07A-4489-9865-2DFDCF158F6B}" srcOrd="4" destOrd="0" parTransId="{031608AD-5CB2-4E10-BE4A-80F779799BA0}" sibTransId="{1553916E-B702-4226-B6FE-0727DA7C2B9D}"/>
    <dgm:cxn modelId="{0B053942-1285-4830-A6EE-7B14BA91D125}" type="presOf" srcId="{031608AD-5CB2-4E10-BE4A-80F779799BA0}" destId="{0D346661-692A-4F80-A9DD-58D3664F7BDC}" srcOrd="0" destOrd="0" presId="urn:microsoft.com/office/officeart/2005/8/layout/radial5"/>
    <dgm:cxn modelId="{B5EA824D-5BFA-4745-B4E9-848875CE9B36}" type="presOf" srcId="{3A32F7C6-3108-430F-BEE2-80A23BE392C3}" destId="{7809DA62-D100-43BE-BCA2-08E535FA21E7}" srcOrd="0" destOrd="0" presId="urn:microsoft.com/office/officeart/2005/8/layout/radial5"/>
    <dgm:cxn modelId="{BE6704C8-0459-4533-9B08-E207168C3461}" type="presOf" srcId="{B077C1E8-4D38-4E70-8729-B8151DE64216}" destId="{557D799D-2D79-4628-9255-1A96FA3A32AC}" srcOrd="0" destOrd="0" presId="urn:microsoft.com/office/officeart/2005/8/layout/radial5"/>
    <dgm:cxn modelId="{CEE5FD8E-1E7D-4EF9-8532-516E9599A7CB}" type="presOf" srcId="{078CB166-40EE-48DA-A954-3893F40AC032}" destId="{6F5BCA4E-815A-452E-89B8-FDAF0EE2EB94}" srcOrd="1" destOrd="0" presId="urn:microsoft.com/office/officeart/2005/8/layout/radial5"/>
    <dgm:cxn modelId="{F7E5C03C-698C-4D9D-BFE7-4A9D0B46673F}" srcId="{DF3AB1A7-1081-472A-BD98-839359E85628}" destId="{FA7627A9-54C5-4707-A619-9B9907D6F3FA}" srcOrd="3" destOrd="0" parTransId="{721CCE42-13A8-44A1-B074-C3A1B3EE4D19}" sibTransId="{DEFBD5CB-52DE-42FA-B948-AFD79B5A5AB8}"/>
    <dgm:cxn modelId="{1C4AFA1B-9A88-47BC-A80E-85206EBF8BBE}" srcId="{700B3433-B76A-4103-A2A1-3FC1D7686357}" destId="{DF3AB1A7-1081-472A-BD98-839359E85628}" srcOrd="0" destOrd="0" parTransId="{643B8CB5-59D1-46CD-AC57-39792A9F949D}" sibTransId="{7F23CEC7-880F-4598-8542-E59263A873F0}"/>
    <dgm:cxn modelId="{77995736-B521-4918-9811-4B8F62518CEC}" type="presOf" srcId="{078CB166-40EE-48DA-A954-3893F40AC032}" destId="{4138E94C-8E60-4B88-B1E6-D3A2A038F70B}" srcOrd="0" destOrd="0" presId="urn:microsoft.com/office/officeart/2005/8/layout/radial5"/>
    <dgm:cxn modelId="{21B5E2A8-DFB8-499B-9500-DEF9BC6C3EEA}" type="presOf" srcId="{7BFE8282-73ED-437E-912E-326B595A08EA}" destId="{8136C9FE-3D0B-4EB6-A2ED-7C70879A75E5}" srcOrd="0" destOrd="0" presId="urn:microsoft.com/office/officeart/2005/8/layout/radial5"/>
    <dgm:cxn modelId="{3E2E3B1D-5508-4366-96CA-47617BBD48C4}" type="presOf" srcId="{C3665C96-A984-4C05-82B3-83ACBB8C61D5}" destId="{2A59A6CC-1CCD-4C0C-9D67-FDD26007BEEA}" srcOrd="0" destOrd="0" presId="urn:microsoft.com/office/officeart/2005/8/layout/radial5"/>
    <dgm:cxn modelId="{9E14C465-F862-4CEF-81A9-125B5BFFE675}" type="presOf" srcId="{721CCE42-13A8-44A1-B074-C3A1B3EE4D19}" destId="{0920565E-8E9B-46B3-9AB0-C3ABDD2F336C}" srcOrd="1" destOrd="0" presId="urn:microsoft.com/office/officeart/2005/8/layout/radial5"/>
    <dgm:cxn modelId="{3A731E1E-54E0-4110-8DB9-EC6C4CC21446}" type="presOf" srcId="{721CCE42-13A8-44A1-B074-C3A1B3EE4D19}" destId="{8DF6D018-0A92-442D-937C-2D59835D1A90}" srcOrd="0" destOrd="0" presId="urn:microsoft.com/office/officeart/2005/8/layout/radial5"/>
    <dgm:cxn modelId="{8D4C2448-0723-4054-8EAB-FE89CF58A9F6}" type="presOf" srcId="{FA7627A9-54C5-4707-A619-9B9907D6F3FA}" destId="{D391BD70-AC1C-4454-8234-B33B5A1A7198}" srcOrd="0" destOrd="0" presId="urn:microsoft.com/office/officeart/2005/8/layout/radial5"/>
    <dgm:cxn modelId="{616E8FF0-1698-4BF4-BFDB-CB61AEC46A83}" srcId="{DF3AB1A7-1081-472A-BD98-839359E85628}" destId="{55D7167A-E5DE-441E-B268-0451EEA32A54}" srcOrd="1" destOrd="0" parTransId="{078CB166-40EE-48DA-A954-3893F40AC032}" sibTransId="{26F68522-59D2-49F5-96A8-4CCDB9CB5EF0}"/>
    <dgm:cxn modelId="{489FF474-693E-4F42-895D-8D481409B7C4}" srcId="{DF3AB1A7-1081-472A-BD98-839359E85628}" destId="{B077C1E8-4D38-4E70-8729-B8151DE64216}" srcOrd="2" destOrd="0" parTransId="{C3665C96-A984-4C05-82B3-83ACBB8C61D5}" sibTransId="{9BA087E3-72E4-4AF8-820D-237407B478CF}"/>
    <dgm:cxn modelId="{2109D224-8D2F-47B4-AACD-F8D797159567}" type="presParOf" srcId="{05FB4D4D-95D2-41F0-B5B1-447BBCC8793B}" destId="{939CA383-9A40-4F84-A225-C9CA9E9B6281}" srcOrd="0" destOrd="0" presId="urn:microsoft.com/office/officeart/2005/8/layout/radial5"/>
    <dgm:cxn modelId="{AC3236B4-C678-4F11-B650-418FB6D116E7}" type="presParOf" srcId="{05FB4D4D-95D2-41F0-B5B1-447BBCC8793B}" destId="{8136C9FE-3D0B-4EB6-A2ED-7C70879A75E5}" srcOrd="1" destOrd="0" presId="urn:microsoft.com/office/officeart/2005/8/layout/radial5"/>
    <dgm:cxn modelId="{2DBE61A6-3B41-4704-B14E-88FA8DBAE282}" type="presParOf" srcId="{8136C9FE-3D0B-4EB6-A2ED-7C70879A75E5}" destId="{CB24F300-2B4F-42D6-AF4F-720A60CF4C27}" srcOrd="0" destOrd="0" presId="urn:microsoft.com/office/officeart/2005/8/layout/radial5"/>
    <dgm:cxn modelId="{5A786BAE-CC22-4922-BBD3-C1FA48647955}" type="presParOf" srcId="{05FB4D4D-95D2-41F0-B5B1-447BBCC8793B}" destId="{7809DA62-D100-43BE-BCA2-08E535FA21E7}" srcOrd="2" destOrd="0" presId="urn:microsoft.com/office/officeart/2005/8/layout/radial5"/>
    <dgm:cxn modelId="{7DCB7DA6-46B1-4619-BAD8-23E6B09B8323}" type="presParOf" srcId="{05FB4D4D-95D2-41F0-B5B1-447BBCC8793B}" destId="{4138E94C-8E60-4B88-B1E6-D3A2A038F70B}" srcOrd="3" destOrd="0" presId="urn:microsoft.com/office/officeart/2005/8/layout/radial5"/>
    <dgm:cxn modelId="{844EE950-7D15-48BE-ADB2-FCD624D027F9}" type="presParOf" srcId="{4138E94C-8E60-4B88-B1E6-D3A2A038F70B}" destId="{6F5BCA4E-815A-452E-89B8-FDAF0EE2EB94}" srcOrd="0" destOrd="0" presId="urn:microsoft.com/office/officeart/2005/8/layout/radial5"/>
    <dgm:cxn modelId="{5EB6D5B6-A2BC-4B29-86A2-CBE0F4655DE1}" type="presParOf" srcId="{05FB4D4D-95D2-41F0-B5B1-447BBCC8793B}" destId="{84D81811-B656-49F1-BF1F-6B7EAE900B59}" srcOrd="4" destOrd="0" presId="urn:microsoft.com/office/officeart/2005/8/layout/radial5"/>
    <dgm:cxn modelId="{6E893DC9-9EFF-4E02-A3E2-72A91556A65E}" type="presParOf" srcId="{05FB4D4D-95D2-41F0-B5B1-447BBCC8793B}" destId="{2A59A6CC-1CCD-4C0C-9D67-FDD26007BEEA}" srcOrd="5" destOrd="0" presId="urn:microsoft.com/office/officeart/2005/8/layout/radial5"/>
    <dgm:cxn modelId="{ABD01AED-8C20-4002-8620-A8B971F22E34}" type="presParOf" srcId="{2A59A6CC-1CCD-4C0C-9D67-FDD26007BEEA}" destId="{E9ADCBD2-A9F9-4B0B-9662-7CF5D607A150}" srcOrd="0" destOrd="0" presId="urn:microsoft.com/office/officeart/2005/8/layout/radial5"/>
    <dgm:cxn modelId="{C0CB285B-931C-4C1A-AE5C-AED3E4B22194}" type="presParOf" srcId="{05FB4D4D-95D2-41F0-B5B1-447BBCC8793B}" destId="{557D799D-2D79-4628-9255-1A96FA3A32AC}" srcOrd="6" destOrd="0" presId="urn:microsoft.com/office/officeart/2005/8/layout/radial5"/>
    <dgm:cxn modelId="{DD49C49E-7A02-4F0A-8CC5-B4F9CF2597C1}" type="presParOf" srcId="{05FB4D4D-95D2-41F0-B5B1-447BBCC8793B}" destId="{8DF6D018-0A92-442D-937C-2D59835D1A90}" srcOrd="7" destOrd="0" presId="urn:microsoft.com/office/officeart/2005/8/layout/radial5"/>
    <dgm:cxn modelId="{091E8DF1-2F5F-45CB-9936-0EF1EF6A5E7C}" type="presParOf" srcId="{8DF6D018-0A92-442D-937C-2D59835D1A90}" destId="{0920565E-8E9B-46B3-9AB0-C3ABDD2F336C}" srcOrd="0" destOrd="0" presId="urn:microsoft.com/office/officeart/2005/8/layout/radial5"/>
    <dgm:cxn modelId="{2D2BE02A-079A-463D-8114-49D733B7A8B5}" type="presParOf" srcId="{05FB4D4D-95D2-41F0-B5B1-447BBCC8793B}" destId="{D391BD70-AC1C-4454-8234-B33B5A1A7198}" srcOrd="8" destOrd="0" presId="urn:microsoft.com/office/officeart/2005/8/layout/radial5"/>
    <dgm:cxn modelId="{FF9917DC-048D-4DC7-AFED-07AAAA4A1A6C}" type="presParOf" srcId="{05FB4D4D-95D2-41F0-B5B1-447BBCC8793B}" destId="{0D346661-692A-4F80-A9DD-58D3664F7BDC}" srcOrd="9" destOrd="0" presId="urn:microsoft.com/office/officeart/2005/8/layout/radial5"/>
    <dgm:cxn modelId="{0DD10EB2-9A22-4C0F-86FE-EDC37F794EE0}" type="presParOf" srcId="{0D346661-692A-4F80-A9DD-58D3664F7BDC}" destId="{55F539ED-68E4-4742-B308-5FA7C840AA4B}" srcOrd="0" destOrd="0" presId="urn:microsoft.com/office/officeart/2005/8/layout/radial5"/>
    <dgm:cxn modelId="{C378B1F0-723D-4930-8B9E-964BBAABCD1B}" type="presParOf" srcId="{05FB4D4D-95D2-41F0-B5B1-447BBCC8793B}" destId="{64796F1F-E210-4D02-976A-145987EACCC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CA383-9A40-4F84-A225-C9CA9E9B6281}">
      <dsp:nvSpPr>
        <dsp:cNvPr id="0" name=""/>
        <dsp:cNvSpPr/>
      </dsp:nvSpPr>
      <dsp:spPr>
        <a:xfrm>
          <a:off x="3678011" y="2826654"/>
          <a:ext cx="1709142" cy="17091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928309" y="3076952"/>
        <a:ext cx="1208546" cy="1208546"/>
      </dsp:txXfrm>
    </dsp:sp>
    <dsp:sp modelId="{8136C9FE-3D0B-4EB6-A2ED-7C70879A75E5}">
      <dsp:nvSpPr>
        <dsp:cNvPr id="0" name=""/>
        <dsp:cNvSpPr/>
      </dsp:nvSpPr>
      <dsp:spPr>
        <a:xfrm rot="16200000">
          <a:off x="4369222" y="2237120"/>
          <a:ext cx="326719" cy="581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418230" y="2402350"/>
        <a:ext cx="228703" cy="348664"/>
      </dsp:txXfrm>
    </dsp:sp>
    <dsp:sp modelId="{7809DA62-D100-43BE-BCA2-08E535FA21E7}">
      <dsp:nvSpPr>
        <dsp:cNvPr id="0" name=""/>
        <dsp:cNvSpPr/>
      </dsp:nvSpPr>
      <dsp:spPr>
        <a:xfrm>
          <a:off x="3323567" y="-61184"/>
          <a:ext cx="2418030" cy="227138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en-US" sz="17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পশ্চিমবঙ্গের</a:t>
          </a:r>
          <a:r>
            <a:rPr lang="en-US" sz="17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বর্ধমান</a:t>
          </a:r>
          <a:r>
            <a:rPr lang="en-US" sz="17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জেলার</a:t>
          </a:r>
          <a:r>
            <a:rPr lang="en-US" sz="17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কড়াই</a:t>
          </a:r>
          <a:r>
            <a:rPr lang="en-US" sz="17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en-US" sz="17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১৮৮২ </a:t>
          </a:r>
          <a:r>
            <a:rPr lang="en-US" sz="17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</a:t>
          </a:r>
          <a:r>
            <a:rPr lang="en-US" sz="17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জন্মগ্রহণ</a:t>
          </a:r>
          <a:r>
            <a:rPr lang="en-US" sz="17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3677679" y="271453"/>
        <a:ext cx="1709806" cy="1606111"/>
      </dsp:txXfrm>
    </dsp:sp>
    <dsp:sp modelId="{4138E94C-8E60-4B88-B1E6-D3A2A038F70B}">
      <dsp:nvSpPr>
        <dsp:cNvPr id="0" name=""/>
        <dsp:cNvSpPr/>
      </dsp:nvSpPr>
      <dsp:spPr>
        <a:xfrm rot="20520000">
          <a:off x="5442486" y="3052400"/>
          <a:ext cx="262372" cy="581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444412" y="3180784"/>
        <a:ext cx="183660" cy="348664"/>
      </dsp:txXfrm>
    </dsp:sp>
    <dsp:sp modelId="{84D81811-B656-49F1-BF1F-6B7EAE900B59}">
      <dsp:nvSpPr>
        <dsp:cNvPr id="0" name=""/>
        <dsp:cNvSpPr/>
      </dsp:nvSpPr>
      <dsp:spPr>
        <a:xfrm>
          <a:off x="5751780" y="1644535"/>
          <a:ext cx="2519873" cy="246233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কাব্যগ্রন্থঃ কিশলয়, পর্ণপুট, ঋতুমঙ্গল, খুদকুঁড়া, রসকদম্ব, বৈকালী, পূর্ণাহুতি ইত্যাদি।  </a:t>
          </a:r>
          <a:endParaRPr lang="en-US" sz="1700" kern="1200" dirty="0"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20807" y="2005136"/>
        <a:ext cx="1781819" cy="1741137"/>
      </dsp:txXfrm>
    </dsp:sp>
    <dsp:sp modelId="{2A59A6CC-1CCD-4C0C-9D67-FDD26007BEEA}">
      <dsp:nvSpPr>
        <dsp:cNvPr id="0" name=""/>
        <dsp:cNvSpPr/>
      </dsp:nvSpPr>
      <dsp:spPr>
        <a:xfrm rot="3240000">
          <a:off x="5046489" y="4308793"/>
          <a:ext cx="306297" cy="581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065428" y="4387845"/>
        <a:ext cx="214408" cy="348664"/>
      </dsp:txXfrm>
    </dsp:sp>
    <dsp:sp modelId="{557D799D-2D79-4628-9255-1A96FA3A32AC}">
      <dsp:nvSpPr>
        <dsp:cNvPr id="0" name=""/>
        <dsp:cNvSpPr/>
      </dsp:nvSpPr>
      <dsp:spPr>
        <a:xfrm>
          <a:off x="4787744" y="4661022"/>
          <a:ext cx="2554056" cy="2258161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উপাধিঃ</a:t>
          </a:r>
          <a:r>
            <a:rPr lang="en-US" sz="1700" kern="1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r>
            <a:rPr lang="en-US" sz="1700" kern="1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r>
            <a:rPr lang="en-US" sz="1700" kern="1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স্বীকৃতিস্বরূপ</a:t>
          </a:r>
          <a:r>
            <a:rPr lang="en-US" sz="1700" kern="1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1700" kern="1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1700" kern="1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কবিশেখর</a:t>
          </a:r>
          <a:r>
            <a:rPr lang="en-US" sz="1700" kern="1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r>
            <a:rPr lang="en-US" sz="1700" kern="1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1700" kern="1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রবীন্দ্রভারতী</a:t>
          </a:r>
          <a:r>
            <a:rPr lang="en-US" sz="1700" kern="1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বিশ্ববিদ্যালয়</a:t>
          </a:r>
          <a:r>
            <a:rPr lang="en-US" sz="1700" kern="1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তাঁকে</a:t>
          </a:r>
          <a:r>
            <a:rPr lang="en-US" sz="1700" kern="1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সম্মানসূচক</a:t>
          </a:r>
          <a:r>
            <a:rPr lang="en-US" sz="1700" kern="1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1700" kern="1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</a:t>
          </a:r>
          <a:r>
            <a:rPr lang="en-US" sz="1700" kern="1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en-US" sz="1700" kern="1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লিড.উপাধি</a:t>
          </a:r>
          <a:r>
            <a:rPr lang="en-US" sz="1700" kern="1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r>
            <a:rPr lang="en-US" sz="1700" kern="1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1700" kern="1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1700" kern="1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1700" kern="1200" dirty="0"/>
        </a:p>
      </dsp:txBody>
      <dsp:txXfrm>
        <a:off x="5161777" y="4991722"/>
        <a:ext cx="1805990" cy="1596761"/>
      </dsp:txXfrm>
    </dsp:sp>
    <dsp:sp modelId="{8DF6D018-0A92-442D-937C-2D59835D1A90}">
      <dsp:nvSpPr>
        <dsp:cNvPr id="0" name=""/>
        <dsp:cNvSpPr/>
      </dsp:nvSpPr>
      <dsp:spPr>
        <a:xfrm rot="7560000">
          <a:off x="3654064" y="4350390"/>
          <a:ext cx="362483" cy="581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740396" y="4422624"/>
        <a:ext cx="253738" cy="348664"/>
      </dsp:txXfrm>
    </dsp:sp>
    <dsp:sp modelId="{D391BD70-AC1C-4454-8234-B33B5A1A7198}">
      <dsp:nvSpPr>
        <dsp:cNvPr id="0" name=""/>
        <dsp:cNvSpPr/>
      </dsp:nvSpPr>
      <dsp:spPr>
        <a:xfrm>
          <a:off x="1932179" y="4721889"/>
          <a:ext cx="2136427" cy="213642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en-US" sz="17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১৯৬০ </a:t>
          </a:r>
          <a:r>
            <a:rPr lang="en-US" sz="17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</a:t>
          </a:r>
          <a:r>
            <a:rPr lang="en-US" sz="17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মৃত্যুবরণ</a:t>
          </a:r>
          <a:r>
            <a:rPr lang="en-US" sz="17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7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17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17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45051" y="5034761"/>
        <a:ext cx="1510683" cy="1510683"/>
      </dsp:txXfrm>
    </dsp:sp>
    <dsp:sp modelId="{0D346661-692A-4F80-A9DD-58D3664F7BDC}">
      <dsp:nvSpPr>
        <dsp:cNvPr id="0" name=""/>
        <dsp:cNvSpPr/>
      </dsp:nvSpPr>
      <dsp:spPr>
        <a:xfrm rot="12036038">
          <a:off x="3336722" y="2996015"/>
          <a:ext cx="291862" cy="581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421482" y="3127641"/>
        <a:ext cx="204303" cy="348664"/>
      </dsp:txXfrm>
    </dsp:sp>
    <dsp:sp modelId="{64796F1F-E210-4D02-976A-145987EACCC3}">
      <dsp:nvSpPr>
        <dsp:cNvPr id="0" name=""/>
        <dsp:cNvSpPr/>
      </dsp:nvSpPr>
      <dsp:spPr>
        <a:xfrm>
          <a:off x="940997" y="1676399"/>
          <a:ext cx="2362205" cy="219750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700" kern="1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পেশাঃ শিক্ষকতাকে তিনি আদর্শ পেশা হিসেবে গ্রহণ করেছিলেন। </a:t>
          </a:r>
          <a:endParaRPr lang="en-US" sz="17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86934" y="1998217"/>
        <a:ext cx="1670331" cy="1553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C257B-00F9-4E39-8717-17AEDB024C48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8D2CE-7B96-485E-8014-43C998126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9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স্লাইডটি পাঠসংশ্লিষ্ট করা হয়েছে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 নিয়ে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 প্রশ্ন করলে উত্তর দিতে 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 করলে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9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5A21-B6B2-4BF7-AC29-88A085E44914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D82-53C1-4473-A45A-C06BC4762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3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5A21-B6B2-4BF7-AC29-88A085E44914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D82-53C1-4473-A45A-C06BC4762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8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5A21-B6B2-4BF7-AC29-88A085E44914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D82-53C1-4473-A45A-C06BC4762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8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5A21-B6B2-4BF7-AC29-88A085E44914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D82-53C1-4473-A45A-C06BC4762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3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5A21-B6B2-4BF7-AC29-88A085E44914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D82-53C1-4473-A45A-C06BC4762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0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5A21-B6B2-4BF7-AC29-88A085E44914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D82-53C1-4473-A45A-C06BC4762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8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5A21-B6B2-4BF7-AC29-88A085E44914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D82-53C1-4473-A45A-C06BC4762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6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5A21-B6B2-4BF7-AC29-88A085E44914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D82-53C1-4473-A45A-C06BC4762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4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5A21-B6B2-4BF7-AC29-88A085E44914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D82-53C1-4473-A45A-C06BC4762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5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5A21-B6B2-4BF7-AC29-88A085E44914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D82-53C1-4473-A45A-C06BC4762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1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45A21-B6B2-4BF7-AC29-88A085E44914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D82-53C1-4473-A45A-C06BC4762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2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45A21-B6B2-4BF7-AC29-88A085E44914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AED82-53C1-4473-A45A-C06BC4762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2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52550"/>
            <a:ext cx="64008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8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4" y="228600"/>
            <a:ext cx="4436961" cy="3209062"/>
          </a:xfrm>
          <a:prstGeom prst="rect">
            <a:avLst/>
          </a:prstGeom>
          <a:ln w="63500" cmpd="dbl"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228600"/>
            <a:ext cx="4064000" cy="3208456"/>
          </a:xfrm>
          <a:prstGeom prst="rect">
            <a:avLst/>
          </a:prstGeom>
          <a:ln w="635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0667" y="3567752"/>
            <a:ext cx="4520085" cy="646331"/>
          </a:xfrm>
          <a:prstGeom prst="rect">
            <a:avLst/>
          </a:prstGeom>
          <a:noFill/>
          <a:ln w="63500" cmpd="dbl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3567146"/>
            <a:ext cx="4140200" cy="646331"/>
          </a:xfrm>
          <a:prstGeom prst="rect">
            <a:avLst/>
          </a:prstGeom>
          <a:noFill/>
          <a:ln w="63500" cmpd="dbl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রাজপরিবার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696" y="4322600"/>
            <a:ext cx="8776448" cy="2308324"/>
          </a:xfrm>
          <a:prstGeom prst="rect">
            <a:avLst/>
          </a:prstGeom>
          <a:noFill/>
          <a:ln w="6350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ভারতবর্ষে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মূঘল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সম্রাজ্যের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বাবুর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করলেই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বিজয়ী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তখনই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6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4155"/>
            <a:ext cx="4267200" cy="3162300"/>
          </a:xfrm>
          <a:prstGeom prst="rect">
            <a:avLst/>
          </a:prstGeom>
          <a:ln w="63500" cmpd="dbl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72" y="229011"/>
            <a:ext cx="4267200" cy="3169282"/>
          </a:xfrm>
          <a:prstGeom prst="rect">
            <a:avLst/>
          </a:prstGeom>
          <a:ln w="63500" cmpd="dbl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1304" y="3554104"/>
            <a:ext cx="4308144" cy="646331"/>
          </a:xfrm>
          <a:prstGeom prst="rect">
            <a:avLst/>
          </a:prstGeom>
          <a:noFill/>
          <a:ln w="63500" cmpd="dbl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রাজদরবার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1297" y="3545625"/>
            <a:ext cx="4301213" cy="646331"/>
          </a:xfrm>
          <a:prstGeom prst="rect">
            <a:avLst/>
          </a:prstGeom>
          <a:noFill/>
          <a:ln w="63500" cmpd="dbl">
            <a:solidFill>
              <a:srgbClr val="F018D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জনসেবা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970" y="4321076"/>
            <a:ext cx="8731828" cy="2308324"/>
          </a:xfrm>
          <a:prstGeom prst="rect">
            <a:avLst/>
          </a:prstGeom>
          <a:noFill/>
          <a:ln w="63500" cmpd="dbl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জনসাধারণের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হৃদয়ে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মোতাবেক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bn-IN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ছদ্মবেশে জনগণের দুঃখ-কষ্ট দেখার জন্য রাজ্যের বিভিন্ন জায়গায় ঘুরতে এবং জনগণের সেবা করতে লাগলেন।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9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9" y="228600"/>
            <a:ext cx="5112326" cy="3810000"/>
          </a:xfrm>
          <a:prstGeom prst="rect">
            <a:avLst/>
          </a:prstGeom>
          <a:ln w="63500" cmpd="dbl"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90" y="228600"/>
            <a:ext cx="3347268" cy="3810000"/>
          </a:xfrm>
          <a:prstGeom prst="rect">
            <a:avLst/>
          </a:prstGeom>
          <a:ln w="63500" cmpd="dbl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1674" y="4177352"/>
            <a:ext cx="5166919" cy="584775"/>
          </a:xfrm>
          <a:prstGeom prst="rect">
            <a:avLst/>
          </a:prstGeom>
          <a:noFill/>
          <a:ln w="63500" cmpd="dbl">
            <a:solidFill>
              <a:srgbClr val="F018D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আক্রোশ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7344" y="4183245"/>
            <a:ext cx="3388214" cy="584775"/>
          </a:xfrm>
          <a:prstGeom prst="rect">
            <a:avLst/>
          </a:prstGeom>
          <a:noFill/>
          <a:ln w="63500" cmpd="dbl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ঘোড়ায়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674" y="4875074"/>
            <a:ext cx="8704119" cy="1754326"/>
          </a:xfrm>
          <a:prstGeom prst="rect">
            <a:avLst/>
          </a:prstGeom>
          <a:noFill/>
          <a:ln w="63500" cmpd="dbl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এদিকে রাজপুতগণ বাবুরকে মেনে নিতে পারলেন না। রাজপুত তরুন যোদ্ধা রণবীর চৌহান বাবুরকে হত্যা করার জন্যে পথে পথে ঘোরাঘুরি শুরু করলেন।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9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7"/>
          <a:stretch/>
        </p:blipFill>
        <p:spPr>
          <a:xfrm>
            <a:off x="228600" y="228600"/>
            <a:ext cx="4242138" cy="3204130"/>
          </a:xfrm>
          <a:prstGeom prst="rect">
            <a:avLst/>
          </a:prstGeom>
          <a:ln w="63500" cmpd="dbl"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15" y="228600"/>
            <a:ext cx="4255977" cy="3204130"/>
          </a:xfrm>
          <a:prstGeom prst="rect">
            <a:avLst/>
          </a:prstGeom>
          <a:ln w="63500" cmpd="dbl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2779" y="3577621"/>
            <a:ext cx="4305954" cy="646331"/>
          </a:xfrm>
          <a:prstGeom prst="rect">
            <a:avLst/>
          </a:prstGeom>
          <a:noFill/>
          <a:ln w="63500" cmpd="dbl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পালাচ্ছে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1217" y="3578200"/>
            <a:ext cx="4299872" cy="646331"/>
          </a:xfrm>
          <a:prstGeom prst="rect">
            <a:avLst/>
          </a:prstGeom>
          <a:noFill/>
          <a:ln w="63500" cmpd="dbl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হাতীর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কবলে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889" y="4321076"/>
            <a:ext cx="8728365" cy="2308324"/>
          </a:xfrm>
          <a:prstGeom prst="rect">
            <a:avLst/>
          </a:prstGeom>
          <a:noFill/>
          <a:ln w="63500" cmpd="dbl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চৌহান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বাবুর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মেথরের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ছেলেকে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হাতীর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লোকজন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মেথরের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ছেলেকে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95"/>
          <a:stretch/>
        </p:blipFill>
        <p:spPr>
          <a:xfrm>
            <a:off x="201304" y="187656"/>
            <a:ext cx="4383314" cy="3562918"/>
          </a:xfrm>
          <a:prstGeom prst="rect">
            <a:avLst/>
          </a:prstGeom>
          <a:ln w="38100" cmpd="dbl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/>
          <a:stretch/>
        </p:blipFill>
        <p:spPr>
          <a:xfrm>
            <a:off x="4751696" y="187655"/>
            <a:ext cx="4169392" cy="3549271"/>
          </a:xfrm>
          <a:prstGeom prst="rect">
            <a:avLst/>
          </a:prstGeom>
          <a:ln w="38100" cmpd="dbl">
            <a:solidFill>
              <a:srgbClr val="00B0F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4008" y="3862732"/>
            <a:ext cx="4437906" cy="646331"/>
          </a:xfrm>
          <a:prstGeom prst="rect">
            <a:avLst/>
          </a:prstGeom>
          <a:noFill/>
          <a:ln w="38100" cmpd="dbl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অনুতপ্ত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বোধ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3862733"/>
            <a:ext cx="4210335" cy="646331"/>
          </a:xfrm>
          <a:prstGeom prst="rect">
            <a:avLst/>
          </a:prstGeom>
          <a:noFill/>
          <a:ln w="38100" cmpd="dbl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904" y="4586961"/>
            <a:ext cx="8760831" cy="2062103"/>
          </a:xfrm>
          <a:prstGeom prst="rect">
            <a:avLst/>
          </a:prstGeom>
          <a:noFill/>
          <a:ln w="635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অবশেষে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চৌহান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বাবুরের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মহত্ত্ব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পারল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বাবুরের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নিকটে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ধরল</a:t>
            </a:r>
            <a:r>
              <a:rPr lang="bn-IN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 পায়ে পড়ে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ক্ষমা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করল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বাবুর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ক্ষমা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দেহরক্ষী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4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76200"/>
            <a:ext cx="4267200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19400"/>
            <a:ext cx="8534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cap="all" dirty="0" smtClean="0">
                <a:ln w="0"/>
                <a:solidFill>
                  <a:srgbClr val="1E1C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‘মাটির দখল</a:t>
            </a:r>
            <a:r>
              <a:rPr lang="en-US" sz="3200" cap="all" dirty="0" smtClean="0">
                <a:ln w="0"/>
                <a:solidFill>
                  <a:srgbClr val="1E1C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IN" sz="3200" cap="all" dirty="0" smtClean="0">
                <a:ln w="0"/>
                <a:solidFill>
                  <a:srgbClr val="1E1C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খাঁটি নয় বুঝেছে</a:t>
            </a:r>
            <a:r>
              <a:rPr lang="en-US" sz="3200" cap="all" dirty="0" smtClean="0">
                <a:ln w="0"/>
                <a:solidFill>
                  <a:srgbClr val="1E1C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cap="all" dirty="0" err="1" smtClean="0">
                <a:ln w="0"/>
                <a:solidFill>
                  <a:srgbClr val="1E1C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বিজয়ী</a:t>
            </a:r>
            <a:r>
              <a:rPr lang="bn-IN" sz="3200" cap="all" dirty="0" smtClean="0">
                <a:ln w="0"/>
                <a:solidFill>
                  <a:srgbClr val="1E1C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বীর’- চরণটি ব্যাখ্যা কর? </a:t>
            </a:r>
            <a:endParaRPr lang="en-US" sz="3200" cap="all" dirty="0" smtClean="0">
              <a:ln w="0"/>
              <a:solidFill>
                <a:srgbClr val="1E1C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1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83130"/>
            <a:ext cx="4343400" cy="9836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মূল্যায়ন</a:t>
            </a:r>
            <a:r>
              <a:rPr lang="bn-IN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96645"/>
            <a:ext cx="8991600" cy="523220"/>
          </a:xfrm>
          <a:prstGeom prst="rect">
            <a:avLst/>
          </a:prstGeom>
          <a:pattFill prst="dkUp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প্রশ্নঃ ভারতে মুঘল সম্রাজ্যের প্রতিষ্ঠাতা কে?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27" y="1394395"/>
            <a:ext cx="8991600" cy="461665"/>
          </a:xfrm>
          <a:prstGeom prst="rect">
            <a:avLst/>
          </a:prstGeom>
          <a:pattFill prst="dk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(ক) বাবুর                  (খ) হুমায়ন                 (গ) শেরশাহ                    (ঘ) আওরঙ্গজেব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27" y="2038399"/>
            <a:ext cx="8991600" cy="523220"/>
          </a:xfrm>
          <a:prstGeom prst="rect">
            <a:avLst/>
          </a:prstGeom>
          <a:pattFill prst="dkUp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প্রশ্নঃ কবি কালিদাস রায় কত সালে মারা যান?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53" y="2635384"/>
            <a:ext cx="8991600" cy="461665"/>
          </a:xfrm>
          <a:prstGeom prst="rect">
            <a:avLst/>
          </a:prstGeom>
          <a:pattFill prst="dk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(ক) ১৯৫৮                     (খ) ১৯৫৯                   (গ) ১৯৬০                     (ঘ) ১৯৬১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263110"/>
            <a:ext cx="8991600" cy="523220"/>
          </a:xfrm>
          <a:prstGeom prst="rect">
            <a:avLst/>
          </a:prstGeom>
          <a:pattFill prst="dkUp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প্রশ্নঃ পানিপথ কী?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65" y="3883501"/>
            <a:ext cx="8991600" cy="461665"/>
          </a:xfrm>
          <a:prstGeom prst="rect">
            <a:avLst/>
          </a:prstGeom>
          <a:pattFill prst="dk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(ক) জলপথ                  (খ) রাজপথ                (গ) যুদ্ধক্ষেত্র                   (ঘ) সমুদ্রপথ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nut 8"/>
          <p:cNvSpPr/>
          <p:nvPr/>
        </p:nvSpPr>
        <p:spPr>
          <a:xfrm>
            <a:off x="76200" y="1436191"/>
            <a:ext cx="457200" cy="392609"/>
          </a:xfrm>
          <a:prstGeom prst="donut">
            <a:avLst>
              <a:gd name="adj" fmla="val 15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4953000" y="2655392"/>
            <a:ext cx="457200" cy="441658"/>
          </a:xfrm>
          <a:prstGeom prst="donut">
            <a:avLst>
              <a:gd name="adj" fmla="val 15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4724400" y="3874591"/>
            <a:ext cx="457200" cy="470575"/>
          </a:xfrm>
          <a:prstGeom prst="donut">
            <a:avLst>
              <a:gd name="adj" fmla="val 15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4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342382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‘বাবুরের মহত্ত্ব’ কবিতার একটা বিশেষ দিকের প্রতিফলন ঘ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টেছে যা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সমভাব ধারন করে না-যুক্তিসহ বুঝিয়ে লিখ।     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764" y="533400"/>
            <a:ext cx="3748836" cy="2128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953869"/>
            <a:ext cx="2660549" cy="646331"/>
          </a:xfrm>
          <a:prstGeom prst="rect">
            <a:avLst/>
          </a:prstGeom>
          <a:solidFill>
            <a:srgbClr val="FFFFCC"/>
          </a:solidFill>
          <a:ln w="127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75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152400"/>
            <a:ext cx="4876800" cy="1066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33500"/>
            <a:ext cx="52006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6152" y="722055"/>
            <a:ext cx="7862048" cy="261610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800" spc="50" dirty="0">
                <a:ln w="11430"/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4000" spc="50" dirty="0" err="1" smtClean="0">
                <a:ln w="11430"/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en-US" sz="40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latin typeface="NikoshBAN" pitchFamily="2" charset="0"/>
                <a:cs typeface="NikoshBAN" pitchFamily="2" charset="0"/>
              </a:rPr>
              <a:t>শাজিদুর</a:t>
            </a:r>
            <a:r>
              <a:rPr lang="en-US" sz="40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latin typeface="NikoshBAN" pitchFamily="2" charset="0"/>
                <a:cs typeface="NikoshBAN" pitchFamily="2" charset="0"/>
              </a:rPr>
              <a:t>জাহান</a:t>
            </a:r>
            <a:endParaRPr lang="bn-BD" sz="4000" spc="50" dirty="0">
              <a:ln w="1143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spc="50" dirty="0">
                <a:ln w="11430"/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2800" spc="50" dirty="0" smtClean="0">
                <a:ln w="11430"/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2800" spc="50" dirty="0" err="1">
                <a:ln w="11430"/>
                <a:latin typeface="NikoshBAN" pitchFamily="2" charset="0"/>
                <a:cs typeface="NikoshBAN" pitchFamily="2" charset="0"/>
              </a:rPr>
              <a:t>ফুলহরি</a:t>
            </a:r>
            <a:r>
              <a:rPr lang="en-US" sz="28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2800" spc="50" dirty="0">
              <a:ln w="1143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shajidur79@gmail.com</a:t>
            </a:r>
            <a:endParaRPr lang="en-US" sz="20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04800"/>
            <a:ext cx="1828800" cy="23400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667000" y="3810000"/>
            <a:ext cx="350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১ম পত্র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বাবরের মহত্ব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90800" y="3429000"/>
            <a:ext cx="3733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3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4" y="257317"/>
            <a:ext cx="4195550" cy="2743200"/>
          </a:xfrm>
          <a:prstGeom prst="rect">
            <a:avLst/>
          </a:prstGeom>
          <a:ln w="63500" cmpd="dbl">
            <a:solidFill>
              <a:srgbClr val="F018D6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56" y="253622"/>
            <a:ext cx="4183040" cy="2774192"/>
          </a:xfrm>
          <a:prstGeom prst="rect">
            <a:avLst/>
          </a:prstGeom>
          <a:ln w="63500" cmpd="dbl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4" y="3661412"/>
            <a:ext cx="4195550" cy="2926080"/>
          </a:xfrm>
          <a:prstGeom prst="rect">
            <a:avLst/>
          </a:prstGeom>
          <a:ln w="63500" cmpd="dbl"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56" y="3661411"/>
            <a:ext cx="4183040" cy="2926081"/>
          </a:xfrm>
          <a:prstGeom prst="rect">
            <a:avLst/>
          </a:prstGeom>
          <a:ln w="63500" cmpd="dbl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64994" y="3000518"/>
            <a:ext cx="8601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6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3FEC3D-A7D8-4DB5-9973-5E61D9971359}"/>
              </a:ext>
            </a:extLst>
          </p:cNvPr>
          <p:cNvSpPr txBox="1"/>
          <p:nvPr/>
        </p:nvSpPr>
        <p:spPr>
          <a:xfrm>
            <a:off x="2560578" y="1912203"/>
            <a:ext cx="4303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বাবুরের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মহত্ব</a:t>
            </a:r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কালিদাস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রায়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9A180A-54C4-49B4-BD9F-0F45E77A45D3}"/>
              </a:ext>
            </a:extLst>
          </p:cNvPr>
          <p:cNvSpPr txBox="1"/>
          <p:nvPr/>
        </p:nvSpPr>
        <p:spPr>
          <a:xfrm>
            <a:off x="794176" y="383815"/>
            <a:ext cx="3454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361538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499814" y="1501914"/>
            <a:ext cx="4801737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  <a:sym typeface="Wingdings 3"/>
              </a:rPr>
              <a:t>এই পাঠ শেষে শিক্ষার্থীরা 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3"/>
              </a:rPr>
              <a:t>…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endParaRPr lang="en-US" sz="4000" dirty="0"/>
          </a:p>
        </p:txBody>
      </p:sp>
      <p:sp>
        <p:nvSpPr>
          <p:cNvPr id="18" name="Freeform 17"/>
          <p:cNvSpPr/>
          <p:nvPr/>
        </p:nvSpPr>
        <p:spPr>
          <a:xfrm>
            <a:off x="951137" y="2438400"/>
            <a:ext cx="6937263" cy="964367"/>
          </a:xfrm>
          <a:custGeom>
            <a:avLst/>
            <a:gdLst>
              <a:gd name="connsiteX0" fmla="*/ 160731 w 964367"/>
              <a:gd name="connsiteY0" fmla="*/ 0 h 7420195"/>
              <a:gd name="connsiteX1" fmla="*/ 803636 w 964367"/>
              <a:gd name="connsiteY1" fmla="*/ 0 h 7420195"/>
              <a:gd name="connsiteX2" fmla="*/ 964367 w 964367"/>
              <a:gd name="connsiteY2" fmla="*/ 160731 h 7420195"/>
              <a:gd name="connsiteX3" fmla="*/ 964367 w 964367"/>
              <a:gd name="connsiteY3" fmla="*/ 7420195 h 7420195"/>
              <a:gd name="connsiteX4" fmla="*/ 964367 w 964367"/>
              <a:gd name="connsiteY4" fmla="*/ 7420195 h 7420195"/>
              <a:gd name="connsiteX5" fmla="*/ 0 w 964367"/>
              <a:gd name="connsiteY5" fmla="*/ 7420195 h 7420195"/>
              <a:gd name="connsiteX6" fmla="*/ 0 w 964367"/>
              <a:gd name="connsiteY6" fmla="*/ 7420195 h 7420195"/>
              <a:gd name="connsiteX7" fmla="*/ 0 w 964367"/>
              <a:gd name="connsiteY7" fmla="*/ 160731 h 7420195"/>
              <a:gd name="connsiteX8" fmla="*/ 160731 w 964367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367" h="7420195">
                <a:moveTo>
                  <a:pt x="964367" y="1236726"/>
                </a:moveTo>
                <a:lnTo>
                  <a:pt x="964367" y="6183469"/>
                </a:lnTo>
                <a:cubicBezTo>
                  <a:pt x="964367" y="6866490"/>
                  <a:pt x="955014" y="7420191"/>
                  <a:pt x="943478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3478" y="4"/>
                </a:lnTo>
                <a:cubicBezTo>
                  <a:pt x="955014" y="4"/>
                  <a:pt x="964367" y="553705"/>
                  <a:pt x="964367" y="123672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4481" tIns="72476" rIns="72476" bIns="72478" numCol="1" spcCol="1270" anchor="ctr" anchorCtr="0">
            <a:noAutofit/>
          </a:bodyPr>
          <a:lstStyle/>
          <a:p>
            <a:r>
              <a:rPr lang="bn-BD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Wingdings"/>
              </a:rPr>
              <a:t>১ </a:t>
            </a:r>
            <a:r>
              <a:rPr lang="bn-IN" sz="3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কালিদাস রায় সম্পর্কে বলতে পারবে  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951136" y="3657600"/>
            <a:ext cx="6937264" cy="963861"/>
          </a:xfrm>
          <a:custGeom>
            <a:avLst/>
            <a:gdLst>
              <a:gd name="connsiteX0" fmla="*/ 160647 w 963860"/>
              <a:gd name="connsiteY0" fmla="*/ 0 h 7420195"/>
              <a:gd name="connsiteX1" fmla="*/ 803213 w 963860"/>
              <a:gd name="connsiteY1" fmla="*/ 0 h 7420195"/>
              <a:gd name="connsiteX2" fmla="*/ 963860 w 963860"/>
              <a:gd name="connsiteY2" fmla="*/ 160647 h 7420195"/>
              <a:gd name="connsiteX3" fmla="*/ 963860 w 963860"/>
              <a:gd name="connsiteY3" fmla="*/ 7420195 h 7420195"/>
              <a:gd name="connsiteX4" fmla="*/ 963860 w 963860"/>
              <a:gd name="connsiteY4" fmla="*/ 7420195 h 7420195"/>
              <a:gd name="connsiteX5" fmla="*/ 0 w 963860"/>
              <a:gd name="connsiteY5" fmla="*/ 7420195 h 7420195"/>
              <a:gd name="connsiteX6" fmla="*/ 0 w 963860"/>
              <a:gd name="connsiteY6" fmla="*/ 7420195 h 7420195"/>
              <a:gd name="connsiteX7" fmla="*/ 0 w 963860"/>
              <a:gd name="connsiteY7" fmla="*/ 160647 h 7420195"/>
              <a:gd name="connsiteX8" fmla="*/ 160647 w 963860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860" h="7420195">
                <a:moveTo>
                  <a:pt x="963860" y="1236730"/>
                </a:moveTo>
                <a:lnTo>
                  <a:pt x="963860" y="6183465"/>
                </a:lnTo>
                <a:cubicBezTo>
                  <a:pt x="963860" y="6866491"/>
                  <a:pt x="954517" y="7420191"/>
                  <a:pt x="942992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2992" y="4"/>
                </a:lnTo>
                <a:cubicBezTo>
                  <a:pt x="954517" y="4"/>
                  <a:pt x="963860" y="553704"/>
                  <a:pt x="963860" y="12367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67372" rIns="67372" bIns="67373" numCol="1" spcCol="1270" anchor="ctr" anchorCtr="0">
            <a:no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২ </a:t>
            </a:r>
            <a:r>
              <a:rPr lang="bn-IN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নতুন শব্দের অর্থ বলতে পারবে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497646" y="76200"/>
            <a:ext cx="4131754" cy="1447800"/>
          </a:xfrm>
          <a:prstGeom prst="downArrow">
            <a:avLst>
              <a:gd name="adj1" fmla="val 100000"/>
              <a:gd name="adj2" fmla="val 2924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20" name="Freeform 19"/>
          <p:cNvSpPr/>
          <p:nvPr/>
        </p:nvSpPr>
        <p:spPr>
          <a:xfrm>
            <a:off x="990600" y="4876800"/>
            <a:ext cx="6937264" cy="963861"/>
          </a:xfrm>
          <a:custGeom>
            <a:avLst/>
            <a:gdLst>
              <a:gd name="connsiteX0" fmla="*/ 160647 w 963860"/>
              <a:gd name="connsiteY0" fmla="*/ 0 h 7420195"/>
              <a:gd name="connsiteX1" fmla="*/ 803213 w 963860"/>
              <a:gd name="connsiteY1" fmla="*/ 0 h 7420195"/>
              <a:gd name="connsiteX2" fmla="*/ 963860 w 963860"/>
              <a:gd name="connsiteY2" fmla="*/ 160647 h 7420195"/>
              <a:gd name="connsiteX3" fmla="*/ 963860 w 963860"/>
              <a:gd name="connsiteY3" fmla="*/ 7420195 h 7420195"/>
              <a:gd name="connsiteX4" fmla="*/ 963860 w 963860"/>
              <a:gd name="connsiteY4" fmla="*/ 7420195 h 7420195"/>
              <a:gd name="connsiteX5" fmla="*/ 0 w 963860"/>
              <a:gd name="connsiteY5" fmla="*/ 7420195 h 7420195"/>
              <a:gd name="connsiteX6" fmla="*/ 0 w 963860"/>
              <a:gd name="connsiteY6" fmla="*/ 7420195 h 7420195"/>
              <a:gd name="connsiteX7" fmla="*/ 0 w 963860"/>
              <a:gd name="connsiteY7" fmla="*/ 160647 h 7420195"/>
              <a:gd name="connsiteX8" fmla="*/ 160647 w 963860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860" h="7420195">
                <a:moveTo>
                  <a:pt x="963860" y="1236730"/>
                </a:moveTo>
                <a:lnTo>
                  <a:pt x="963860" y="6183465"/>
                </a:lnTo>
                <a:cubicBezTo>
                  <a:pt x="963860" y="6866491"/>
                  <a:pt x="954517" y="7420191"/>
                  <a:pt x="942992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2992" y="4"/>
                </a:lnTo>
                <a:cubicBezTo>
                  <a:pt x="954517" y="4"/>
                  <a:pt x="963860" y="553704"/>
                  <a:pt x="963860" y="12367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67372" rIns="67372" bIns="67373" numCol="1" spcCol="1270" anchor="ctr" anchorCtr="0">
            <a:no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৩ </a:t>
            </a:r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শ্রষ্টার মহিমা, ধর্মবোধ এবং তাঁর নিকট আত্মসমর্পণ করতে প্রেরণা পাবে।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7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157625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381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কালিদাস রায়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9CA383-9A40-4F84-A225-C9CA9E9B6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939CA383-9A40-4F84-A225-C9CA9E9B62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36C9FE-3D0B-4EB6-A2ED-7C70879A7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8136C9FE-3D0B-4EB6-A2ED-7C70879A7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09DA62-D100-43BE-BCA2-08E535FA2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7809DA62-D100-43BE-BCA2-08E535FA2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38E94C-8E60-4B88-B1E6-D3A2A038F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4138E94C-8E60-4B88-B1E6-D3A2A038F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D81811-B656-49F1-BF1F-6B7EAE900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84D81811-B656-49F1-BF1F-6B7EAE900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59A6CC-1CCD-4C0C-9D67-FDD26007B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2A59A6CC-1CCD-4C0C-9D67-FDD26007B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7D799D-2D79-4628-9255-1A96FA3A3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557D799D-2D79-4628-9255-1A96FA3A3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6D018-0A92-442D-937C-2D59835D1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8DF6D018-0A92-442D-937C-2D59835D1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91BD70-AC1C-4454-8234-B33B5A1A7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391BD70-AC1C-4454-8234-B33B5A1A7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346661-692A-4F80-A9DD-58D3664F7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0D346661-692A-4F80-A9DD-58D3664F7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796F1F-E210-4D02-976A-145987EAC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4796F1F-E210-4D02-976A-145987EAC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4159" y="76200"/>
            <a:ext cx="6015841" cy="685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>
                <a:gd name="adj" fmla="val 20000"/>
              </a:avLst>
            </a:prstTxWarp>
          </a:bodyPr>
          <a:lstStyle/>
          <a:p>
            <a:pPr algn="ctr"/>
            <a:r>
              <a:rPr lang="bn-IN" sz="4800" b="1" dirty="0" smtClean="0">
                <a:ln w="3155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 </a:t>
            </a:r>
            <a:endParaRPr lang="en-US" sz="4800" b="1" dirty="0">
              <a:ln w="3155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2667000" cy="707886"/>
          </a:xfrm>
          <a:prstGeom prst="rect">
            <a:avLst/>
          </a:prstGeom>
          <a:ln w="63500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  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7401" y="914400"/>
            <a:ext cx="3234761" cy="707886"/>
          </a:xfrm>
          <a:prstGeom prst="rect">
            <a:avLst/>
          </a:prstGeom>
          <a:ln w="63500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 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914400"/>
            <a:ext cx="2667000" cy="707886"/>
          </a:xfrm>
          <a:prstGeom prst="rect">
            <a:avLst/>
          </a:prstGeom>
          <a:ln w="63500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018D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 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018D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785076"/>
            <a:ext cx="2667000" cy="1146126"/>
          </a:xfrm>
          <a:prstGeom prst="rect">
            <a:avLst/>
          </a:prstGeom>
          <a:noFill/>
          <a:ln w="63500" cmpd="dbl">
            <a:solidFill>
              <a:srgbClr val="1CEC3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1CEC30"/>
                </a:solidFill>
                <a:latin typeface="NikoshBAN" pitchFamily="2" charset="0"/>
                <a:cs typeface="NikoshBAN" pitchFamily="2" charset="0"/>
              </a:rPr>
              <a:t>শাহিগদি       </a:t>
            </a:r>
            <a:endParaRPr lang="en-US" sz="3600" dirty="0">
              <a:solidFill>
                <a:srgbClr val="1CEC3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402" y="1812500"/>
            <a:ext cx="3234761" cy="1094473"/>
          </a:xfrm>
          <a:prstGeom prst="rect">
            <a:avLst/>
          </a:prstGeom>
          <a:ln w="63500" cmpd="dbl">
            <a:solidFill>
              <a:srgbClr val="00B05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324600" y="1785075"/>
            <a:ext cx="2667000" cy="1121898"/>
          </a:xfrm>
          <a:prstGeom prst="rect">
            <a:avLst/>
          </a:prstGeom>
          <a:noFill/>
          <a:ln w="63500" cmpd="dbl">
            <a:solidFill>
              <a:srgbClr val="1CEC3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1CEC30"/>
                </a:solidFill>
                <a:latin typeface="NikoshBAN" pitchFamily="2" charset="0"/>
                <a:cs typeface="NikoshBAN" pitchFamily="2" charset="0"/>
              </a:rPr>
              <a:t>সিংহাসন। </a:t>
            </a:r>
            <a:endParaRPr lang="en-US" sz="3600" dirty="0">
              <a:solidFill>
                <a:srgbClr val="1CEC3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048001"/>
            <a:ext cx="2667000" cy="1181384"/>
          </a:xfrm>
          <a:prstGeom prst="rect">
            <a:avLst/>
          </a:prstGeom>
          <a:noFill/>
          <a:ln w="635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প্রান্তর      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28333" r="21249" b="25000"/>
          <a:stretch/>
        </p:blipFill>
        <p:spPr>
          <a:xfrm>
            <a:off x="2967402" y="3088001"/>
            <a:ext cx="3234761" cy="1132199"/>
          </a:xfrm>
          <a:prstGeom prst="rect">
            <a:avLst/>
          </a:prstGeom>
          <a:ln w="63500" cmpd="dbl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6324600" y="3029803"/>
            <a:ext cx="2667000" cy="1199582"/>
          </a:xfrm>
          <a:prstGeom prst="rect">
            <a:avLst/>
          </a:prstGeom>
          <a:noFill/>
          <a:ln w="63500" cmpd="dbl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বিস্তৃত মাঠ,ময়দান। 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4323065"/>
            <a:ext cx="2667000" cy="1143571"/>
          </a:xfrm>
          <a:prstGeom prst="rect">
            <a:avLst/>
          </a:prstGeom>
          <a:noFill/>
          <a:ln w="63500" cmpd="dbl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করি-শুণ্ড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8000" r="14166" b="19333"/>
          <a:stretch/>
        </p:blipFill>
        <p:spPr>
          <a:xfrm>
            <a:off x="2967401" y="4383117"/>
            <a:ext cx="3234761" cy="1056224"/>
          </a:xfrm>
          <a:prstGeom prst="rect">
            <a:avLst/>
          </a:prstGeom>
          <a:ln w="63500" cmpd="dbl">
            <a:solidFill>
              <a:srgbClr val="7030A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6324600" y="4344869"/>
            <a:ext cx="2667000" cy="1121767"/>
          </a:xfrm>
          <a:prstGeom prst="rect">
            <a:avLst/>
          </a:prstGeom>
          <a:noFill/>
          <a:ln w="63500" cmpd="dbl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হাতির শুঁড়।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5573965"/>
            <a:ext cx="2667000" cy="1167236"/>
          </a:xfrm>
          <a:prstGeom prst="rect">
            <a:avLst/>
          </a:prstGeom>
          <a:noFill/>
          <a:ln w="6350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স্বপ্ন-অতীত    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9"/>
          <a:stretch/>
        </p:blipFill>
        <p:spPr>
          <a:xfrm>
            <a:off x="2967402" y="5629554"/>
            <a:ext cx="3234761" cy="1111647"/>
          </a:xfrm>
          <a:prstGeom prst="rect">
            <a:avLst/>
          </a:prstGeom>
          <a:ln w="63500" cmpd="dbl">
            <a:solidFill>
              <a:srgbClr val="00B0F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6324600" y="5588611"/>
            <a:ext cx="2667000" cy="1152590"/>
          </a:xfrm>
          <a:prstGeom prst="rect">
            <a:avLst/>
          </a:prstGeom>
          <a:noFill/>
          <a:ln w="63500" cmpd="dbl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অবিশ্বাস্য,অকল্পনীয়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3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497" y="325582"/>
            <a:ext cx="2639703" cy="89361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34" y="325582"/>
            <a:ext cx="1950724" cy="1463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496" y="2139552"/>
            <a:ext cx="667830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স্বীকৃতিস্বরূপ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কালিদাস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উপাধী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পেলেন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496" y="2748599"/>
            <a:ext cx="6172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প্রশ্নঃ কবি কালিদাস রায় কত খ্রিষ্টাব্দে জন্ম গ্রহণ করেন?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496" y="3456049"/>
            <a:ext cx="363030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প্রশ্নঃ ‘প্রান্তর’ শব্দের অর্থ কী ?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496" y="3962400"/>
            <a:ext cx="89426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প্রশ্নঃ ‘ক্ষুদকুঁড়া’ কী ? 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6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00"/>
          <a:stretch/>
        </p:blipFill>
        <p:spPr>
          <a:xfrm>
            <a:off x="228599" y="201303"/>
            <a:ext cx="3276601" cy="3480375"/>
          </a:xfrm>
          <a:prstGeom prst="rect">
            <a:avLst/>
          </a:prstGeom>
          <a:ln w="63500" cmpd="dbl">
            <a:solidFill>
              <a:srgbClr val="F018D6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5738"/>
          <a:stretch/>
        </p:blipFill>
        <p:spPr>
          <a:xfrm>
            <a:off x="3716900" y="202441"/>
            <a:ext cx="5225796" cy="3483864"/>
          </a:xfrm>
          <a:prstGeom prst="rect">
            <a:avLst/>
          </a:prstGeom>
          <a:ln w="63500" cmpd="dbl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1304" y="3810000"/>
            <a:ext cx="3331192" cy="584775"/>
          </a:xfrm>
          <a:prstGeom prst="rect">
            <a:avLst/>
          </a:prstGeom>
          <a:noFill/>
          <a:ln w="63500" cmpd="dbl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কালিদাস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4529" y="3821177"/>
            <a:ext cx="5305251" cy="584775"/>
          </a:xfrm>
          <a:prstGeom prst="rect">
            <a:avLst/>
          </a:prstGeom>
          <a:noFill/>
          <a:ln w="63500"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656" y="4523096"/>
            <a:ext cx="8782124" cy="2062103"/>
          </a:xfrm>
          <a:prstGeom prst="rect">
            <a:avLst/>
          </a:prstGeom>
          <a:noFill/>
          <a:ln w="63500" cmpd="dbl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বাবুরের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মহত্ত্ব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কালিদাস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রায়ের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পর্ণপুট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মোঘল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বাবুরের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মহত্ত্ব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মানবিক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মূল্যবোধকে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ধরেছেন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3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552</Words>
  <Application>Microsoft Office PowerPoint</Application>
  <PresentationFormat>On-screen Show (4:3)</PresentationFormat>
  <Paragraphs>78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FH</cp:lastModifiedBy>
  <cp:revision>10</cp:revision>
  <dcterms:created xsi:type="dcterms:W3CDTF">2019-11-01T05:18:53Z</dcterms:created>
  <dcterms:modified xsi:type="dcterms:W3CDTF">2019-11-01T06:50:22Z</dcterms:modified>
</cp:coreProperties>
</file>