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90" r:id="rId2"/>
    <p:sldId id="291" r:id="rId3"/>
    <p:sldId id="280" r:id="rId4"/>
    <p:sldId id="257" r:id="rId5"/>
    <p:sldId id="258" r:id="rId6"/>
    <p:sldId id="261" r:id="rId7"/>
    <p:sldId id="259" r:id="rId8"/>
    <p:sldId id="260" r:id="rId9"/>
    <p:sldId id="263" r:id="rId10"/>
    <p:sldId id="282" r:id="rId11"/>
    <p:sldId id="283" r:id="rId12"/>
    <p:sldId id="284" r:id="rId13"/>
    <p:sldId id="264" r:id="rId14"/>
    <p:sldId id="266" r:id="rId15"/>
    <p:sldId id="289" r:id="rId16"/>
    <p:sldId id="265" r:id="rId17"/>
    <p:sldId id="267" r:id="rId18"/>
    <p:sldId id="268" r:id="rId19"/>
    <p:sldId id="285" r:id="rId20"/>
    <p:sldId id="287" r:id="rId21"/>
    <p:sldId id="286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AEAEA"/>
    <a:srgbClr val="009999"/>
    <a:srgbClr val="3399FF"/>
    <a:srgbClr val="64B7CE"/>
    <a:srgbClr val="8A8A8A"/>
    <a:srgbClr val="808080"/>
    <a:srgbClr val="4AABC6"/>
    <a:srgbClr val="33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8E6BD-1028-423C-BBAA-9EE26CD22FDD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B0575-9C3C-4462-95BE-65A932D99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31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  <a:latin typeface="Bangla" pitchFamily="66" charset="0"/>
                <a:cs typeface="Bangla" pitchFamily="66" charset="0"/>
              </a:defRPr>
            </a:lvl1pPr>
          </a:lstStyle>
          <a:p>
            <a:r>
              <a:rPr lang="bn-IN" smtClean="0"/>
              <a:t>মোহাম্মদ মহি-উদ-দীন, টিটিসি, সিলেট।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68E0-F7F4-4593-8D2E-6AC39382E27B}" type="datetime10">
              <a:rPr lang="bn-BD" smtClean="0"/>
              <a:pPr/>
              <a:t>শুক্রবার, 01 নভেম্বর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8821-59A4-43C9-8324-FC62015E0634}" type="datetime10">
              <a:rPr lang="bn-BD" smtClean="0"/>
              <a:pPr/>
              <a:t>শুক্রবার, 01 নভেম্বর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 smtClean="0"/>
              <a:t>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5C56-541C-4341-98BF-1D4D6DE44FD9}" type="datetime10">
              <a:rPr lang="bn-BD" smtClean="0"/>
              <a:pPr/>
              <a:t>শুক্রবার, 01 নভেম্বর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D4D3-1A0F-494B-8052-DDF2F3627ED5}" type="datetime10">
              <a:rPr lang="bn-BD" smtClean="0"/>
              <a:pPr/>
              <a:t>শুক্রবার, 01 নভেম্বর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F38F-05FF-4714-9AD5-53EAB0BD1BD0}" type="datetime10">
              <a:rPr lang="bn-BD" smtClean="0"/>
              <a:pPr/>
              <a:t>শুক্রবার, 01 নভেম্বর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98F8-668D-4146-B178-A398DD9E7E54}" type="datetime10">
              <a:rPr lang="bn-BD" smtClean="0"/>
              <a:pPr/>
              <a:t>শুক্রবার, 01 নভেম্বর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5BBF-918C-4789-91C2-F2D599A0451A}" type="datetime10">
              <a:rPr lang="bn-BD" smtClean="0"/>
              <a:pPr/>
              <a:t>শুক্রবার, 01 নভেম্বর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0575-1D57-4278-93F5-347BC436AC23}" type="datetime10">
              <a:rPr lang="bn-BD" smtClean="0"/>
              <a:pPr/>
              <a:t>শুক্রবার, 01 নভেম্বর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DA538-6861-4BC2-B268-34AE013DC04E}" type="datetime10">
              <a:rPr lang="bn-BD" smtClean="0"/>
              <a:pPr/>
              <a:t>শুক্রবার, 01 নভেম্বর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:\Users\Muhid\Desktop\MMM\Soil &amp; Agriculture\Rice master.jpg"/>
          <p:cNvPicPr/>
          <p:nvPr userDrawn="1"/>
        </p:nvPicPr>
        <p:blipFill>
          <a:blip r:embed="rId13">
            <a:lum bright="80000" contrast="-8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457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981" y="1754277"/>
            <a:ext cx="5832619" cy="388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882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কৃষি কাজে মাটির ভূমিকা কী? ছবি দেখে ভাব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CE96-5BA5-4DCC-9CFB-2AB99FD2CB5E}" type="datetime10">
              <a:rPr lang="bn-BD" smtClean="0"/>
              <a:pPr/>
              <a:t>শুক্রবার, 01 নভেম্বর 2019</a:t>
            </a:fld>
            <a:endParaRPr lang="en-US"/>
          </a:p>
        </p:txBody>
      </p:sp>
      <p:pic>
        <p:nvPicPr>
          <p:cNvPr id="8" name="Picture 7" descr="RX-DK-SSH02503_scrape-soil_s3x4_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21" y="990600"/>
            <a:ext cx="3887779" cy="5181600"/>
          </a:xfrm>
          <a:prstGeom prst="rect">
            <a:avLst/>
          </a:prstGeom>
        </p:spPr>
      </p:pic>
      <p:pic>
        <p:nvPicPr>
          <p:cNvPr id="9" name="Picture 8" descr="C0098152-Soil_pH_test_kit-SPL.jpg"/>
          <p:cNvPicPr>
            <a:picLocks noChangeAspect="1"/>
          </p:cNvPicPr>
          <p:nvPr/>
        </p:nvPicPr>
        <p:blipFill>
          <a:blip r:embed="rId3" cstate="print"/>
          <a:srcRect r="10050" b="7251"/>
          <a:stretch>
            <a:fillRect/>
          </a:stretch>
        </p:blipFill>
        <p:spPr>
          <a:xfrm>
            <a:off x="4370164" y="1676400"/>
            <a:ext cx="4773836" cy="33528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76200" y="6248400"/>
            <a:ext cx="4038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মাটির</a:t>
            </a:r>
            <a:r>
              <a:rPr kumimoji="0" lang="bn-BD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পানি ধারণ ক্ষমতা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648200" y="5105400"/>
            <a:ext cx="4038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মাটির</a:t>
            </a:r>
            <a:r>
              <a:rPr kumimoji="0" lang="bn-BD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অম্লত্ব বা ক্ষারত্ব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0"/>
            <a:ext cx="4038600" cy="838200"/>
          </a:xfrm>
        </p:spPr>
        <p:txBody>
          <a:bodyPr>
            <a:norm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মাটির বুনট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pic>
        <p:nvPicPr>
          <p:cNvPr id="8" name="Picture 7" descr="cross_sec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66190"/>
            <a:ext cx="4495800" cy="2991810"/>
          </a:xfrm>
          <a:prstGeom prst="rect">
            <a:avLst/>
          </a:prstGeom>
        </p:spPr>
      </p:pic>
      <p:pic>
        <p:nvPicPr>
          <p:cNvPr id="9" name="Content Placeholder 6" descr="fst_268xz403ex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84586" cy="3261519"/>
          </a:xfrm>
          <a:prstGeom prst="rect">
            <a:avLst/>
          </a:prstGeom>
        </p:spPr>
      </p:pic>
      <p:pic>
        <p:nvPicPr>
          <p:cNvPr id="7" name="Picture 6" descr="1649-soil-nutrition-0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172" y="0"/>
            <a:ext cx="2473828" cy="41148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629400" y="4648200"/>
            <a:ext cx="2514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গাছের দরকারি পুষ্টি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মাটির নিম্নের গুণাবলীসমূহ কৃষি কাজের জন্য গুরুত্বপূর্ণ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905000"/>
            <a:ext cx="6096000" cy="4144963"/>
          </a:xfrm>
        </p:spPr>
        <p:txBody>
          <a:bodyPr/>
          <a:lstStyle/>
          <a:p>
            <a:pPr lvl="0"/>
            <a:r>
              <a:rPr lang="bn-BD" b="1" dirty="0" smtClean="0">
                <a:latin typeface="NikoshBAN" pitchFamily="2" charset="0"/>
                <a:cs typeface="NikoshBAN" pitchFamily="2" charset="0"/>
              </a:rPr>
              <a:t>মাটির পানি ধারণ ক্ষমতা</a:t>
            </a: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মাটির অম্লত্ব বা ক্ষারত্ব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b="1" dirty="0" smtClean="0">
                <a:latin typeface="NikoshBAN" pitchFamily="2" charset="0"/>
                <a:cs typeface="NikoshBAN" pitchFamily="2" charset="0"/>
              </a:rPr>
              <a:t>মাটির বুনট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b="1" dirty="0" smtClean="0">
                <a:latin typeface="NikoshBAN" pitchFamily="2" charset="0"/>
                <a:cs typeface="NikoshBAN" pitchFamily="2" charset="0"/>
              </a:rPr>
              <a:t>গাছের দরকারি পুষ্টি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মাটির গঠন উপাদান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: মাটি কী দিয়ে গঠিত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08279" y="1212850"/>
            <a:ext cx="6400800" cy="4959350"/>
            <a:chOff x="1308279" y="1212850"/>
            <a:chExt cx="6400800" cy="4959350"/>
          </a:xfrm>
        </p:grpSpPr>
        <p:pic>
          <p:nvPicPr>
            <p:cNvPr id="5122" name="Picture 2" descr="C:\Users\Muhid\Desktop\MMM\Soil &amp; Agriculture\1_0PieChar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08279" y="1212850"/>
              <a:ext cx="6400800" cy="4959350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5461716" y="2120722"/>
              <a:ext cx="1295400" cy="830997"/>
            </a:xfrm>
            <a:prstGeom prst="rect">
              <a:avLst/>
            </a:prstGeom>
            <a:solidFill>
              <a:srgbClr val="4AABC6"/>
            </a:solidFill>
          </p:spPr>
          <p:txBody>
            <a:bodyPr wrap="square" rtlCol="0" anchor="ctr">
              <a:spAutoFit/>
            </a:bodyPr>
            <a:lstStyle/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২৫% বায়ু</a:t>
              </a:r>
            </a:p>
            <a:p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45405" y="2297806"/>
              <a:ext cx="2057400" cy="1200329"/>
            </a:xfrm>
            <a:prstGeom prst="rect">
              <a:avLst/>
            </a:prstGeom>
            <a:solidFill>
              <a:srgbClr val="8A8A8A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৪৫% খনিজ পদার্থ</a:t>
              </a:r>
            </a:p>
            <a:p>
              <a:pPr algn="ctr"/>
              <a:endParaRPr lang="bn-IN" sz="24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67200" y="4419600"/>
              <a:ext cx="1295400" cy="830997"/>
            </a:xfrm>
            <a:prstGeom prst="rect">
              <a:avLst/>
            </a:prstGeom>
            <a:solidFill>
              <a:srgbClr val="009999"/>
            </a:solidFill>
          </p:spPr>
          <p:txBody>
            <a:bodyPr wrap="square" rtlCol="0" anchor="ctr">
              <a:spAutoFit/>
            </a:bodyPr>
            <a:lstStyle/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২৫% পানি</a:t>
              </a:r>
            </a:p>
            <a:p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7800" y="5625921"/>
              <a:ext cx="1752600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৫% জৈব পদার্থ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pic>
        <p:nvPicPr>
          <p:cNvPr id="14" name="Picture 13" descr="handSo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914400"/>
            <a:ext cx="5638800" cy="56388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95400" y="1371600"/>
            <a:ext cx="6529590" cy="4953000"/>
            <a:chOff x="1090410" y="669551"/>
            <a:chExt cx="7010400" cy="5500467"/>
          </a:xfrm>
        </p:grpSpPr>
        <p:pic>
          <p:nvPicPr>
            <p:cNvPr id="7170" name="Picture 2" descr="C:\Users\Muhid\Desktop\MMM\Soil &amp; Agriculture\ds_03_particles-and-pores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90410" y="669551"/>
              <a:ext cx="7010400" cy="5500467"/>
            </a:xfrm>
            <a:prstGeom prst="rect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5486400" y="4419600"/>
              <a:ext cx="1981200" cy="649412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মাটি কণা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81400" y="4038600"/>
              <a:ext cx="1143000" cy="649412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পানি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76600" y="2310825"/>
              <a:ext cx="1219200" cy="649412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বায়ু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14400" y="304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মাটিতে পানি ও বায়ু কোথায় ও কীভাবে থাকে?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57600" y="1493838"/>
            <a:ext cx="5562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মাটিস্থ </a:t>
            </a:r>
            <a:r>
              <a:rPr kumimoji="0" lang="bn-I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পুষ্টি</a:t>
            </a:r>
            <a:r>
              <a:rPr kumimoji="0" lang="bn-IN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উপাদানকে দ্রবীভূত রাখে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343400"/>
            <a:ext cx="44958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উদ্ভিদের </a:t>
            </a:r>
            <a:r>
              <a:rPr kumimoji="0" lang="bn-I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মূল ও</a:t>
            </a:r>
            <a:r>
              <a:rPr kumimoji="0" lang="bn-IN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অণুজীবের শ্বসনের জন্যে অক্সিজেন সরবরাহ করে।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PourSoilWaterFunn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84600" cy="3686200"/>
          </a:xfrm>
          <a:prstGeom prst="rect">
            <a:avLst/>
          </a:prstGeom>
        </p:spPr>
      </p:pic>
      <p:pic>
        <p:nvPicPr>
          <p:cNvPr id="8" name="Picture 7" descr="IVb_slide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708400"/>
            <a:ext cx="4724400" cy="31496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485"/>
            <a:ext cx="8229600" cy="1143000"/>
          </a:xfrm>
        </p:spPr>
        <p:txBody>
          <a:bodyPr>
            <a:norm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খনিজ পদার্থ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Muhid\Desktop\MMM\Soil &amp; Agriculture\Miner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068207" y="-1010808"/>
            <a:ext cx="3048000" cy="796521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TextBox 3"/>
          <p:cNvSpPr txBox="1"/>
          <p:nvPr/>
        </p:nvSpPr>
        <p:spPr>
          <a:xfrm>
            <a:off x="1981200" y="4884003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আদি শিলার চূর্ণ-বিচূর্ণ অংশ</a:t>
            </a:r>
          </a:p>
          <a:p>
            <a:pPr>
              <a:buFont typeface="Arial" pitchFamily="34" charset="0"/>
              <a:buChar char="•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বালিকণা, পলিকণা ও কর্দমকণা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000250" y="990600"/>
            <a:ext cx="5010150" cy="5334000"/>
            <a:chOff x="2093835" y="678081"/>
            <a:chExt cx="5391150" cy="5804472"/>
          </a:xfrm>
        </p:grpSpPr>
        <p:pic>
          <p:nvPicPr>
            <p:cNvPr id="4" name="Picture 3" descr="C:\Users\Muhid\Desktop\MMM\Soil &amp; Agriculture\soilparticlesize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93835" y="678081"/>
              <a:ext cx="5391150" cy="5804472"/>
            </a:xfrm>
            <a:prstGeom prst="rect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5732386" y="755044"/>
              <a:ext cx="1342625" cy="49530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dirty="0" smtClean="0">
                  <a:latin typeface="Bangla" pitchFamily="66" charset="0"/>
                  <a:cs typeface="Bangla" pitchFamily="66" charset="0"/>
                </a:rPr>
                <a:t>বালিকণা</a:t>
              </a:r>
              <a:endParaRPr lang="en-US" sz="2400" b="1" dirty="0">
                <a:latin typeface="Bangla" pitchFamily="66" charset="0"/>
                <a:cs typeface="Bangla" pitchFamily="66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38102" y="2423750"/>
              <a:ext cx="1143000" cy="46166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dirty="0" smtClean="0">
                  <a:latin typeface="Bangla" pitchFamily="66" charset="0"/>
                  <a:cs typeface="Bangla" pitchFamily="66" charset="0"/>
                </a:rPr>
                <a:t>পলিকণা</a:t>
              </a:r>
              <a:endParaRPr lang="en-US" sz="2400" b="1" dirty="0">
                <a:latin typeface="Bangla" pitchFamily="66" charset="0"/>
                <a:cs typeface="Bangla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51182" y="4549331"/>
              <a:ext cx="1143000" cy="46166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dirty="0" smtClean="0">
                  <a:latin typeface="Bangla" pitchFamily="66" charset="0"/>
                  <a:cs typeface="Bangla" pitchFamily="66" charset="0"/>
                </a:rPr>
                <a:t>কর্দমকণা</a:t>
              </a:r>
              <a:endParaRPr lang="en-US" sz="2400" b="1" dirty="0">
                <a:latin typeface="Bangla" pitchFamily="66" charset="0"/>
                <a:cs typeface="Bangla" pitchFamily="66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28800" y="3048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বালিকণা, পলিকণা ও কর্দমকণার আকার কেমন?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304800"/>
            <a:ext cx="4419600" cy="1143000"/>
          </a:xfrm>
        </p:spPr>
        <p:txBody>
          <a:bodyPr>
            <a:norm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জৈব পদার্থ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C:\Users\Muhid\Desktop\MMM\Soil &amp; Agriculture\O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2362200"/>
            <a:ext cx="4419600" cy="449580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TextBox 3"/>
          <p:cNvSpPr txBox="1"/>
          <p:nvPr/>
        </p:nvSpPr>
        <p:spPr>
          <a:xfrm>
            <a:off x="304800" y="2895600"/>
            <a:ext cx="4114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উদ্ভিদ ও প্রাণী দেহের পচা অংশ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জৈব পদার্থ হ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লো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মাটির প্রাণ।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রস ধারণ ক্ষমতা বাড়ায়।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অণুজীবের কার্যকারিতা বৃদ্ধি করে।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মাটির উৎপাদন ক্ষমতা বৃদ্ধি করে।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 descr="10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3997377" cy="2667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দলীয়ভাবে মাটি পর্যবেক্ষণ করতে দিন। ম্যাগনেফাইং গ্লাশ ও অন্যান্য উপকরণ ব্যবহার করে মাটির উপাদানসমূহ চিহ্নিত করতে বলুন।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oil_test-146722_185x1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352800"/>
            <a:ext cx="2514600" cy="2514600"/>
          </a:xfrm>
          <a:prstGeom prst="rect">
            <a:avLst/>
          </a:prstGeom>
        </p:spPr>
      </p:pic>
      <p:pic>
        <p:nvPicPr>
          <p:cNvPr id="8" name="Picture 7" descr="magnifying-glass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276600"/>
            <a:ext cx="2667000" cy="265131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6200"/>
            <a:ext cx="1676400" cy="21450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96152" y="838200"/>
            <a:ext cx="7862048" cy="32932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সিকদার</a:t>
            </a:r>
            <a:r>
              <a:rPr lang="en-US" sz="4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শাজিদুর</a:t>
            </a:r>
            <a:r>
              <a:rPr lang="en-US" sz="4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জাহান</a:t>
            </a:r>
            <a:endParaRPr lang="bn-BD" sz="40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</a:t>
            </a:r>
            <a:r>
              <a:rPr lang="bn-BD" sz="28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ফুলহরি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28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shajidur79@gmail.com</a:t>
            </a:r>
            <a:endParaRPr lang="en-US" sz="16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4095452"/>
            <a:ext cx="4267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ষষ্ঠ শ্রেণী</a:t>
            </a:r>
          </a:p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কৃষিশিক্ষা</a:t>
            </a:r>
          </a:p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অধ্যায়, দ্বিতীয় পরিচ্ছেদ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ও মাটি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3966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286000"/>
            <a:ext cx="8229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মাটির প্রধান উপাদান কোনটি?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আদর্শ মাটিতে শতকরা কত ভাগ পানি থাকে?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কোন মাটি ফসল উৎপাদনের জন্যে সবচেয়ে উপযোগী?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জৈব পদার্থকে মাটির প্রাণ বলা হয় কেন?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তোমাদের বাড়ির চারপাশে তোমরা কী ধরনের মাটি দেখতে পাও। সেই মাটিতে কী কী জন্মে? সেই মাটি দেখতে কেমন? এর বৈশিষ্ট্যগুলো খাতায় তুলে আনবে।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Hands-carrying-Soi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607" y="1600200"/>
            <a:ext cx="6113393" cy="4817059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মাটি কী তা বলতে পারবে?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কৃষিতে মাটির ভূমিকা কী তা বর্ণনা করতে পারবে?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মাটির উপাদানগুলো চিহ্নিত করে তাদের বৈশিষ্ট্য ব্যাখ্যা করতে পারবে</a:t>
            </a:r>
            <a:r>
              <a:rPr lang="bn-BD" dirty="0" smtClean="0"/>
              <a:t>। </a:t>
            </a:r>
          </a:p>
          <a:p>
            <a:endParaRPr lang="en-US" dirty="0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hid\Desktop\MMM\Soil &amp; Agriculture\Ric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9195" y="951963"/>
            <a:ext cx="3904504" cy="2590800"/>
          </a:xfrm>
          <a:prstGeom prst="rect">
            <a:avLst/>
          </a:prstGeom>
          <a:noFill/>
          <a:ln w="44450">
            <a:solidFill>
              <a:schemeClr val="accent1"/>
            </a:solidFill>
          </a:ln>
          <a:effectLst>
            <a:innerShdw blurRad="635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 descr="C:\Users\Muhid\Desktop\MMM\Soil &amp; Agriculture\Wheat-see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957333"/>
            <a:ext cx="3886200" cy="2590800"/>
          </a:xfrm>
          <a:prstGeom prst="rect">
            <a:avLst/>
          </a:prstGeom>
          <a:noFill/>
          <a:ln w="44450">
            <a:solidFill>
              <a:schemeClr val="accent1"/>
            </a:solidFill>
          </a:ln>
          <a:effectLst>
            <a:innerShdw blurRad="635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8" name="Picture 4" descr="C:\Users\Muhid\Desktop\MMM\Soil &amp; Agriculture\cor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3948447"/>
            <a:ext cx="3886200" cy="2590800"/>
          </a:xfrm>
          <a:prstGeom prst="rect">
            <a:avLst/>
          </a:prstGeom>
          <a:noFill/>
          <a:ln w="44450">
            <a:solidFill>
              <a:schemeClr val="accent1"/>
            </a:solidFill>
          </a:ln>
          <a:effectLst>
            <a:innerShdw blurRad="635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9" name="Picture 5" descr="C:\Users\Muhid\Desktop\MMM\Soil &amp; Agriculture\potato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962400"/>
            <a:ext cx="3886200" cy="2590800"/>
          </a:xfrm>
          <a:prstGeom prst="rect">
            <a:avLst/>
          </a:prstGeom>
          <a:noFill/>
          <a:ln w="44450">
            <a:solidFill>
              <a:schemeClr val="accent1"/>
            </a:solidFill>
          </a:ln>
          <a:effectLst>
            <a:innerShdw blurRad="635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64C3-BFF4-4430-AEDF-CF55B5EC5897}" type="datetime10">
              <a:rPr lang="bn-BD" smtClean="0"/>
              <a:pPr/>
              <a:t>শুক্রবার, 01 নভেম্বর 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762000"/>
          </a:xfrm>
        </p:spPr>
        <p:txBody>
          <a:bodyPr>
            <a:norm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ছবিতে তোমরা কী দেখছ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এগুলো কোথায় জন্মে?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hid\Desktop\MMM\Soil &amp; Agriculture\So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2401"/>
            <a:ext cx="9144000" cy="6948328"/>
          </a:xfrm>
          <a:prstGeom prst="rect">
            <a:avLst/>
          </a:prstGeom>
          <a:noFill/>
          <a:ln w="635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rm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কোন উপাদানসমূহ ছাড়া কৃষি কাজ আদৌ সম্ভব নয়?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2971800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5400" b="1" dirty="0" smtClean="0">
                <a:latin typeface="Bangla" pitchFamily="66" charset="0"/>
                <a:cs typeface="Bangla" pitchFamily="66" charset="0"/>
              </a:rPr>
              <a:t> বীজ</a:t>
            </a:r>
          </a:p>
          <a:p>
            <a:pPr>
              <a:buFont typeface="Arial" pitchFamily="34" charset="0"/>
              <a:buChar char="•"/>
            </a:pPr>
            <a:r>
              <a:rPr lang="bn-IN" sz="5400" b="1" dirty="0" smtClean="0">
                <a:latin typeface="Bangla" pitchFamily="66" charset="0"/>
                <a:cs typeface="Bangla" pitchFamily="66" charset="0"/>
              </a:rPr>
              <a:t> মাটি</a:t>
            </a:r>
            <a:endParaRPr lang="en-US" sz="5400" b="1" dirty="0">
              <a:latin typeface="Bangla" pitchFamily="66" charset="0"/>
              <a:cs typeface="Bangla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বীজ ও মাটির সম্পর্ক কী?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A2I &amp; UNDP\MoE\PPT for Class VI\Roots_VI\Root Busket\root_VI_pics\95389-034-4B5C4DBC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7882976" cy="5004467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ও মাটির উপাদান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মাটি কী?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জোড়ায় আলোচনা করে বলো।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18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ভূ-পৃষ্ঠের</a:t>
            </a:r>
            <a:r>
              <a:rPr kumimoji="0" lang="bn-IN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নরম আস্তরণ যা উদ্ভিদ জন্মানোর মাধ্যম হিসেবে ব্যব</a:t>
            </a:r>
            <a:r>
              <a:rPr lang="bn-BD" sz="4000" b="1" dirty="0" smtClean="0">
                <a:latin typeface="NikoshBAN" pitchFamily="2" charset="0"/>
                <a:ea typeface="+mj-ea"/>
                <a:cs typeface="NikoshBAN" pitchFamily="2" charset="0"/>
              </a:rPr>
              <a:t>হৃত </a:t>
            </a:r>
            <a:r>
              <a:rPr kumimoji="0" lang="bn-IN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করা হয় তাকে মাটি বলে।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026" name="Picture 2" descr="C:\Documents and Settings\User\My Documents\so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371600"/>
            <a:ext cx="5397500" cy="3606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372</Words>
  <Application>Microsoft Office PowerPoint</Application>
  <PresentationFormat>On-screen Show (4:3)</PresentationFormat>
  <Paragraphs>75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শিখনফল</vt:lpstr>
      <vt:lpstr>ছবিতে তোমরা কী দেখছ? এগুলো কোথায় জন্মে?</vt:lpstr>
      <vt:lpstr>PowerPoint Presentation</vt:lpstr>
      <vt:lpstr>কোন উপাদানসমূহ ছাড়া কৃষি কাজ আদৌ সম্ভব নয়?</vt:lpstr>
      <vt:lpstr>বীজ ও মাটির সম্পর্ক কী?</vt:lpstr>
      <vt:lpstr>মাটি ও মাটির উপাদান</vt:lpstr>
      <vt:lpstr>মাটি কী? জোড়ায় আলোচনা করে বলো।</vt:lpstr>
      <vt:lpstr>কৃষি কাজে মাটির ভূমিকা কী? ছবি দেখে ভাব </vt:lpstr>
      <vt:lpstr>মাটির বুনট</vt:lpstr>
      <vt:lpstr>মাটির নিম্নের গুণাবলীসমূহ কৃষি কাজের জন্য গুরুত্বপূর্ণ </vt:lpstr>
      <vt:lpstr> মাটির গঠন উপাদান: মাটি কী দিয়ে গঠিত?</vt:lpstr>
      <vt:lpstr>PowerPoint Presentation</vt:lpstr>
      <vt:lpstr>PowerPoint Presentation</vt:lpstr>
      <vt:lpstr>খনিজ পদার্থ</vt:lpstr>
      <vt:lpstr>PowerPoint Presentation</vt:lpstr>
      <vt:lpstr>জৈব পদার্থ</vt:lpstr>
      <vt:lpstr>দলীয় কাজ</vt:lpstr>
      <vt:lpstr>মূল্যায়ন</vt:lpstr>
      <vt:lpstr>বাড়ির কাজ</vt:lpstr>
      <vt:lpstr>ধন্যবাদ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Muhid</dc:creator>
  <cp:lastModifiedBy>FH</cp:lastModifiedBy>
  <cp:revision>77</cp:revision>
  <dcterms:created xsi:type="dcterms:W3CDTF">2010-07-06T04:27:35Z</dcterms:created>
  <dcterms:modified xsi:type="dcterms:W3CDTF">2019-11-01T17:56:45Z</dcterms:modified>
</cp:coreProperties>
</file>