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9" r:id="rId2"/>
    <p:sldId id="336" r:id="rId3"/>
    <p:sldId id="337" r:id="rId4"/>
    <p:sldId id="307" r:id="rId5"/>
    <p:sldId id="331" r:id="rId6"/>
    <p:sldId id="318" r:id="rId7"/>
    <p:sldId id="261" r:id="rId8"/>
    <p:sldId id="276" r:id="rId9"/>
    <p:sldId id="335" r:id="rId10"/>
    <p:sldId id="309" r:id="rId11"/>
    <p:sldId id="333" r:id="rId12"/>
    <p:sldId id="323" r:id="rId13"/>
    <p:sldId id="334" r:id="rId14"/>
    <p:sldId id="302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73" d="100"/>
          <a:sy n="73" d="100"/>
        </p:scale>
        <p:origin x="-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EAD03-B3E4-4355-8A6F-C9E4960A695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9D4C9-5A56-484D-BFE4-6EE3DB8EF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304800"/>
            <a:ext cx="6934200" cy="1569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9600" dirty="0">
              <a:solidFill>
                <a:srgbClr val="00B050"/>
              </a:solidFill>
            </a:endParaRPr>
          </a:p>
        </p:txBody>
      </p:sp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7162800" cy="446413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52400"/>
            <a:ext cx="8458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962400"/>
            <a:ext cx="83820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 হচ্ছে এমন একটি ছক বা বিবরণী যেখানে প্রতিষ্ঠানের প্রতিটি খাতের পরিবর্তন ও অবস্থা প্রকাশিত হয়। যেমনঃ নগদান হিসাব, আসবাবপত্র হিসাব, ব্যাংক হিসাব, ক্রয় হিসাব, বিক্রয় হিসাব, বেতন হিসাব, ভাড়া হিসাব ইত্যাদি।</a:t>
            </a:r>
          </a:p>
        </p:txBody>
      </p:sp>
      <p:pic>
        <p:nvPicPr>
          <p:cNvPr id="7" name="Picture 6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1"/>
            <a:ext cx="2156012" cy="1354844"/>
          </a:xfrm>
          <a:prstGeom prst="rect">
            <a:avLst/>
          </a:prstGeom>
        </p:spPr>
      </p:pic>
      <p:pic>
        <p:nvPicPr>
          <p:cNvPr id="9" name="Picture 8" descr="download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990601"/>
            <a:ext cx="1955800" cy="1303020"/>
          </a:xfrm>
          <a:prstGeom prst="rect">
            <a:avLst/>
          </a:prstGeom>
        </p:spPr>
      </p:pic>
      <p:pic>
        <p:nvPicPr>
          <p:cNvPr id="11" name="Picture 10" descr="download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559" y="990601"/>
            <a:ext cx="1907241" cy="1371599"/>
          </a:xfrm>
          <a:prstGeom prst="rect">
            <a:avLst/>
          </a:prstGeom>
        </p:spPr>
      </p:pic>
      <p:pic>
        <p:nvPicPr>
          <p:cNvPr id="12" name="Picture 11" descr="im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871" y="990603"/>
            <a:ext cx="2100729" cy="1303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images (1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51" y="2362200"/>
            <a:ext cx="2115349" cy="144780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332210-4820-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2438400"/>
            <a:ext cx="1905000" cy="1375117"/>
          </a:xfrm>
          <a:prstGeom prst="rect">
            <a:avLst/>
          </a:prstGeom>
        </p:spPr>
      </p:pic>
      <p:pic>
        <p:nvPicPr>
          <p:cNvPr id="14" name="Picture 13" descr="40c78e1f12d9534cc02684246671dd6a-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1" y="2438400"/>
            <a:ext cx="2133599" cy="1405967"/>
          </a:xfrm>
          <a:prstGeom prst="rect">
            <a:avLst/>
          </a:prstGeom>
        </p:spPr>
      </p:pic>
      <p:pic>
        <p:nvPicPr>
          <p:cNvPr id="15" name="Picture 14" descr="46301986.cm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2438400"/>
            <a:ext cx="19812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7526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হিসাবের নাম/শিরোনাম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ডেবিট 			হিসাবের কোড নং 		     ক্রেডিট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4953000"/>
          <a:ext cx="8382000" cy="16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695450"/>
                <a:gridCol w="609600"/>
                <a:gridCol w="1524000"/>
                <a:gridCol w="1600200"/>
                <a:gridCol w="914400"/>
                <a:gridCol w="990600"/>
              </a:tblGrid>
              <a:tr h="558800">
                <a:tc rowSpan="2"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জাঃপৃঃ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 টাকা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 টাকা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উদ্বৃত্ত/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জের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71600" y="43434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      হিসাবের নাম/শিরোনাম 	   হিসাবের কোড নং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33400"/>
            <a:ext cx="8153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হিসাব বিজ্ঞানে হিসাব প্রস্তুতের জন্য দুই ধরণের ছক ব্যবহৃত হয়-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1219200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T-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ছক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667000"/>
          <a:ext cx="8001000" cy="102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/>
                <a:gridCol w="1000125"/>
                <a:gridCol w="1000125"/>
                <a:gridCol w="1000125"/>
                <a:gridCol w="1000125"/>
                <a:gridCol w="1000125"/>
                <a:gridCol w="1000125"/>
                <a:gridCol w="1000125"/>
              </a:tblGrid>
              <a:tr h="4470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জাঃপৃঃ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জাঃপৃঃ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29000" y="38862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চলমান জের ছক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304800"/>
            <a:ext cx="7924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T-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ছকের বৈশিষ্ট্য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819400"/>
            <a:ext cx="7924800" cy="3581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হিসাবের একটি শিরোনাম থাকবে।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ছকটি ডেবিট ও ক্রেডিট দুটি অংশে বিভক্ত।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উভয় অংশে ৪টি করে মোট ৮টি কলাম থাকবে।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নির্দিষ্ট সময় পর পর হিসাবের উদ্বৃত্ত নির্ণয় করতে হবে।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হিসাবের কোড নম্বর থাকবে।</a:t>
            </a:r>
          </a:p>
        </p:txBody>
      </p:sp>
      <p:pic>
        <p:nvPicPr>
          <p:cNvPr id="4" name="Picture 3" descr="images - copy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2286000" cy="1523999"/>
          </a:xfrm>
          <a:prstGeom prst="rect">
            <a:avLst/>
          </a:prstGeom>
        </p:spPr>
      </p:pic>
      <p:pic>
        <p:nvPicPr>
          <p:cNvPr id="5" name="Picture 4" descr="images 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143000"/>
            <a:ext cx="2895599" cy="1523171"/>
          </a:xfrm>
          <a:prstGeom prst="rect">
            <a:avLst/>
          </a:prstGeom>
        </p:spPr>
      </p:pic>
      <p:pic>
        <p:nvPicPr>
          <p:cNvPr id="6" name="Picture 5" descr="images-18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142172"/>
            <a:ext cx="2590800" cy="1531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434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চলমান জের ছকের বৈশিষ্ট্য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514600"/>
            <a:ext cx="8077200" cy="403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হিসাবের একটি শিরোনাম থাকবে।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হিসাবের কোড নম্বর উল্লেখ থাকবে।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তারিখ, বিবরণ ও জাবেদা পৃষ্ঠার কলাম থাকবে।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ছকটি ডেবিট ও ক্রেডিট দুটি অংশে বিভক্ত।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টাকার কলাম মোট ৪টি।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ডেবিট ও ক্রেডিট টাকার কলাম পাশাপাশি অবস্থিত।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প্রতিটি লেনদেন লিপিবদ্ধের পর হিসাবের উদ্বৃত্ত নির্ণয় করা হয়।</a:t>
            </a:r>
          </a:p>
        </p:txBody>
      </p:sp>
      <p:pic>
        <p:nvPicPr>
          <p:cNvPr id="4" name="Picture 3" descr="images (8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8600"/>
            <a:ext cx="1828800" cy="2156751"/>
          </a:xfrm>
          <a:prstGeom prst="rect">
            <a:avLst/>
          </a:prstGeom>
        </p:spPr>
      </p:pic>
      <p:pic>
        <p:nvPicPr>
          <p:cNvPr id="5" name="Picture 4" descr="images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14400"/>
            <a:ext cx="4343400" cy="1524000"/>
          </a:xfrm>
          <a:prstGeom prst="rect">
            <a:avLst/>
          </a:prstGeom>
        </p:spPr>
      </p:pic>
      <p:pic>
        <p:nvPicPr>
          <p:cNvPr id="6" name="Picture 5" descr="taxes-accounting-busin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2209800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0800" y="685800"/>
            <a:ext cx="3886200" cy="14700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একক</a:t>
            </a:r>
            <a:r>
              <a:rPr kumimoji="0" lang="bn-BD" sz="8800" b="1" i="0" u="none" strike="noStrike" kern="120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8800" b="1" i="0" u="none" strike="noStrike" kern="120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endParaRPr kumimoji="0" lang="en-US" sz="8800" b="1" i="0" u="none" strike="noStrike" kern="120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95400" y="2971800"/>
            <a:ext cx="6553200" cy="19812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১০ টি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হিসাবের নাম উল্লেখ কর।</a:t>
            </a:r>
            <a:endParaRPr kumimoji="0" lang="bn-IN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38400" y="990600"/>
            <a:ext cx="3886200" cy="1470025"/>
          </a:xfr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bn-IN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590800"/>
            <a:ext cx="69342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হিসাবের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T-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 ও চলমান জের ছকের পার্থক্য নির্ণয় কর।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228600"/>
            <a:ext cx="4267200" cy="1219200"/>
          </a:xfrm>
          <a:prstGeom prst="ellipse">
            <a:avLst/>
          </a:prstGeom>
          <a:noFill/>
          <a:ln w="63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8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8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981200"/>
            <a:ext cx="74676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 কাকে বলে?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 বিজ্ঞানে হিসাব প্রস্তুতের জন্য কয় ধরণের ছক ব্যবহৃত হয়?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হিসাবের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T-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 কয়েকটি বৈশিষ্ট্য উল্লেখ কর।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হিসাবের চলমান জের ছকের কয়েকটি বৈশিষ্ট্য উল্লেখ কর।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43200" y="1600200"/>
            <a:ext cx="3657600" cy="1012825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581400"/>
            <a:ext cx="67056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T-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 ও চলমান জের ছকের পার্থক্য নির্ণয় কর।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4495800" cy="1828800"/>
          </a:xfrm>
        </p:spPr>
        <p:txBody>
          <a:bodyPr>
            <a:noAutofit/>
          </a:bodyPr>
          <a:lstStyle/>
          <a:p>
            <a:r>
              <a:rPr lang="bn-IN" sz="13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7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6483663" cy="4111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981" y="1754277"/>
            <a:ext cx="5832619" cy="38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"/>
            <a:ext cx="1676400" cy="2145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6152" y="838200"/>
            <a:ext cx="7862048" cy="3293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শাজিদুর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BD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shajidur79@gmail.com</a:t>
            </a:r>
            <a:endParaRPr lang="en-US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59874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67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2286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পূর্বের ক্লাসে কি আলোচনা হয়েছিল, মনে আছে কি?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43000" y="914400"/>
            <a:ext cx="7010400" cy="5647730"/>
            <a:chOff x="1143000" y="914400"/>
            <a:chExt cx="7010400" cy="5647730"/>
          </a:xfrm>
        </p:grpSpPr>
        <p:grpSp>
          <p:nvGrpSpPr>
            <p:cNvPr id="19" name="Group 18"/>
            <p:cNvGrpSpPr/>
            <p:nvPr/>
          </p:nvGrpSpPr>
          <p:grpSpPr>
            <a:xfrm>
              <a:off x="1143000" y="914400"/>
              <a:ext cx="7010400" cy="5647730"/>
              <a:chOff x="1219200" y="979502"/>
              <a:chExt cx="7010400" cy="3469840"/>
            </a:xfrm>
          </p:grpSpPr>
          <p:pic>
            <p:nvPicPr>
              <p:cNvPr id="14" name="Picture 13" descr="imagesrt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81600" y="979502"/>
                <a:ext cx="2971800" cy="119825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219200" y="3882069"/>
                <a:ext cx="7010400" cy="56727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bn-BD" sz="5400" b="1" dirty="0" smtClean="0">
                    <a:ln w="24500" cmpd="dbl">
                      <a:solidFill>
                        <a:schemeClr val="accent2">
                          <a:shade val="85000"/>
                          <a:satMod val="155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NikoshBAN" pitchFamily="2" charset="0"/>
                    <a:ea typeface="+mj-ea"/>
                    <a:cs typeface="NikoshBAN" pitchFamily="2" charset="0"/>
                  </a:rPr>
                  <a:t>মূলধন ও মুনাফা জাতীয় হিসাব</a:t>
                </a:r>
                <a:endParaRPr lang="en-US" sz="5400" b="1" dirty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ea typeface="+mj-ea"/>
                  <a:cs typeface="NikoshBAN" pitchFamily="2" charset="0"/>
                </a:endParaRPr>
              </a:p>
            </p:txBody>
          </p:sp>
          <p:pic>
            <p:nvPicPr>
              <p:cNvPr id="17" name="Picture 16" descr="is (11)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200" y="2571231"/>
                <a:ext cx="2971800" cy="1181158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</p:grpSp>
        <p:pic>
          <p:nvPicPr>
            <p:cNvPr id="8" name="Picture 7" descr="imagesmu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505200"/>
              <a:ext cx="3048000" cy="1905000"/>
            </a:xfrm>
            <a:prstGeom prst="rect">
              <a:avLst/>
            </a:prstGeom>
          </p:spPr>
        </p:pic>
        <p:pic>
          <p:nvPicPr>
            <p:cNvPr id="9" name="Picture 8" descr="amimanush_1328706256_1-parts_of_a_compute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952500"/>
              <a:ext cx="2895600" cy="20955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7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8382000" cy="5953125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1600200" y="533400"/>
            <a:ext cx="5943600" cy="1066800"/>
          </a:xfrm>
          <a:prstGeom prst="downArrowCallou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একটি ভিডিও উপভোগ করা যাক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199"/>
            <a:ext cx="8229600" cy="6050103"/>
          </a:xfrm>
          <a:prstGeom prst="rect">
            <a:avLst/>
          </a:prstGeom>
        </p:spPr>
      </p:pic>
      <p:sp>
        <p:nvSpPr>
          <p:cNvPr id="4" name="Plaque 3"/>
          <p:cNvSpPr/>
          <p:nvPr/>
        </p:nvSpPr>
        <p:spPr>
          <a:xfrm>
            <a:off x="3276600" y="457200"/>
            <a:ext cx="3200400" cy="2133600"/>
          </a:xfrm>
          <a:prstGeom prst="plaqu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bn-BD" sz="9600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9600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609600" y="838200"/>
            <a:ext cx="7696200" cy="1066800"/>
          </a:xfrm>
          <a:prstGeom prst="plaqu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514600"/>
            <a:ext cx="7696200" cy="3886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None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হিসাবের ধারণা ও বৈশিষ্ট্য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ধারাবাহিকতা রক্ষায় হিসাব চক্রের বিভিন্ন ধাপ ব্যাখ্যা করতে পারবে।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495800"/>
            <a:ext cx="7620000" cy="1752600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প্রতিষ্ঠানের অন্যতম উদ্দেশ্য আর্থিক ফলাফল ও আর্থিক অবস্থা নিরূপণ করা। এই উদ্দেশ্য অর্জনের জন্য লেনদেন সমূহ সুষ্ঠু ও সুশৃংখলভাবে লিপিবদ্ধ করা জরুরি। </a:t>
            </a:r>
          </a:p>
          <a:p>
            <a:pPr algn="just"/>
            <a:endParaRPr lang="bn-BD" sz="1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3048000" y="228600"/>
            <a:ext cx="2819400" cy="1066800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8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447800"/>
            <a:ext cx="3124200" cy="2590800"/>
          </a:xfrm>
          <a:prstGeom prst="rect">
            <a:avLst/>
          </a:prstGeom>
        </p:spPr>
      </p:pic>
      <p:pic>
        <p:nvPicPr>
          <p:cNvPr id="6" name="Picture 5" descr="images (3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5" y="1524000"/>
            <a:ext cx="1704975" cy="2590800"/>
          </a:xfrm>
          <a:prstGeom prst="rect">
            <a:avLst/>
          </a:prstGeom>
        </p:spPr>
      </p:pic>
      <p:pic>
        <p:nvPicPr>
          <p:cNvPr id="7" name="Picture 6" descr="images-17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95400"/>
            <a:ext cx="2971800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153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জনাব সাগর একজন চাকরিজীবী। ২০১৫ সালের মার্চ মাসে তিনি টাকা; পুরাতন আসবাবপত্র বিক্রয় করে ৩,০০০ টাকা এবং ব্যাংক হতে ঋণ গ্রহণ করেছেন ৫,০০০ টাকা। বাড়ী  ভাড়া বাবদ ৮,০০০ টাকা; খাদ্য খাতে ৫,০০০ টাকা; গ্যাস ও বিদ্যুৎ বিল বাবদ ১,০০০ টাকা; যাতায়াত  বাবদ ৫০০ টাকা; চিকিৎসা বাবদ ৩,০০০ টাকা এবং সন্তানদের পড়ালেখা বাবদ ২,০০০ টাকা ব্যয় করেন।</a:t>
            </a:r>
          </a:p>
        </p:txBody>
      </p:sp>
      <p:sp>
        <p:nvSpPr>
          <p:cNvPr id="3" name="Plaque 2"/>
          <p:cNvSpPr/>
          <p:nvPr/>
        </p:nvSpPr>
        <p:spPr>
          <a:xfrm>
            <a:off x="3048000" y="76200"/>
            <a:ext cx="2819400" cy="609600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819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 বিজ্ঞানে উপরোক্ত তথ্য উপস্থাপনের জন্য নির্দিষ্ট ছক অনুসরণ করা হয়ঃ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352800"/>
          <a:ext cx="8153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257300"/>
                <a:gridCol w="2705100"/>
                <a:gridCol w="1371600"/>
              </a:tblGrid>
              <a:tr h="361315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 বাবদ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১৫,০০০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বাড়ী  ভাড়া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৮,০০০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আসবাবপত্র বিক্রয়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৩,০০০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 খাতে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৫,০০০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 হতে ঋণ গ্রহণ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গ্যাস ও বিদ্যুৎ বিল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যাতায়াত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চিকিৎসা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৩,০০০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পড়ালেখা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২,০০০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r>
                        <a:rPr lang="bn-BD" sz="1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(পার্থক্য)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৩,৫০০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২৩,০০০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২৩,০০০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487</Words>
  <Application>Microsoft Office PowerPoint</Application>
  <PresentationFormat>On-screen Show (4:3)</PresentationFormat>
  <Paragraphs>105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দলীয়কাজ</vt:lpstr>
      <vt:lpstr>PowerPoint Presentation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FH</cp:lastModifiedBy>
  <cp:revision>340</cp:revision>
  <dcterms:created xsi:type="dcterms:W3CDTF">2006-08-16T00:00:00Z</dcterms:created>
  <dcterms:modified xsi:type="dcterms:W3CDTF">2019-11-02T02:46:14Z</dcterms:modified>
</cp:coreProperties>
</file>