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269" r:id="rId3"/>
    <p:sldId id="258" r:id="rId4"/>
    <p:sldId id="259" r:id="rId5"/>
    <p:sldId id="270" r:id="rId6"/>
    <p:sldId id="260" r:id="rId7"/>
    <p:sldId id="266" r:id="rId8"/>
    <p:sldId id="280" r:id="rId9"/>
    <p:sldId id="267" r:id="rId10"/>
    <p:sldId id="273" r:id="rId11"/>
    <p:sldId id="263" r:id="rId12"/>
    <p:sldId id="274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55894-F80A-4EF3-81D1-5E67BFDB4C64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61216-5C5D-4946-A1DB-662CB1A65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4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78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9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শিরোনাম বের করার জন্য শিক্ষক তাঁর নিজের মত করেও শিক্ষার্থীদের বিভিন্ন ধরনের প্রশ্ন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61216-5C5D-4946-A1DB-662CB1A659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92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61216-5C5D-4946-A1DB-662CB1A659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92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প্রয়োজনে শিক্ষক সহযোগিতা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78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61216-5C5D-4946-A1DB-662CB1A659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92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 একাধিক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দল গঠন করে দলীয় কাজ দিতে পারেন।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প্রয়োজনে 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দলীয় কাজে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সহযোগিতা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46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প্রয়োজনে</a:t>
            </a:r>
            <a:r>
              <a:rPr lang="bn-BD" baseline="0" dirty="0" smtClean="0"/>
              <a:t> শিক্ষক মূল্যায়নের প্রশ্ন পরিবর্তন করতে পারেন।</a:t>
            </a:r>
            <a:endParaRPr lang="en-US" smtClean="0"/>
          </a:p>
          <a:p>
            <a:r>
              <a:rPr lang="bn-BD" baseline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A2050-2D25-40C8-96FF-080FB40AAB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04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228-32A8-4E3F-8665-BD2977E3D3B8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2471-2CA6-44C4-8E0D-275C6E6DA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1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228-32A8-4E3F-8665-BD2977E3D3B8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2471-2CA6-44C4-8E0D-275C6E6DA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6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228-32A8-4E3F-8665-BD2977E3D3B8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2471-2CA6-44C4-8E0D-275C6E6DA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4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228-32A8-4E3F-8665-BD2977E3D3B8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2471-2CA6-44C4-8E0D-275C6E6DA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66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228-32A8-4E3F-8665-BD2977E3D3B8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2471-2CA6-44C4-8E0D-275C6E6DA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228-32A8-4E3F-8665-BD2977E3D3B8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2471-2CA6-44C4-8E0D-275C6E6DA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7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228-32A8-4E3F-8665-BD2977E3D3B8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2471-2CA6-44C4-8E0D-275C6E6DA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7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228-32A8-4E3F-8665-BD2977E3D3B8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2471-2CA6-44C4-8E0D-275C6E6DA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4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228-32A8-4E3F-8665-BD2977E3D3B8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2471-2CA6-44C4-8E0D-275C6E6DA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0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228-32A8-4E3F-8665-BD2977E3D3B8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2471-2CA6-44C4-8E0D-275C6E6DA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3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1B228-32A8-4E3F-8665-BD2977E3D3B8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22471-2CA6-44C4-8E0D-275C6E6DA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3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B228-32A8-4E3F-8665-BD2977E3D3B8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22471-2CA6-44C4-8E0D-275C6E6DA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3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5715000" cy="428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4572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1600200"/>
            <a:ext cx="1828800" cy="85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5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1.74167 0.0044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8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62800" y="351009"/>
            <a:ext cx="1653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১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971800" y="1"/>
            <a:ext cx="3276600" cy="1219200"/>
          </a:xfrm>
          <a:prstGeom prst="horizontalScroll">
            <a:avLst>
              <a:gd name="adj" fmla="val 9039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295400"/>
            <a:ext cx="2667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(ক)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1295400"/>
            <a:ext cx="26670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(খ)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0" y="1219200"/>
            <a:ext cx="0" cy="4343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2553831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মধ্যে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2537" y="2586097"/>
            <a:ext cx="4239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 গতিই আপেক্ষিক তা ব্যাখ্যা কর।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10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19682" y="1533519"/>
            <a:ext cx="8276588" cy="5299364"/>
          </a:xfrm>
          <a:prstGeom prst="rect">
            <a:avLst/>
          </a:prstGeom>
          <a:noFill/>
          <a:ln w="38100" cmpd="thickThin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2024737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 প্র্রশ্ন: স্থিতি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3181" y="2743160"/>
            <a:ext cx="6508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: গতির কয়েকটি উদাহরণ দাও?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Ribbon 1"/>
          <p:cNvSpPr/>
          <p:nvPr/>
        </p:nvSpPr>
        <p:spPr>
          <a:xfrm>
            <a:off x="2209800" y="56662"/>
            <a:ext cx="4495800" cy="1162537"/>
          </a:xfrm>
          <a:prstGeom prst="ribbon">
            <a:avLst>
              <a:gd name="adj1" fmla="val 19568"/>
              <a:gd name="adj2" fmla="val 75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0763" y="3505200"/>
            <a:ext cx="8232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3.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প্রশ্ন: নিচের কোনটি গতির  উদাহরণ?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(ক) স্থির  বাস                  (খ)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স্থির ফুটবল    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গড়িয়ে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(ঘ) কোনো ব্যক্তির দা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ড়িয়ে থাকা।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nut 2"/>
          <p:cNvSpPr/>
          <p:nvPr/>
        </p:nvSpPr>
        <p:spPr>
          <a:xfrm>
            <a:off x="609600" y="4495800"/>
            <a:ext cx="609600" cy="609600"/>
          </a:xfrm>
          <a:prstGeom prst="donut">
            <a:avLst>
              <a:gd name="adj" fmla="val 15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1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7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342382"/>
            <a:ext cx="693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চারিপাশে দৃশ্যমান স্থিতি ও গতিশীল বস্তুর একটি তালিকা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764" y="533400"/>
            <a:ext cx="3748836" cy="2128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953869"/>
            <a:ext cx="2660549" cy="646331"/>
          </a:xfrm>
          <a:prstGeom prst="rect">
            <a:avLst/>
          </a:prstGeom>
          <a:solidFill>
            <a:srgbClr val="FFFFCC"/>
          </a:solidFill>
          <a:ln w="127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67" y="1757362"/>
            <a:ext cx="6087533" cy="34242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7773" y="228600"/>
            <a:ext cx="6166983" cy="1270061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bn-BD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IN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6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6152" y="609600"/>
            <a:ext cx="7862048" cy="261610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48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4000" b="1" spc="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en-US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শাজিদুর</a:t>
            </a:r>
            <a:r>
              <a:rPr lang="en-US" sz="40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জাহান</a:t>
            </a:r>
            <a:endParaRPr lang="bn-BD" sz="40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28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2800" b="1" spc="5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</a:t>
            </a:r>
            <a:r>
              <a:rPr lang="en-US" sz="28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b="1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28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spc="50" dirty="0" smtClean="0">
                <a:ln w="11430"/>
                <a:latin typeface="Times New Roman" pitchFamily="18" charset="0"/>
                <a:cs typeface="Times New Roman" pitchFamily="18" charset="0"/>
              </a:rPr>
              <a:t>shajidur79@gmail.com</a:t>
            </a:r>
            <a:endParaRPr lang="en-US" sz="2000" spc="50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04800"/>
            <a:ext cx="1828800" cy="23400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686756" y="3429000"/>
            <a:ext cx="350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as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590800" y="3352800"/>
            <a:ext cx="3733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4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" y="0"/>
            <a:ext cx="9403598" cy="5734377"/>
            <a:chOff x="-1" y="0"/>
            <a:chExt cx="9403598" cy="57343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143000"/>
              <a:ext cx="9144000" cy="31709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1981200"/>
              <a:ext cx="2094787" cy="156728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600" y="1127721"/>
              <a:ext cx="2724956" cy="318625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1" y="4267200"/>
              <a:ext cx="9403598" cy="1467177"/>
              <a:chOff x="-1" y="4267200"/>
              <a:chExt cx="9403598" cy="1467177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1" y="4267200"/>
                <a:ext cx="9144001" cy="72136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0" y="5061923"/>
                <a:ext cx="9144000" cy="67245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-1" y="4352786"/>
                <a:ext cx="9403598" cy="36679"/>
              </a:xfrm>
              <a:prstGeom prst="line">
                <a:avLst/>
              </a:prstGeom>
              <a:ln w="381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-1" y="4389464"/>
                <a:ext cx="9144001" cy="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0" y="5636562"/>
                <a:ext cx="9144000" cy="12227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>
              <a:off x="0" y="0"/>
              <a:ext cx="9144000" cy="1143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 smtClean="0">
                  <a:solidFill>
                    <a:schemeClr val="tx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দৃশ্যটি</a:t>
              </a:r>
              <a:r>
                <a:rPr lang="en-US" sz="5400" dirty="0" smtClean="0">
                  <a:solidFill>
                    <a:schemeClr val="tx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chemeClr val="tx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ভালো</a:t>
              </a:r>
              <a:r>
                <a:rPr lang="en-US" sz="5400" dirty="0" smtClean="0">
                  <a:solidFill>
                    <a:schemeClr val="tx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chemeClr val="tx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5400" dirty="0" smtClean="0">
                  <a:solidFill>
                    <a:schemeClr val="tx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chemeClr val="tx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লক্ষ</a:t>
              </a:r>
              <a:r>
                <a:rPr lang="en-US" sz="5400" dirty="0" smtClean="0">
                  <a:solidFill>
                    <a:schemeClr val="tx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solidFill>
                    <a:schemeClr val="tx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54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24000" y="6019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বিদ্যালয়, গাছপালা ও কী অবস্থায় আছে?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00200" y="60198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বাইসাইকেল ও গাড়িটি কী অবস্থায় আছে?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63600" y="3997440"/>
            <a:ext cx="4199654" cy="16413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15400" y="2737705"/>
            <a:ext cx="1775202" cy="189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8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3.12865 0.030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424" y="1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2.77795 0.01829 " pathEditMode="relative" rAng="0" ptsTypes="AA">
                                      <p:cBhvr>
                                        <p:cTn id="8" dur="8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89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3FEC3D-A7D8-4DB5-9973-5E61D9971359}"/>
              </a:ext>
            </a:extLst>
          </p:cNvPr>
          <p:cNvSpPr txBox="1"/>
          <p:nvPr/>
        </p:nvSpPr>
        <p:spPr>
          <a:xfrm>
            <a:off x="2527216" y="1891815"/>
            <a:ext cx="4303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স্থিতি ও গতি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9A180A-54C4-49B4-BD9F-0F45E77A45D3}"/>
              </a:ext>
            </a:extLst>
          </p:cNvPr>
          <p:cNvSpPr txBox="1"/>
          <p:nvPr/>
        </p:nvSpPr>
        <p:spPr>
          <a:xfrm>
            <a:off x="794176" y="383815"/>
            <a:ext cx="3454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264199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499814" y="1501914"/>
            <a:ext cx="4801737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  <a:sym typeface="Wingdings 3"/>
              </a:rPr>
              <a:t>এই পাঠ শেষে শিক্ষার্থীরা </a:t>
            </a:r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3"/>
              </a:rPr>
              <a:t>…</a:t>
            </a:r>
            <a:r>
              <a:rPr lang="bn-BD" sz="4000" dirty="0" smtClean="0"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endParaRPr lang="en-US" sz="4000" dirty="0"/>
          </a:p>
        </p:txBody>
      </p:sp>
      <p:sp>
        <p:nvSpPr>
          <p:cNvPr id="18" name="Freeform 17"/>
          <p:cNvSpPr/>
          <p:nvPr/>
        </p:nvSpPr>
        <p:spPr>
          <a:xfrm>
            <a:off x="951137" y="2438400"/>
            <a:ext cx="6937263" cy="964367"/>
          </a:xfrm>
          <a:custGeom>
            <a:avLst/>
            <a:gdLst>
              <a:gd name="connsiteX0" fmla="*/ 160731 w 964367"/>
              <a:gd name="connsiteY0" fmla="*/ 0 h 7420195"/>
              <a:gd name="connsiteX1" fmla="*/ 803636 w 964367"/>
              <a:gd name="connsiteY1" fmla="*/ 0 h 7420195"/>
              <a:gd name="connsiteX2" fmla="*/ 964367 w 964367"/>
              <a:gd name="connsiteY2" fmla="*/ 160731 h 7420195"/>
              <a:gd name="connsiteX3" fmla="*/ 964367 w 964367"/>
              <a:gd name="connsiteY3" fmla="*/ 7420195 h 7420195"/>
              <a:gd name="connsiteX4" fmla="*/ 964367 w 964367"/>
              <a:gd name="connsiteY4" fmla="*/ 7420195 h 7420195"/>
              <a:gd name="connsiteX5" fmla="*/ 0 w 964367"/>
              <a:gd name="connsiteY5" fmla="*/ 7420195 h 7420195"/>
              <a:gd name="connsiteX6" fmla="*/ 0 w 964367"/>
              <a:gd name="connsiteY6" fmla="*/ 7420195 h 7420195"/>
              <a:gd name="connsiteX7" fmla="*/ 0 w 964367"/>
              <a:gd name="connsiteY7" fmla="*/ 160731 h 7420195"/>
              <a:gd name="connsiteX8" fmla="*/ 160731 w 964367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367" h="7420195">
                <a:moveTo>
                  <a:pt x="964367" y="1236726"/>
                </a:moveTo>
                <a:lnTo>
                  <a:pt x="964367" y="6183469"/>
                </a:lnTo>
                <a:cubicBezTo>
                  <a:pt x="964367" y="6866490"/>
                  <a:pt x="955014" y="7420191"/>
                  <a:pt x="943478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3478" y="4"/>
                </a:lnTo>
                <a:cubicBezTo>
                  <a:pt x="955014" y="4"/>
                  <a:pt x="964367" y="553705"/>
                  <a:pt x="964367" y="1236726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4481" tIns="72476" rIns="72476" bIns="72478" numCol="1" spcCol="1270" anchor="ctr" anchorCtr="0">
            <a:no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স্থিতি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গতি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951136" y="3657600"/>
            <a:ext cx="6937264" cy="963861"/>
          </a:xfrm>
          <a:custGeom>
            <a:avLst/>
            <a:gdLst>
              <a:gd name="connsiteX0" fmla="*/ 160647 w 963860"/>
              <a:gd name="connsiteY0" fmla="*/ 0 h 7420195"/>
              <a:gd name="connsiteX1" fmla="*/ 803213 w 963860"/>
              <a:gd name="connsiteY1" fmla="*/ 0 h 7420195"/>
              <a:gd name="connsiteX2" fmla="*/ 963860 w 963860"/>
              <a:gd name="connsiteY2" fmla="*/ 160647 h 7420195"/>
              <a:gd name="connsiteX3" fmla="*/ 963860 w 963860"/>
              <a:gd name="connsiteY3" fmla="*/ 7420195 h 7420195"/>
              <a:gd name="connsiteX4" fmla="*/ 963860 w 963860"/>
              <a:gd name="connsiteY4" fmla="*/ 7420195 h 7420195"/>
              <a:gd name="connsiteX5" fmla="*/ 0 w 963860"/>
              <a:gd name="connsiteY5" fmla="*/ 7420195 h 7420195"/>
              <a:gd name="connsiteX6" fmla="*/ 0 w 963860"/>
              <a:gd name="connsiteY6" fmla="*/ 7420195 h 7420195"/>
              <a:gd name="connsiteX7" fmla="*/ 0 w 963860"/>
              <a:gd name="connsiteY7" fmla="*/ 160647 h 7420195"/>
              <a:gd name="connsiteX8" fmla="*/ 160647 w 963860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860" h="7420195">
                <a:moveTo>
                  <a:pt x="963860" y="1236730"/>
                </a:moveTo>
                <a:lnTo>
                  <a:pt x="963860" y="6183465"/>
                </a:lnTo>
                <a:cubicBezTo>
                  <a:pt x="963860" y="6866491"/>
                  <a:pt x="954517" y="7420191"/>
                  <a:pt x="942992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2992" y="4"/>
                </a:lnTo>
                <a:cubicBezTo>
                  <a:pt x="954517" y="4"/>
                  <a:pt x="963860" y="553704"/>
                  <a:pt x="963860" y="123673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67372" rIns="67372" bIns="67373" numCol="1" spcCol="1270" anchor="ctr" anchorCtr="0">
            <a:no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স্থিতি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গতির মধ্যে পার্থক্য করতে পারবে;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497646" y="76200"/>
            <a:ext cx="4131754" cy="1447800"/>
          </a:xfrm>
          <a:prstGeom prst="downArrow">
            <a:avLst>
              <a:gd name="adj1" fmla="val 100000"/>
              <a:gd name="adj2" fmla="val 2924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20" name="Freeform 19"/>
          <p:cNvSpPr/>
          <p:nvPr/>
        </p:nvSpPr>
        <p:spPr>
          <a:xfrm>
            <a:off x="990600" y="4876800"/>
            <a:ext cx="6937264" cy="963861"/>
          </a:xfrm>
          <a:custGeom>
            <a:avLst/>
            <a:gdLst>
              <a:gd name="connsiteX0" fmla="*/ 160647 w 963860"/>
              <a:gd name="connsiteY0" fmla="*/ 0 h 7420195"/>
              <a:gd name="connsiteX1" fmla="*/ 803213 w 963860"/>
              <a:gd name="connsiteY1" fmla="*/ 0 h 7420195"/>
              <a:gd name="connsiteX2" fmla="*/ 963860 w 963860"/>
              <a:gd name="connsiteY2" fmla="*/ 160647 h 7420195"/>
              <a:gd name="connsiteX3" fmla="*/ 963860 w 963860"/>
              <a:gd name="connsiteY3" fmla="*/ 7420195 h 7420195"/>
              <a:gd name="connsiteX4" fmla="*/ 963860 w 963860"/>
              <a:gd name="connsiteY4" fmla="*/ 7420195 h 7420195"/>
              <a:gd name="connsiteX5" fmla="*/ 0 w 963860"/>
              <a:gd name="connsiteY5" fmla="*/ 7420195 h 7420195"/>
              <a:gd name="connsiteX6" fmla="*/ 0 w 963860"/>
              <a:gd name="connsiteY6" fmla="*/ 7420195 h 7420195"/>
              <a:gd name="connsiteX7" fmla="*/ 0 w 963860"/>
              <a:gd name="connsiteY7" fmla="*/ 160647 h 7420195"/>
              <a:gd name="connsiteX8" fmla="*/ 160647 w 963860"/>
              <a:gd name="connsiteY8" fmla="*/ 0 h 742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860" h="7420195">
                <a:moveTo>
                  <a:pt x="963860" y="1236730"/>
                </a:moveTo>
                <a:lnTo>
                  <a:pt x="963860" y="6183465"/>
                </a:lnTo>
                <a:cubicBezTo>
                  <a:pt x="963860" y="6866491"/>
                  <a:pt x="954517" y="7420191"/>
                  <a:pt x="942992" y="7420191"/>
                </a:cubicBezTo>
                <a:lnTo>
                  <a:pt x="0" y="7420191"/>
                </a:lnTo>
                <a:lnTo>
                  <a:pt x="0" y="7420191"/>
                </a:lnTo>
                <a:lnTo>
                  <a:pt x="0" y="4"/>
                </a:lnTo>
                <a:lnTo>
                  <a:pt x="0" y="4"/>
                </a:lnTo>
                <a:lnTo>
                  <a:pt x="942992" y="4"/>
                </a:lnTo>
                <a:cubicBezTo>
                  <a:pt x="954517" y="4"/>
                  <a:pt x="963860" y="553704"/>
                  <a:pt x="963860" y="123673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5" tIns="67372" rIns="67372" bIns="67373" numCol="1" spcCol="1270" anchor="ctr" anchorCtr="0">
            <a:no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সকল গতিই আপেক্ষিক তা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পারবে।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36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1696453"/>
            <a:ext cx="3870182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1676400"/>
            <a:ext cx="2514600" cy="2940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92053"/>
            <a:ext cx="2342147" cy="22659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8229600" y="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51816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সময়ের সাথে পর্যবেক্ষকের সাপেক্ষে অবস্থান পরিবর্তন 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অবস্থাকে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স্থিতি বলে।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51816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ঘড়িটি চলমান কিন্তু দালানকোঠা,গাছপালা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 তা পর্যবেক্ষ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133600" y="0"/>
            <a:ext cx="1600200" cy="838200"/>
          </a:xfrm>
          <a:prstGeom prst="downArrow">
            <a:avLst>
              <a:gd name="adj1" fmla="val 100000"/>
              <a:gd name="adj2" fmla="val 309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 কর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19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1143000"/>
            <a:ext cx="9144000" cy="12781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7" name="Group 116"/>
          <p:cNvGrpSpPr/>
          <p:nvPr/>
        </p:nvGrpSpPr>
        <p:grpSpPr>
          <a:xfrm>
            <a:off x="0" y="4343400"/>
            <a:ext cx="9144000" cy="1295400"/>
            <a:chOff x="1143000" y="4343400"/>
            <a:chExt cx="9144000" cy="1295400"/>
          </a:xfrm>
          <a:solidFill>
            <a:schemeClr val="bg1">
              <a:lumMod val="65000"/>
            </a:schemeClr>
          </a:solidFill>
        </p:grpSpPr>
        <p:sp>
          <p:nvSpPr>
            <p:cNvPr id="43" name="Rectangle 42"/>
            <p:cNvSpPr/>
            <p:nvPr/>
          </p:nvSpPr>
          <p:spPr>
            <a:xfrm>
              <a:off x="1143000" y="4495800"/>
              <a:ext cx="9144000" cy="99060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143000" y="4351956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295400" y="4343400"/>
              <a:ext cx="0" cy="128684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4478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6002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7526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9050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0574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2098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3622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25146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6670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2954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8194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9718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1242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2766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4290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35814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7338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62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0386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41910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3434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4958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6482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006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9530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1054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2578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4102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55626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7150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58674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0198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1722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63246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64770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6294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7818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9342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0866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72390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73914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5438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76962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78486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80010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81534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83058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84582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86106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87630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89154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90678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92202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89154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9078686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92202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93726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95250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96774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98298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99822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01346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0287000" y="4343400"/>
              <a:ext cx="0" cy="1286844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Rectangle 117"/>
          <p:cNvSpPr/>
          <p:nvPr/>
        </p:nvSpPr>
        <p:spPr>
          <a:xfrm>
            <a:off x="0" y="2421161"/>
            <a:ext cx="9144000" cy="19307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70" y="2048972"/>
            <a:ext cx="2094787" cy="1567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322" y="820777"/>
            <a:ext cx="2724956" cy="31862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403" y="2562203"/>
            <a:ext cx="1135597" cy="1706603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143" y="1954064"/>
            <a:ext cx="2094787" cy="1567281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828034"/>
            <a:ext cx="2724956" cy="3186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0" y="2127054"/>
            <a:ext cx="3028950" cy="3028950"/>
          </a:xfrm>
          <a:prstGeom prst="rect">
            <a:avLst/>
          </a:prstGeom>
        </p:spPr>
      </p:pic>
      <p:sp>
        <p:nvSpPr>
          <p:cNvPr id="122" name="Right Arrow 121"/>
          <p:cNvSpPr/>
          <p:nvPr/>
        </p:nvSpPr>
        <p:spPr>
          <a:xfrm>
            <a:off x="0" y="0"/>
            <a:ext cx="2036730" cy="1401080"/>
          </a:xfrm>
          <a:prstGeom prst="rightArrow">
            <a:avLst>
              <a:gd name="adj1" fmla="val 100000"/>
              <a:gd name="adj2" fmla="val 3819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52400" y="5791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বস্তু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সময়ের সাথে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পর্যবেক্ষকের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সাপেক্ষে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তাহলে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বস্তুর ঐ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অবস্থাকে গতি বলে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261864" y="5968425"/>
            <a:ext cx="48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ট্রেনটির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পর্যবেক্ষ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1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2.18229 -0.008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5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  <p:bldP spid="1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4384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5200" y="351009"/>
            <a:ext cx="15012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2246499" y="15511"/>
            <a:ext cx="4154301" cy="1149927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72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317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981200"/>
            <a:ext cx="2094787" cy="1567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1127721"/>
            <a:ext cx="2724956" cy="318625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1" y="4267200"/>
            <a:ext cx="9403598" cy="1467177"/>
            <a:chOff x="-1" y="4267200"/>
            <a:chExt cx="9403598" cy="1467177"/>
          </a:xfrm>
        </p:grpSpPr>
        <p:sp>
          <p:nvSpPr>
            <p:cNvPr id="13" name="Rectangle 12"/>
            <p:cNvSpPr/>
            <p:nvPr/>
          </p:nvSpPr>
          <p:spPr>
            <a:xfrm>
              <a:off x="-1" y="4267200"/>
              <a:ext cx="9144001" cy="72136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5061923"/>
              <a:ext cx="9144000" cy="6724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" y="4352786"/>
              <a:ext cx="9403598" cy="36679"/>
            </a:xfrm>
            <a:prstGeom prst="line">
              <a:avLst/>
            </a:prstGeom>
            <a:ln w="381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-1" y="4389464"/>
              <a:ext cx="9144001" cy="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5636562"/>
              <a:ext cx="9144000" cy="12227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দৃশ্যটি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34600" y="3248106"/>
            <a:ext cx="3886200" cy="1816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58908"/>
            <a:ext cx="2350937" cy="235093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57912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পার্থিব এর কাছে কোন বস্তু স্থির এবং কোন বস্তু গতিশীল মনে হল?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8276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পার্থিব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গাছপালাকে স্থির এবং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যাত্রী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ছাইমাকে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গতিশীল মনে হল।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57150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ছাইমার কাছে কোন বস্তু স্থির এবং কোন বস্তু গতিশীল মনে হল?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827693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ছাইমার কাছে গাড়ি ও নিজেকে স্থির এবং পার্থিব, বিদ্যালয় ও গাছপালাকে গতিশীল মনে হল।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400" y="5827693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দেখা যায়, একই গাছ পার্থিব এর সাপেক্ষে স্থির কিন্তু ছাইমার সাপেক্ষে গতিশীল মনে হচ্ছে।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" y="5827693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 বা গতি কথা দুইটি আপেক্ষিক এবং তা নির্ভর করে পর্যবেক্ষকের উপর।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9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2.61059 -0.0122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21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19" grpId="0"/>
      <p:bldP spid="19" grpId="1"/>
      <p:bldP spid="21" grpId="0"/>
      <p:bldP spid="21" grpId="1"/>
      <p:bldP spid="23" grpId="0"/>
      <p:bldP spid="23" grpId="1"/>
      <p:bldP spid="24" grpId="0"/>
      <p:bldP spid="24" grpId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432</Words>
  <Application>Microsoft Office PowerPoint</Application>
  <PresentationFormat>On-screen Show (4:3)</PresentationFormat>
  <Paragraphs>70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FH</cp:lastModifiedBy>
  <cp:revision>74</cp:revision>
  <dcterms:created xsi:type="dcterms:W3CDTF">2019-10-09T16:47:54Z</dcterms:created>
  <dcterms:modified xsi:type="dcterms:W3CDTF">2019-11-02T11:40:05Z</dcterms:modified>
</cp:coreProperties>
</file>