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75" r:id="rId10"/>
    <p:sldId id="265" r:id="rId11"/>
    <p:sldId id="266" r:id="rId12"/>
    <p:sldId id="267" r:id="rId13"/>
    <p:sldId id="270" r:id="rId14"/>
    <p:sldId id="268" r:id="rId15"/>
    <p:sldId id="269" r:id="rId16"/>
    <p:sldId id="271" r:id="rId17"/>
    <p:sldId id="272" r:id="rId18"/>
    <p:sldId id="276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13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6" descr="S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25780"/>
              <a:ext cx="1664208" cy="612648"/>
            </a:xfrm>
            <a:prstGeom prst="rect">
              <a:avLst/>
            </a:prstGeom>
          </p:spPr>
        </p:pic>
        <p:pic>
          <p:nvPicPr>
            <p:cNvPr id="14" name="Picture 13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719572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DA165B41-16CC-439E-A24F-7A63E27E0187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AB1523CA-0B79-413F-A445-0979A0A5D7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3504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5B41-16CC-439E-A24F-7A63E27E0187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23CA-0B79-413F-A445-0979A0A5D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670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5B41-16CC-439E-A24F-7A63E27E0187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23CA-0B79-413F-A445-0979A0A5D7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0832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5B41-16CC-439E-A24F-7A63E27E0187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23CA-0B79-413F-A445-0979A0A5D7C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15697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5B41-16CC-439E-A24F-7A63E27E0187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23CA-0B79-413F-A445-0979A0A5D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3311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5B41-16CC-439E-A24F-7A63E27E0187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23CA-0B79-413F-A445-0979A0A5D7C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49348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5B41-16CC-439E-A24F-7A63E27E0187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23CA-0B79-413F-A445-0979A0A5D7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32444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5B41-16CC-439E-A24F-7A63E27E0187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23CA-0B79-413F-A445-0979A0A5D7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98977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5B41-16CC-439E-A24F-7A63E27E0187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23CA-0B79-413F-A445-0979A0A5D7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7120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5B41-16CC-439E-A24F-7A63E27E0187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23CA-0B79-413F-A445-0979A0A5D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911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5B41-16CC-439E-A24F-7A63E27E0187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23CA-0B79-413F-A445-0979A0A5D7C3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8927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5B41-16CC-439E-A24F-7A63E27E0187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23CA-0B79-413F-A445-0979A0A5D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376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5B41-16CC-439E-A24F-7A63E27E0187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23CA-0B79-413F-A445-0979A0A5D7C3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5724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5B41-16CC-439E-A24F-7A63E27E0187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23CA-0B79-413F-A445-0979A0A5D7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9430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5B41-16CC-439E-A24F-7A63E27E0187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23CA-0B79-413F-A445-0979A0A5D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06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5B41-16CC-439E-A24F-7A63E27E0187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23CA-0B79-413F-A445-0979A0A5D7C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4283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5B41-16CC-439E-A24F-7A63E27E0187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23CA-0B79-413F-A445-0979A0A5D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954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5000">
              <a:srgbClr val="FFFF00"/>
            </a:gs>
            <a:gs pos="74000">
              <a:srgbClr val="00B050"/>
            </a:gs>
            <a:gs pos="65000">
              <a:srgbClr val="FF0000"/>
            </a:gs>
            <a:gs pos="84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1"/>
            <a:chOff x="0" y="0"/>
            <a:chExt cx="9144000" cy="6858001"/>
          </a:xfrm>
        </p:grpSpPr>
        <p:pic>
          <p:nvPicPr>
            <p:cNvPr id="8" name="Picture 7" descr="S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39689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6211888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A165B41-16CC-439E-A24F-7A63E27E0187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B1523CA-0B79-413F-A445-0979A0A5D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463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2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3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7.jp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C69D63BC-86D5-41E9-9F73-2DF4AE53691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72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A6EEB3-8624-4E88-B694-B514CD1D34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21" y="622852"/>
            <a:ext cx="7964557" cy="5658677"/>
          </a:xfrm>
          <a:prstGeom prst="roundRect">
            <a:avLst>
              <a:gd name="adj" fmla="val 16667"/>
            </a:avLst>
          </a:prstGeom>
          <a:ln w="381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70E0358-AB93-443F-8B20-308B5A048A18}"/>
              </a:ext>
            </a:extLst>
          </p:cNvPr>
          <p:cNvSpPr txBox="1"/>
          <p:nvPr/>
        </p:nvSpPr>
        <p:spPr>
          <a:xfrm>
            <a:off x="589721" y="724790"/>
            <a:ext cx="7964557" cy="5556739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pPr algn="ctr"/>
            <a:r>
              <a:rPr lang="en-US" sz="6600" b="1" dirty="0" err="1">
                <a:ln>
                  <a:solidFill>
                    <a:srgbClr val="C00000"/>
                  </a:solidFill>
                </a:ln>
                <a:gradFill flip="none" rotWithShape="1">
                  <a:gsLst>
                    <a:gs pos="0">
                      <a:srgbClr val="002060"/>
                    </a:gs>
                    <a:gs pos="23000">
                      <a:srgbClr val="FFFF00"/>
                    </a:gs>
                    <a:gs pos="69000">
                      <a:srgbClr val="0070C0"/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আজকের</a:t>
            </a:r>
            <a:r>
              <a:rPr lang="en-US" sz="6600" b="1" dirty="0">
                <a:gradFill flip="none" rotWithShape="1">
                  <a:gsLst>
                    <a:gs pos="0">
                      <a:srgbClr val="002060"/>
                    </a:gs>
                    <a:gs pos="23000">
                      <a:srgbClr val="FFFF00"/>
                    </a:gs>
                    <a:gs pos="69000">
                      <a:srgbClr val="0070C0"/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gradFill flip="none" rotWithShape="1">
                  <a:gsLst>
                    <a:gs pos="0">
                      <a:srgbClr val="002060"/>
                    </a:gs>
                    <a:gs pos="23000">
                      <a:srgbClr val="FFFF00"/>
                    </a:gs>
                    <a:gs pos="69000">
                      <a:srgbClr val="0070C0"/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ক্লাসে</a:t>
            </a:r>
            <a:r>
              <a:rPr lang="en-US" sz="6600" b="1" dirty="0">
                <a:gradFill flip="none" rotWithShape="1">
                  <a:gsLst>
                    <a:gs pos="0">
                      <a:srgbClr val="002060"/>
                    </a:gs>
                    <a:gs pos="23000">
                      <a:srgbClr val="FFFF00"/>
                    </a:gs>
                    <a:gs pos="69000">
                      <a:srgbClr val="0070C0"/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gradFill flip="none" rotWithShape="1">
                  <a:gsLst>
                    <a:gs pos="0">
                      <a:srgbClr val="002060"/>
                    </a:gs>
                    <a:gs pos="23000">
                      <a:srgbClr val="FFFF00"/>
                    </a:gs>
                    <a:gs pos="69000">
                      <a:srgbClr val="0070C0"/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সবাইকে</a:t>
            </a:r>
            <a:r>
              <a:rPr lang="en-US" sz="6600" b="1" dirty="0">
                <a:gradFill flip="none" rotWithShape="1">
                  <a:gsLst>
                    <a:gs pos="0">
                      <a:srgbClr val="002060"/>
                    </a:gs>
                    <a:gs pos="23000">
                      <a:srgbClr val="FFFF00"/>
                    </a:gs>
                    <a:gs pos="69000">
                      <a:srgbClr val="0070C0"/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শুভেচ্ছা</a:t>
            </a:r>
            <a:endParaRPr lang="en-US" sz="6600" b="1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53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ame 19">
            <a:extLst>
              <a:ext uri="{FF2B5EF4-FFF2-40B4-BE49-F238E27FC236}">
                <a16:creationId xmlns:a16="http://schemas.microsoft.com/office/drawing/2014/main" id="{24FD7371-7C32-4AE0-95A2-564275D700E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E07A24D-8384-4AB7-806E-FA17BBE7BE05}"/>
              </a:ext>
            </a:extLst>
          </p:cNvPr>
          <p:cNvSpPr/>
          <p:nvPr/>
        </p:nvSpPr>
        <p:spPr>
          <a:xfrm rot="16200000">
            <a:off x="-417539" y="2672088"/>
            <a:ext cx="2374400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lvl="0" algn="ctr"/>
            <a:r>
              <a:rPr lang="bn-IN" sz="3200" b="1" dirty="0">
                <a:latin typeface="NikoshBAN" pitchFamily="2" charset="0"/>
                <a:cs typeface="NikoshBAN" pitchFamily="2" charset="0"/>
              </a:rPr>
              <a:t>অযৌন প্রজনন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BA3FEDD-2FB8-46CA-87F7-A5B34BED3E61}"/>
              </a:ext>
            </a:extLst>
          </p:cNvPr>
          <p:cNvSpPr txBox="1"/>
          <p:nvPr/>
        </p:nvSpPr>
        <p:spPr>
          <a:xfrm>
            <a:off x="2377789" y="2770622"/>
            <a:ext cx="2307595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স্পোর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E45128F-B65D-484C-A682-BE33085A3988}"/>
              </a:ext>
            </a:extLst>
          </p:cNvPr>
          <p:cNvSpPr txBox="1"/>
          <p:nvPr/>
        </p:nvSpPr>
        <p:spPr>
          <a:xfrm>
            <a:off x="2377789" y="5759522"/>
            <a:ext cx="1928409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জ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B038A68-8F84-4EC6-96B5-C20F3516A800}"/>
              </a:ext>
            </a:extLst>
          </p:cNvPr>
          <p:cNvGrpSpPr/>
          <p:nvPr/>
        </p:nvGrpSpPr>
        <p:grpSpPr>
          <a:xfrm rot="16200000">
            <a:off x="-412386" y="2434284"/>
            <a:ext cx="3852277" cy="770588"/>
            <a:chOff x="2946130" y="1336508"/>
            <a:chExt cx="3852277" cy="770588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064B89E3-B0DF-45FF-B934-4A07E6788078}"/>
                </a:ext>
              </a:extLst>
            </p:cNvPr>
            <p:cNvCxnSpPr>
              <a:cxnSpLocks/>
            </p:cNvCxnSpPr>
            <p:nvPr/>
          </p:nvCxnSpPr>
          <p:spPr>
            <a:xfrm>
              <a:off x="2950278" y="1736035"/>
              <a:ext cx="0" cy="331304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1D0D74F-A2B9-4585-9443-93888E34991C}"/>
                </a:ext>
              </a:extLst>
            </p:cNvPr>
            <p:cNvCxnSpPr>
              <a:cxnSpLocks/>
            </p:cNvCxnSpPr>
            <p:nvPr/>
          </p:nvCxnSpPr>
          <p:spPr>
            <a:xfrm>
              <a:off x="6798407" y="1736035"/>
              <a:ext cx="0" cy="371061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C696D7E-F502-4AD3-B204-0951130E6521}"/>
                </a:ext>
              </a:extLst>
            </p:cNvPr>
            <p:cNvCxnSpPr>
              <a:cxnSpLocks/>
            </p:cNvCxnSpPr>
            <p:nvPr/>
          </p:nvCxnSpPr>
          <p:spPr>
            <a:xfrm>
              <a:off x="2946130" y="1736035"/>
              <a:ext cx="3852277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16BF0009-C3B4-46FB-B32B-8FA45BEE1CF7}"/>
                </a:ext>
              </a:extLst>
            </p:cNvPr>
            <p:cNvCxnSpPr>
              <a:cxnSpLocks/>
            </p:cNvCxnSpPr>
            <p:nvPr/>
          </p:nvCxnSpPr>
          <p:spPr>
            <a:xfrm>
              <a:off x="4682165" y="1336508"/>
              <a:ext cx="0" cy="399527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Image result for স্পোর উৎপাদন">
            <a:extLst>
              <a:ext uri="{FF2B5EF4-FFF2-40B4-BE49-F238E27FC236}">
                <a16:creationId xmlns:a16="http://schemas.microsoft.com/office/drawing/2014/main" id="{CE415BA0-3072-4888-AD16-F5C3CFB24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008" y="513703"/>
            <a:ext cx="2864754" cy="20913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অঙ্গজ জনন">
            <a:extLst>
              <a:ext uri="{FF2B5EF4-FFF2-40B4-BE49-F238E27FC236}">
                <a16:creationId xmlns:a16="http://schemas.microsoft.com/office/drawing/2014/main" id="{76FD2513-7761-4D7A-A60A-978625697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008" y="3520937"/>
            <a:ext cx="2857500" cy="212920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5F5EC9A7-8852-4CFD-81E1-B5F193D859E9}"/>
              </a:ext>
            </a:extLst>
          </p:cNvPr>
          <p:cNvSpPr txBox="1"/>
          <p:nvPr/>
        </p:nvSpPr>
        <p:spPr>
          <a:xfrm>
            <a:off x="5188126" y="752242"/>
            <a:ext cx="3273287" cy="138499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বংশ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4BE4EED-675E-496E-9FC7-E78C40A43609}"/>
              </a:ext>
            </a:extLst>
          </p:cNvPr>
          <p:cNvSpPr txBox="1"/>
          <p:nvPr/>
        </p:nvSpPr>
        <p:spPr>
          <a:xfrm>
            <a:off x="5022520" y="3431626"/>
            <a:ext cx="3604497" cy="224676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অযৌন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রেণু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খন্ডিত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খন্ডিত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অঙ্গজ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899496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30" grpId="0" animBg="1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B00F061A-662E-43A5-8F22-0F59AEA572D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3F8235-0D3E-4E64-8094-C1B5002BC742}"/>
              </a:ext>
            </a:extLst>
          </p:cNvPr>
          <p:cNvSpPr txBox="1"/>
          <p:nvPr/>
        </p:nvSpPr>
        <p:spPr>
          <a:xfrm>
            <a:off x="3635439" y="527912"/>
            <a:ext cx="1873122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জ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89DB3E-ED63-4ECB-9897-37B6F6E55F18}"/>
              </a:ext>
            </a:extLst>
          </p:cNvPr>
          <p:cNvSpPr txBox="1"/>
          <p:nvPr/>
        </p:nvSpPr>
        <p:spPr>
          <a:xfrm>
            <a:off x="1411354" y="4304288"/>
            <a:ext cx="2701799" cy="461665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জ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B57169-F8C4-42D8-B27C-AEE9A8EE2F62}"/>
              </a:ext>
            </a:extLst>
          </p:cNvPr>
          <p:cNvSpPr txBox="1"/>
          <p:nvPr/>
        </p:nvSpPr>
        <p:spPr>
          <a:xfrm>
            <a:off x="5272331" y="4304288"/>
            <a:ext cx="2701799" cy="461665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জ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AF8650F-B20A-408C-8990-C1A5E72BAC3E}"/>
              </a:ext>
            </a:extLst>
          </p:cNvPr>
          <p:cNvGrpSpPr/>
          <p:nvPr/>
        </p:nvGrpSpPr>
        <p:grpSpPr>
          <a:xfrm rot="5400000">
            <a:off x="4351577" y="-511256"/>
            <a:ext cx="584777" cy="3976298"/>
            <a:chOff x="1098511" y="1513246"/>
            <a:chExt cx="1053005" cy="307580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C12702F-F389-48BB-A677-656DF6CE6FFA}"/>
                </a:ext>
              </a:extLst>
            </p:cNvPr>
            <p:cNvGrpSpPr/>
            <p:nvPr/>
          </p:nvGrpSpPr>
          <p:grpSpPr>
            <a:xfrm rot="16200000">
              <a:off x="264220" y="2701751"/>
              <a:ext cx="3075801" cy="698791"/>
              <a:chOff x="1402718" y="2794084"/>
              <a:chExt cx="3075801" cy="764966"/>
            </a:xfrm>
          </p:grpSpPr>
          <p:sp>
            <p:nvSpPr>
              <p:cNvPr id="7" name="Arrow: Down 6">
                <a:extLst>
                  <a:ext uri="{FF2B5EF4-FFF2-40B4-BE49-F238E27FC236}">
                    <a16:creationId xmlns:a16="http://schemas.microsoft.com/office/drawing/2014/main" id="{65F587BE-A704-442A-BD7B-68476888215B}"/>
                  </a:ext>
                </a:extLst>
              </p:cNvPr>
              <p:cNvSpPr/>
              <p:nvPr/>
            </p:nvSpPr>
            <p:spPr>
              <a:xfrm rot="10800000" flipH="1" flipV="1">
                <a:off x="4432799" y="2794084"/>
                <a:ext cx="45720" cy="764964"/>
              </a:xfrm>
              <a:prstGeom prst="downArrow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8" name="Arrow: Down 7">
                <a:extLst>
                  <a:ext uri="{FF2B5EF4-FFF2-40B4-BE49-F238E27FC236}">
                    <a16:creationId xmlns:a16="http://schemas.microsoft.com/office/drawing/2014/main" id="{5720AB50-6D97-45EF-A175-5EE7A01EA965}"/>
                  </a:ext>
                </a:extLst>
              </p:cNvPr>
              <p:cNvSpPr/>
              <p:nvPr/>
            </p:nvSpPr>
            <p:spPr>
              <a:xfrm rot="10800000" flipH="1" flipV="1">
                <a:off x="1402718" y="2847802"/>
                <a:ext cx="45719" cy="711248"/>
              </a:xfrm>
              <a:prstGeom prst="downArrow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B72D1893-2F66-4F71-B895-FFF29797E5C5}"/>
                  </a:ext>
                </a:extLst>
              </p:cNvPr>
              <p:cNvCxnSpPr>
                <a:cxnSpLocks/>
                <a:endCxn id="7" idx="0"/>
              </p:cNvCxnSpPr>
              <p:nvPr/>
            </p:nvCxnSpPr>
            <p:spPr>
              <a:xfrm flipV="1">
                <a:off x="1424547" y="2794084"/>
                <a:ext cx="3031112" cy="29803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Arrow: Down 9">
              <a:extLst>
                <a:ext uri="{FF2B5EF4-FFF2-40B4-BE49-F238E27FC236}">
                  <a16:creationId xmlns:a16="http://schemas.microsoft.com/office/drawing/2014/main" id="{6EE72F36-7913-41FF-8683-30366F67746C}"/>
                </a:ext>
              </a:extLst>
            </p:cNvPr>
            <p:cNvSpPr/>
            <p:nvPr/>
          </p:nvSpPr>
          <p:spPr>
            <a:xfrm rot="5400000" flipV="1">
              <a:off x="1175797" y="2961881"/>
              <a:ext cx="177800" cy="332372"/>
            </a:xfrm>
            <a:prstGeom prst="downArrow">
              <a:avLst/>
            </a:prstGeom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</p:grpSp>
      <p:pic>
        <p:nvPicPr>
          <p:cNvPr id="2050" name="Picture 2" descr="Image result for প্রাকৃতিক অঙ্গজ জনন">
            <a:extLst>
              <a:ext uri="{FF2B5EF4-FFF2-40B4-BE49-F238E27FC236}">
                <a16:creationId xmlns:a16="http://schemas.microsoft.com/office/drawing/2014/main" id="{3D0FB4D7-45E5-4467-AC56-7CCA3F64B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354" y="2021409"/>
            <a:ext cx="2701799" cy="22170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প্রাকৃতিক অঙ্গজ জনন">
            <a:extLst>
              <a:ext uri="{FF2B5EF4-FFF2-40B4-BE49-F238E27FC236}">
                <a16:creationId xmlns:a16="http://schemas.microsoft.com/office/drawing/2014/main" id="{DDC205A5-2F2A-4C0E-A265-BC4E0D2CC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836" y="2047725"/>
            <a:ext cx="2666558" cy="21952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529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299ED099-31CC-4B85-90E4-8876E725F8F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279AF1-5B43-4C02-AB90-01E885471CE0}"/>
              </a:ext>
            </a:extLst>
          </p:cNvPr>
          <p:cNvSpPr txBox="1"/>
          <p:nvPr/>
        </p:nvSpPr>
        <p:spPr>
          <a:xfrm>
            <a:off x="2991574" y="440813"/>
            <a:ext cx="3066176" cy="584775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জ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33D8AD-EC3B-4963-819E-05E2550C23F6}"/>
              </a:ext>
            </a:extLst>
          </p:cNvPr>
          <p:cNvSpPr txBox="1"/>
          <p:nvPr/>
        </p:nvSpPr>
        <p:spPr>
          <a:xfrm>
            <a:off x="524101" y="1836955"/>
            <a:ext cx="1598418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খন্ডায়ন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98C913-2AC7-4F5C-BF3D-F9529525B8A2}"/>
              </a:ext>
            </a:extLst>
          </p:cNvPr>
          <p:cNvSpPr txBox="1"/>
          <p:nvPr/>
        </p:nvSpPr>
        <p:spPr>
          <a:xfrm>
            <a:off x="2436248" y="1822133"/>
            <a:ext cx="1628305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মূলের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C34498-5BD9-4074-9F5C-BAED7F39A72F}"/>
              </a:ext>
            </a:extLst>
          </p:cNvPr>
          <p:cNvSpPr txBox="1"/>
          <p:nvPr/>
        </p:nvSpPr>
        <p:spPr>
          <a:xfrm>
            <a:off x="4245037" y="1798962"/>
            <a:ext cx="2643200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রুপান্তরিত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কান্ডের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86C8EF-DE05-4D8C-9668-962D2B87DFEB}"/>
              </a:ext>
            </a:extLst>
          </p:cNvPr>
          <p:cNvSpPr txBox="1"/>
          <p:nvPr/>
        </p:nvSpPr>
        <p:spPr>
          <a:xfrm>
            <a:off x="7038344" y="1798963"/>
            <a:ext cx="1691965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পাতার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C40DEB3-BCE2-431E-8A79-E923AF73E2E8}"/>
              </a:ext>
            </a:extLst>
          </p:cNvPr>
          <p:cNvGrpSpPr/>
          <p:nvPr/>
        </p:nvGrpSpPr>
        <p:grpSpPr>
          <a:xfrm>
            <a:off x="1371228" y="1054371"/>
            <a:ext cx="6306870" cy="651663"/>
            <a:chOff x="1201911" y="3419620"/>
            <a:chExt cx="6306870" cy="738109"/>
          </a:xfrm>
        </p:grpSpPr>
        <p:sp>
          <p:nvSpPr>
            <p:cNvPr id="9" name="Arrow: Down 8">
              <a:extLst>
                <a:ext uri="{FF2B5EF4-FFF2-40B4-BE49-F238E27FC236}">
                  <a16:creationId xmlns:a16="http://schemas.microsoft.com/office/drawing/2014/main" id="{1B2F989F-6765-43C6-96EE-000368E987F0}"/>
                </a:ext>
              </a:extLst>
            </p:cNvPr>
            <p:cNvSpPr/>
            <p:nvPr/>
          </p:nvSpPr>
          <p:spPr>
            <a:xfrm rot="10800000" flipH="1" flipV="1">
              <a:off x="1201911" y="3809493"/>
              <a:ext cx="149848" cy="29538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0" name="Arrow: Down 9">
              <a:extLst>
                <a:ext uri="{FF2B5EF4-FFF2-40B4-BE49-F238E27FC236}">
                  <a16:creationId xmlns:a16="http://schemas.microsoft.com/office/drawing/2014/main" id="{219446A5-7F97-431B-AD8E-FA51D8E5A26C}"/>
                </a:ext>
              </a:extLst>
            </p:cNvPr>
            <p:cNvSpPr/>
            <p:nvPr/>
          </p:nvSpPr>
          <p:spPr>
            <a:xfrm rot="10800000" flipH="1" flipV="1">
              <a:off x="2866485" y="3862346"/>
              <a:ext cx="149848" cy="29538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1" name="Arrow: Down 10">
              <a:extLst>
                <a:ext uri="{FF2B5EF4-FFF2-40B4-BE49-F238E27FC236}">
                  <a16:creationId xmlns:a16="http://schemas.microsoft.com/office/drawing/2014/main" id="{E94B74BE-E575-44EC-A837-DFB8BA0E66AB}"/>
                </a:ext>
              </a:extLst>
            </p:cNvPr>
            <p:cNvSpPr/>
            <p:nvPr/>
          </p:nvSpPr>
          <p:spPr>
            <a:xfrm rot="10800000" flipH="1" flipV="1">
              <a:off x="5013373" y="3828212"/>
              <a:ext cx="149848" cy="29538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2" name="Arrow: Down 11">
              <a:extLst>
                <a:ext uri="{FF2B5EF4-FFF2-40B4-BE49-F238E27FC236}">
                  <a16:creationId xmlns:a16="http://schemas.microsoft.com/office/drawing/2014/main" id="{1C40376B-201B-4F21-A282-D88619BD1E8F}"/>
                </a:ext>
              </a:extLst>
            </p:cNvPr>
            <p:cNvSpPr/>
            <p:nvPr/>
          </p:nvSpPr>
          <p:spPr>
            <a:xfrm rot="10800000" flipH="1" flipV="1">
              <a:off x="7358933" y="3809493"/>
              <a:ext cx="149848" cy="29538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BFEABF0-F8A6-4AD2-9ED2-97B8280D7E4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57084" y="3812657"/>
              <a:ext cx="6196523" cy="24691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Arrow: Down 13">
              <a:extLst>
                <a:ext uri="{FF2B5EF4-FFF2-40B4-BE49-F238E27FC236}">
                  <a16:creationId xmlns:a16="http://schemas.microsoft.com/office/drawing/2014/main" id="{C9E4EE20-16E4-4B5A-8A57-90CA1954EABB}"/>
                </a:ext>
              </a:extLst>
            </p:cNvPr>
            <p:cNvSpPr/>
            <p:nvPr/>
          </p:nvSpPr>
          <p:spPr>
            <a:xfrm rot="10800000" flipH="1" flipV="1">
              <a:off x="4161151" y="3419620"/>
              <a:ext cx="388388" cy="35072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</p:grpSp>
      <p:pic>
        <p:nvPicPr>
          <p:cNvPr id="15" name="Picture 14" descr="16.jpg">
            <a:extLst>
              <a:ext uri="{FF2B5EF4-FFF2-40B4-BE49-F238E27FC236}">
                <a16:creationId xmlns:a16="http://schemas.microsoft.com/office/drawing/2014/main" id="{1978ECC6-FC6B-42FE-B879-3B2A781C0C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51" y="2461466"/>
            <a:ext cx="1915318" cy="19153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 descr="20.jpg">
            <a:extLst>
              <a:ext uri="{FF2B5EF4-FFF2-40B4-BE49-F238E27FC236}">
                <a16:creationId xmlns:a16="http://schemas.microsoft.com/office/drawing/2014/main" id="{4078E248-9EC9-4DBF-B867-68EAF27B0A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4769" y="2471341"/>
            <a:ext cx="1954945" cy="19153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32D0D09-E9CE-4170-9129-C6941BC5B8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71341"/>
            <a:ext cx="2019300" cy="18825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6534443-E2F1-46D9-A5B7-2BEBAE7419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483" y="2471341"/>
            <a:ext cx="2019300" cy="19153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EACF857-BBFD-490A-99D5-1DFBC93CFC61}"/>
              </a:ext>
            </a:extLst>
          </p:cNvPr>
          <p:cNvSpPr txBox="1"/>
          <p:nvPr/>
        </p:nvSpPr>
        <p:spPr>
          <a:xfrm>
            <a:off x="577557" y="4972632"/>
            <a:ext cx="7988886" cy="9541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US" sz="3200" b="1" dirty="0"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খন্ডায়নঃ</a:t>
            </a:r>
            <a:r>
              <a:rPr lang="en-US" sz="3200" b="1" dirty="0"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2400" b="1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দেহ</a:t>
            </a:r>
            <a:r>
              <a:rPr lang="en-US" sz="2400" b="1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b="1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2400" b="1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খন্ডিত</a:t>
            </a:r>
            <a:r>
              <a:rPr lang="en-US" sz="2400" b="1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400" b="1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2400" b="1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খন্ড</a:t>
            </a:r>
            <a:r>
              <a:rPr lang="en-US" sz="2400" b="1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b="1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US" sz="2400" b="1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2400" b="1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2400" b="1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যাপন</a:t>
            </a:r>
            <a:r>
              <a:rPr lang="en-US" sz="2400" b="1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b="1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C1B3B2B-0A81-4F9D-8682-5DD2EB242886}"/>
              </a:ext>
            </a:extLst>
          </p:cNvPr>
          <p:cNvSpPr txBox="1"/>
          <p:nvPr/>
        </p:nvSpPr>
        <p:spPr>
          <a:xfrm>
            <a:off x="514544" y="4509248"/>
            <a:ext cx="795130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</a:p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মোটা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রসালো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গায়ে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কুড়ি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এবংনতুন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গজায়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মিষ্টি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আলু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4D34566-3291-444C-B75C-23F1C3180FEC}"/>
              </a:ext>
            </a:extLst>
          </p:cNvPr>
          <p:cNvSpPr txBox="1"/>
          <p:nvPr/>
        </p:nvSpPr>
        <p:spPr>
          <a:xfrm>
            <a:off x="577557" y="4947896"/>
            <a:ext cx="7951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রুপান্তরিত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কান্ডঃ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পরিবতি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©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কান্ড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প্রতিকুলতায়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খদ্য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সঞ্চয়ে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অঙ্গজ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জননের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পরিবতি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©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326B97A-208C-4F6D-ABD3-238258BB66E2}"/>
              </a:ext>
            </a:extLst>
          </p:cNvPr>
          <p:cNvSpPr txBox="1"/>
          <p:nvPr/>
        </p:nvSpPr>
        <p:spPr>
          <a:xfrm>
            <a:off x="596348" y="4797287"/>
            <a:ext cx="7951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পাতার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মাধ্যমেঃ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কখনো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পাতার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কিনারায়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মুকুট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পাথর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কুচি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407417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20" grpId="0" animBg="1"/>
      <p:bldP spid="20" grpId="1" animBg="1"/>
      <p:bldP spid="21" grpId="0"/>
      <p:bldP spid="21" grpId="1"/>
      <p:bldP spid="22" grpId="0"/>
      <p:bldP spid="22" grpId="1"/>
      <p:bldP spid="23" grpId="0"/>
      <p:bldP spid="2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90DCE58E-4E90-470E-BE1F-AE6E6B7D3E8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6EBD854-4A1B-429C-BF48-4572B1175260}"/>
              </a:ext>
            </a:extLst>
          </p:cNvPr>
          <p:cNvSpPr/>
          <p:nvPr/>
        </p:nvSpPr>
        <p:spPr>
          <a:xfrm>
            <a:off x="3313705" y="609744"/>
            <a:ext cx="2208234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 algn="ctr"/>
            <a:r>
              <a:rPr lang="en-US" sz="4000" b="1" cap="all" dirty="0" err="1">
                <a:ln w="9000" cmpd="sng">
                  <a:noFill/>
                  <a:prstDash val="solid"/>
                </a:ln>
                <a:effectLst/>
                <a:latin typeface="NikoshBAN" pitchFamily="2" charset="0"/>
                <a:cs typeface="NikoshBAN" pitchFamily="2" charset="0"/>
              </a:rPr>
              <a:t>জোড়ায়কাজ</a:t>
            </a:r>
            <a:endParaRPr lang="en-US" sz="4000" b="1" cap="all" dirty="0">
              <a:ln w="9000" cmpd="sng">
                <a:noFill/>
                <a:prstDash val="solid"/>
              </a:ln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254B53-8174-41EF-BC45-ABC02BFBC8F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7EC"/>
              </a:clrFrom>
              <a:clrTo>
                <a:srgbClr val="FFF7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7882" y="1865818"/>
            <a:ext cx="2208235" cy="1897384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A00AB23-11EF-4529-BB62-306BC2A0A51F}"/>
              </a:ext>
            </a:extLst>
          </p:cNvPr>
          <p:cNvSpPr txBox="1"/>
          <p:nvPr/>
        </p:nvSpPr>
        <p:spPr>
          <a:xfrm>
            <a:off x="622852" y="4446104"/>
            <a:ext cx="7951306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dirty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বংশ বৃদ্ধিতে অজৌন প্রজনন এর গুরুত্ব ব্যখ্যা কর ।</a:t>
            </a:r>
            <a:endParaRPr lang="en-US" sz="3600" dirty="0">
              <a:ln>
                <a:solidFill>
                  <a:srgbClr val="0070C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43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F8010690-66FB-4D4C-A660-BDB7B705DBB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7CAC7C-AD53-4C36-BA80-E988B12755AA}"/>
              </a:ext>
            </a:extLst>
          </p:cNvPr>
          <p:cNvSpPr txBox="1"/>
          <p:nvPr/>
        </p:nvSpPr>
        <p:spPr>
          <a:xfrm>
            <a:off x="3240907" y="513144"/>
            <a:ext cx="2662186" cy="584775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জ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5886C9-045B-47B4-AF31-F288A5C82B2E}"/>
              </a:ext>
            </a:extLst>
          </p:cNvPr>
          <p:cNvSpPr txBox="1"/>
          <p:nvPr/>
        </p:nvSpPr>
        <p:spPr>
          <a:xfrm>
            <a:off x="2131001" y="1611062"/>
            <a:ext cx="1373611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কলম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F62391-1FCE-4286-BDD7-6D13021E8051}"/>
              </a:ext>
            </a:extLst>
          </p:cNvPr>
          <p:cNvSpPr txBox="1"/>
          <p:nvPr/>
        </p:nvSpPr>
        <p:spPr>
          <a:xfrm>
            <a:off x="5911691" y="1611062"/>
            <a:ext cx="1496273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শাখা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কলম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53BA425-DAB2-4ADD-B13E-A3662471E2EE}"/>
              </a:ext>
            </a:extLst>
          </p:cNvPr>
          <p:cNvGrpSpPr/>
          <p:nvPr/>
        </p:nvGrpSpPr>
        <p:grpSpPr>
          <a:xfrm>
            <a:off x="2817806" y="1097919"/>
            <a:ext cx="3842021" cy="513143"/>
            <a:chOff x="2817806" y="1097919"/>
            <a:chExt cx="3842021" cy="513143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E10ECAA-9EAE-42DE-B59C-BEA0239B578C}"/>
                </a:ext>
              </a:extLst>
            </p:cNvPr>
            <p:cNvCxnSpPr>
              <a:cxnSpLocks/>
            </p:cNvCxnSpPr>
            <p:nvPr/>
          </p:nvCxnSpPr>
          <p:spPr>
            <a:xfrm>
              <a:off x="2817806" y="1378226"/>
              <a:ext cx="3842021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48310341-5CB1-4BFD-BAC5-1FF0B2D93DC2}"/>
                </a:ext>
              </a:extLst>
            </p:cNvPr>
            <p:cNvCxnSpPr>
              <a:cxnSpLocks/>
            </p:cNvCxnSpPr>
            <p:nvPr/>
          </p:nvCxnSpPr>
          <p:spPr>
            <a:xfrm>
              <a:off x="2817806" y="1378226"/>
              <a:ext cx="0" cy="232836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5B0E63D9-AEEC-4BF6-9324-95E9EB4E04AC}"/>
                </a:ext>
              </a:extLst>
            </p:cNvPr>
            <p:cNvCxnSpPr>
              <a:cxnSpLocks/>
            </p:cNvCxnSpPr>
            <p:nvPr/>
          </p:nvCxnSpPr>
          <p:spPr>
            <a:xfrm>
              <a:off x="6648294" y="1378226"/>
              <a:ext cx="0" cy="232836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6BC12F88-D635-4201-858C-0CB103E9153A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0" y="1097919"/>
              <a:ext cx="0" cy="232836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41F99405-10C3-46B2-A804-98FBD9C82C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228" y="2260750"/>
            <a:ext cx="2799154" cy="18573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Picture 2" descr="Image result for শাখা কলম">
            <a:extLst>
              <a:ext uri="{FF2B5EF4-FFF2-40B4-BE49-F238E27FC236}">
                <a16:creationId xmlns:a16="http://schemas.microsoft.com/office/drawing/2014/main" id="{7F60A8B3-6887-459C-8D5D-07F6B7D8E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114" y="2260738"/>
            <a:ext cx="2799154" cy="1857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73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5E5C0736-9699-4F83-9F5F-A447C009A2E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FD290E-CE2A-4267-AA89-47029D27562B}"/>
              </a:ext>
            </a:extLst>
          </p:cNvPr>
          <p:cNvSpPr txBox="1"/>
          <p:nvPr/>
        </p:nvSpPr>
        <p:spPr>
          <a:xfrm>
            <a:off x="2692840" y="522673"/>
            <a:ext cx="3573229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রুপান্তরিত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কান্ডের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7991C0-B8D7-4F8E-9303-D49B2BF920ED}"/>
              </a:ext>
            </a:extLst>
          </p:cNvPr>
          <p:cNvSpPr txBox="1"/>
          <p:nvPr/>
        </p:nvSpPr>
        <p:spPr>
          <a:xfrm>
            <a:off x="494542" y="1931919"/>
            <a:ext cx="1129122" cy="46166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12C041-F4A4-40F6-892E-7034CB86CA94}"/>
              </a:ext>
            </a:extLst>
          </p:cNvPr>
          <p:cNvSpPr txBox="1"/>
          <p:nvPr/>
        </p:nvSpPr>
        <p:spPr>
          <a:xfrm>
            <a:off x="1958693" y="1882212"/>
            <a:ext cx="1246788" cy="46166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1B2B7A-D626-4010-B3FD-B2AA850A2CD0}"/>
              </a:ext>
            </a:extLst>
          </p:cNvPr>
          <p:cNvSpPr txBox="1"/>
          <p:nvPr/>
        </p:nvSpPr>
        <p:spPr>
          <a:xfrm>
            <a:off x="3565065" y="1882211"/>
            <a:ext cx="959371" cy="46166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2D92F6-7BD3-4F33-AF77-6543DCFD8E0A}"/>
              </a:ext>
            </a:extLst>
          </p:cNvPr>
          <p:cNvSpPr txBox="1"/>
          <p:nvPr/>
        </p:nvSpPr>
        <p:spPr>
          <a:xfrm>
            <a:off x="4961901" y="1841699"/>
            <a:ext cx="990749" cy="46166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F6DF20-FCAA-426A-B2DC-E283A4B5CA44}"/>
              </a:ext>
            </a:extLst>
          </p:cNvPr>
          <p:cNvSpPr txBox="1"/>
          <p:nvPr/>
        </p:nvSpPr>
        <p:spPr>
          <a:xfrm>
            <a:off x="6403451" y="1882211"/>
            <a:ext cx="990749" cy="46166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2DD850-9DF7-4357-8978-19383774C76B}"/>
              </a:ext>
            </a:extLst>
          </p:cNvPr>
          <p:cNvSpPr txBox="1"/>
          <p:nvPr/>
        </p:nvSpPr>
        <p:spPr>
          <a:xfrm>
            <a:off x="7869069" y="1841698"/>
            <a:ext cx="852125" cy="46166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F75F941-26DF-4CAD-8EFE-94A8AFB9946D}"/>
              </a:ext>
            </a:extLst>
          </p:cNvPr>
          <p:cNvGrpSpPr/>
          <p:nvPr/>
        </p:nvGrpSpPr>
        <p:grpSpPr>
          <a:xfrm>
            <a:off x="1277772" y="1187725"/>
            <a:ext cx="6753573" cy="598006"/>
            <a:chOff x="1277772" y="1187725"/>
            <a:chExt cx="6753573" cy="598006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08E89EB-4894-44AA-9B8C-4671649A6E61}"/>
                </a:ext>
              </a:extLst>
            </p:cNvPr>
            <p:cNvCxnSpPr>
              <a:cxnSpLocks/>
            </p:cNvCxnSpPr>
            <p:nvPr/>
          </p:nvCxnSpPr>
          <p:spPr>
            <a:xfrm>
              <a:off x="1277772" y="1497496"/>
              <a:ext cx="6753573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D2CE3DA9-F5EF-450E-B56A-A1E3D0A3A7A0}"/>
                </a:ext>
              </a:extLst>
            </p:cNvPr>
            <p:cNvCxnSpPr>
              <a:cxnSpLocks/>
            </p:cNvCxnSpPr>
            <p:nvPr/>
          </p:nvCxnSpPr>
          <p:spPr>
            <a:xfrm>
              <a:off x="1277772" y="1497496"/>
              <a:ext cx="0" cy="288235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062CA2C-0F56-444E-A581-69E4E09EADB2}"/>
                </a:ext>
              </a:extLst>
            </p:cNvPr>
            <p:cNvCxnSpPr>
              <a:cxnSpLocks/>
            </p:cNvCxnSpPr>
            <p:nvPr/>
          </p:nvCxnSpPr>
          <p:spPr>
            <a:xfrm>
              <a:off x="2742662" y="1497496"/>
              <a:ext cx="0" cy="288235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356B5AD3-FD1B-4CA3-B211-C0CC5295315A}"/>
                </a:ext>
              </a:extLst>
            </p:cNvPr>
            <p:cNvCxnSpPr>
              <a:cxnSpLocks/>
            </p:cNvCxnSpPr>
            <p:nvPr/>
          </p:nvCxnSpPr>
          <p:spPr>
            <a:xfrm>
              <a:off x="4140820" y="1487556"/>
              <a:ext cx="0" cy="288235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C4A11D50-C90A-4C6A-9759-702913A739DB}"/>
                </a:ext>
              </a:extLst>
            </p:cNvPr>
            <p:cNvCxnSpPr>
              <a:cxnSpLocks/>
            </p:cNvCxnSpPr>
            <p:nvPr/>
          </p:nvCxnSpPr>
          <p:spPr>
            <a:xfrm>
              <a:off x="5458598" y="1475960"/>
              <a:ext cx="0" cy="288235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65444E06-A54F-4262-827C-6AB0755C7C06}"/>
                </a:ext>
              </a:extLst>
            </p:cNvPr>
            <p:cNvCxnSpPr>
              <a:cxnSpLocks/>
            </p:cNvCxnSpPr>
            <p:nvPr/>
          </p:nvCxnSpPr>
          <p:spPr>
            <a:xfrm>
              <a:off x="6777292" y="1497496"/>
              <a:ext cx="0" cy="288235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25B42388-7BAB-4001-9E42-D1125C0136CB}"/>
                </a:ext>
              </a:extLst>
            </p:cNvPr>
            <p:cNvCxnSpPr>
              <a:cxnSpLocks/>
            </p:cNvCxnSpPr>
            <p:nvPr/>
          </p:nvCxnSpPr>
          <p:spPr>
            <a:xfrm>
              <a:off x="8017030" y="1475961"/>
              <a:ext cx="0" cy="288235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F7832ACC-1A3E-49A1-9E08-75E431EED3D1}"/>
                </a:ext>
              </a:extLst>
            </p:cNvPr>
            <p:cNvCxnSpPr>
              <a:cxnSpLocks/>
            </p:cNvCxnSpPr>
            <p:nvPr/>
          </p:nvCxnSpPr>
          <p:spPr>
            <a:xfrm>
              <a:off x="4627133" y="1187725"/>
              <a:ext cx="0" cy="288235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98" name="Picture 2" descr="Image result for টিউবার">
            <a:extLst>
              <a:ext uri="{FF2B5EF4-FFF2-40B4-BE49-F238E27FC236}">
                <a16:creationId xmlns:a16="http://schemas.microsoft.com/office/drawing/2014/main" id="{8908FF8B-796A-4EF1-8C4F-91780435C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16" y="2531909"/>
            <a:ext cx="1246773" cy="10342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9020B48-E536-4B57-AFB7-25AEEA06C2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730" y="2499856"/>
            <a:ext cx="1246787" cy="10080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0" name="Picture 4" descr="Image result for কন্দ">
            <a:extLst>
              <a:ext uri="{FF2B5EF4-FFF2-40B4-BE49-F238E27FC236}">
                <a16:creationId xmlns:a16="http://schemas.microsoft.com/office/drawing/2014/main" id="{66D03D05-6EE7-4F22-81A1-A3A23B275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758" y="2464835"/>
            <a:ext cx="1245030" cy="10780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কচু">
            <a:extLst>
              <a:ext uri="{FF2B5EF4-FFF2-40B4-BE49-F238E27FC236}">
                <a16:creationId xmlns:a16="http://schemas.microsoft.com/office/drawing/2014/main" id="{8293621A-E987-4C73-B7B2-D21808415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284" y="2499854"/>
            <a:ext cx="1245029" cy="10087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mage result for কচুরিপানা">
            <a:extLst>
              <a:ext uri="{FF2B5EF4-FFF2-40B4-BE49-F238E27FC236}">
                <a16:creationId xmlns:a16="http://schemas.microsoft.com/office/drawing/2014/main" id="{ADCCDE33-54EE-413D-88B7-C6B1F54B5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420" y="2499855"/>
            <a:ext cx="1116812" cy="10610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Image result for চুবড়ি আলু">
            <a:extLst>
              <a:ext uri="{FF2B5EF4-FFF2-40B4-BE49-F238E27FC236}">
                <a16:creationId xmlns:a16="http://schemas.microsoft.com/office/drawing/2014/main" id="{C1B853AF-898C-441E-A7F5-2D5BC02B1F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2" r="21201"/>
          <a:stretch/>
        </p:blipFill>
        <p:spPr bwMode="auto">
          <a:xfrm>
            <a:off x="7754945" y="2503009"/>
            <a:ext cx="1026206" cy="10333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580004C-8FB7-4E05-B24C-7663A4BF5FDD}"/>
              </a:ext>
            </a:extLst>
          </p:cNvPr>
          <p:cNvSpPr txBox="1"/>
          <p:nvPr/>
        </p:nvSpPr>
        <p:spPr>
          <a:xfrm>
            <a:off x="494542" y="4510255"/>
            <a:ext cx="80838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টিউবারঃ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ঊ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শাখার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অগ্রভাগে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সঞ্চয়ের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স্ফিত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কন্দের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করে,এদের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টিউবার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যেমনঃআলু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BCA3EE2-01B2-4B1D-A3A3-3561CA59A3C0}"/>
              </a:ext>
            </a:extLst>
          </p:cNvPr>
          <p:cNvSpPr txBox="1"/>
          <p:nvPr/>
        </p:nvSpPr>
        <p:spPr>
          <a:xfrm>
            <a:off x="530087" y="4000046"/>
            <a:ext cx="808382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রাইজোমঃ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সমান্তরালভাবে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কান্ডের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পব</a:t>
            </a:r>
            <a:r>
              <a:rPr lang="en-US" sz="2600" dirty="0">
                <a:latin typeface="SutonnyMJ" pitchFamily="2" charset="0"/>
                <a:cs typeface="SutonnyMJ" pitchFamily="2" charset="0"/>
              </a:rPr>
              <a:t>©,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পব</a:t>
            </a:r>
            <a:r>
              <a:rPr lang="en-US" sz="2600" dirty="0">
                <a:latin typeface="SutonnyMJ" pitchFamily="2" charset="0"/>
                <a:cs typeface="SutonnyMJ" pitchFamily="2" charset="0"/>
              </a:rPr>
              <a:t>©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সন্ধি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পব</a:t>
            </a:r>
            <a:r>
              <a:rPr lang="en-US" sz="2600" dirty="0" err="1">
                <a:latin typeface="SutonnyMJ" pitchFamily="2" charset="0"/>
                <a:cs typeface="SutonnyMJ" pitchFamily="2" charset="0"/>
              </a:rPr>
              <a:t>©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সন্ধিতে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সল্কপত্রের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কক্ষে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কাক্ষিক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মুকুল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জন্মে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এরাও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সঞ্চয়করে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মোটা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রসালো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হয়।অনুকুল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পরিবেশে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মুকুল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পেয়ে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আলাদা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আলাদা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করে,ষেমনঃ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আদা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9A18656-21C0-4842-8836-C934F4C52AC3}"/>
              </a:ext>
            </a:extLst>
          </p:cNvPr>
          <p:cNvSpPr txBox="1"/>
          <p:nvPr/>
        </p:nvSpPr>
        <p:spPr>
          <a:xfrm>
            <a:off x="530087" y="4476380"/>
            <a:ext cx="80838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কন্দঃ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অতি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কান্ড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কাক্ষিক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শিষ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©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মুকুল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দেয়,যেমনঃপিঁয়াজ,রসুন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80DA55D-963D-4A99-BE45-564D32243325}"/>
              </a:ext>
            </a:extLst>
          </p:cNvPr>
          <p:cNvSpPr txBox="1"/>
          <p:nvPr/>
        </p:nvSpPr>
        <p:spPr>
          <a:xfrm>
            <a:off x="587088" y="4790951"/>
            <a:ext cx="80838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স্টোলনঃ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কচুর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লতি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কচুর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শাখাকান্ড।এ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জননের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জন্যই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পরিবতি</a:t>
            </a:r>
            <a:r>
              <a:rPr lang="en-US" sz="2600" dirty="0" err="1">
                <a:latin typeface="SutonnyMJ" pitchFamily="2" charset="0"/>
                <a:cs typeface="SutonnyMJ" pitchFamily="2" charset="0"/>
              </a:rPr>
              <a:t>©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হয়।স্টোলনের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অগ্রভাগে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মুকুল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এভাবে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জননে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করে,যেমনঃ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কচু,পুদিনা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C2760FB-BAD7-4A6E-8385-55A2D285FA25}"/>
              </a:ext>
            </a:extLst>
          </p:cNvPr>
          <p:cNvSpPr txBox="1"/>
          <p:nvPr/>
        </p:nvSpPr>
        <p:spPr>
          <a:xfrm>
            <a:off x="437541" y="4057601"/>
            <a:ext cx="80838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আফসেটঃ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কচুরিপানা,টোপাপানা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জলজ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উদ্ভিদে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শাখা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কান্ড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পেয়ে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কিছুদিন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মাতৃউদ্ভিদ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বিচ্ছিন্ন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উদ্ভিদে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পরিনত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হয়,যেমনঃ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কচুরিপানা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2F82ADB-8B2B-4975-B463-CE6054B8D993}"/>
              </a:ext>
            </a:extLst>
          </p:cNvPr>
          <p:cNvSpPr txBox="1"/>
          <p:nvPr/>
        </p:nvSpPr>
        <p:spPr>
          <a:xfrm>
            <a:off x="622852" y="4000046"/>
            <a:ext cx="808382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বুলবিলঃ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কাক্ষিত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মুকুলের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যথাযত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পিন্ডের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আকার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ধারন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বুল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বিল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বুলবিল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কিছুদিন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খসে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মাটিতে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দেয়,যেমনঃ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চুপড়ি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আলু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13787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5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0" grpId="1"/>
      <p:bldP spid="35" grpId="0"/>
      <p:bldP spid="35" grpId="1"/>
      <p:bldP spid="36" grpId="0"/>
      <p:bldP spid="36" grpId="1"/>
      <p:bldP spid="33" grpId="0"/>
      <p:bldP spid="33" grpId="1"/>
      <p:bldP spid="37" grpId="0"/>
      <p:bldP spid="37" grpId="1"/>
      <p:bldP spid="4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EB382E45-BAFF-43BF-9528-A94B00259DB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D4519E-7014-406E-9E7B-79EC3801384D}"/>
              </a:ext>
            </a:extLst>
          </p:cNvPr>
          <p:cNvSpPr/>
          <p:nvPr/>
        </p:nvSpPr>
        <p:spPr>
          <a:xfrm>
            <a:off x="2478047" y="1974533"/>
            <a:ext cx="2016899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bn-IN" sz="2800" dirty="0">
                <a:latin typeface="NikoshBAN" pitchFamily="2" charset="0"/>
                <a:cs typeface="NikoshBAN" pitchFamily="2" charset="0"/>
              </a:rPr>
              <a:t>প্রজনন কি 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135B0A-9DF2-4A5A-97F3-7279FA8D1646}"/>
              </a:ext>
            </a:extLst>
          </p:cNvPr>
          <p:cNvSpPr/>
          <p:nvPr/>
        </p:nvSpPr>
        <p:spPr>
          <a:xfrm>
            <a:off x="2478047" y="2655615"/>
            <a:ext cx="2855269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bn-IN" sz="2800" dirty="0">
                <a:latin typeface="NikoshBAN" pitchFamily="2" charset="0"/>
                <a:cs typeface="NikoshBAN" pitchFamily="2" charset="0"/>
              </a:rPr>
              <a:t>প্রজনন কত প্রকার 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C7223A-0282-4746-90DB-38327C30D101}"/>
              </a:ext>
            </a:extLst>
          </p:cNvPr>
          <p:cNvSpPr/>
          <p:nvPr/>
        </p:nvSpPr>
        <p:spPr>
          <a:xfrm>
            <a:off x="2478047" y="3336698"/>
            <a:ext cx="4971233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bn-IN" sz="2800" dirty="0">
                <a:latin typeface="NikoshBAN" pitchFamily="2" charset="0"/>
                <a:cs typeface="NikoshBAN" pitchFamily="2" charset="0"/>
              </a:rPr>
              <a:t>স্পোরের মাধ্যমে প্রজনন ঘটে কোনটির?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D0151E-6A06-43E4-AD33-B525AA4462CD}"/>
              </a:ext>
            </a:extLst>
          </p:cNvPr>
          <p:cNvSpPr txBox="1"/>
          <p:nvPr/>
        </p:nvSpPr>
        <p:spPr>
          <a:xfrm>
            <a:off x="3286539" y="538617"/>
            <a:ext cx="2544418" cy="908864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CFD99D-4CC5-4CD8-B934-0B1A87426CDA}"/>
              </a:ext>
            </a:extLst>
          </p:cNvPr>
          <p:cNvSpPr/>
          <p:nvPr/>
        </p:nvSpPr>
        <p:spPr>
          <a:xfrm>
            <a:off x="2478047" y="4125359"/>
            <a:ext cx="4665060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দ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ে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ধ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য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ে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প্রজনন ঘটে কোনটির?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134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7D826F88-4BF8-4D62-891F-62678148B74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33E1B1-E086-4DFB-877F-60014CA947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04" y="573193"/>
            <a:ext cx="7871792" cy="57348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A4B95C0-C029-41A4-8A1C-AFFD08224847}"/>
              </a:ext>
            </a:extLst>
          </p:cNvPr>
          <p:cNvSpPr txBox="1"/>
          <p:nvPr/>
        </p:nvSpPr>
        <p:spPr>
          <a:xfrm>
            <a:off x="3412434" y="573193"/>
            <a:ext cx="2319131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5B8FCA-EDCA-4B3C-9EC2-EE8452BE2B00}"/>
              </a:ext>
            </a:extLst>
          </p:cNvPr>
          <p:cNvSpPr/>
          <p:nvPr/>
        </p:nvSpPr>
        <p:spPr>
          <a:xfrm>
            <a:off x="374332" y="5236877"/>
            <a:ext cx="80407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bn-IN" sz="3600" dirty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NSimSun" pitchFamily="49" charset="-122"/>
                <a:cs typeface="NikoshBAN" pitchFamily="2" charset="0"/>
              </a:rPr>
              <a:t>অযৌন</a:t>
            </a:r>
            <a:r>
              <a:rPr lang="en-US" sz="3600" dirty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NSimSun" pitchFamily="49" charset="-122"/>
                <a:cs typeface="NikoshBAN" pitchFamily="2" charset="0"/>
              </a:rPr>
              <a:t> </a:t>
            </a:r>
            <a:r>
              <a:rPr lang="bn-IN" sz="3600" dirty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NSimSun" pitchFamily="49" charset="-122"/>
                <a:cs typeface="NikoshBAN" pitchFamily="2" charset="0"/>
              </a:rPr>
              <a:t>প্রজনের শ্রেণিবিভাগ এবং এদের বৈশিষ্ট</a:t>
            </a:r>
            <a:r>
              <a:rPr lang="en-US" sz="3600" dirty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NSimSun" pitchFamily="49" charset="-122"/>
                <a:cs typeface="NikoshBAN" pitchFamily="2" charset="0"/>
              </a:rPr>
              <a:t> </a:t>
            </a:r>
            <a:r>
              <a:rPr lang="as-IN" sz="3600" dirty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NSimSun" pitchFamily="49" charset="-122"/>
                <a:cs typeface="NikoshBAN" pitchFamily="2" charset="0"/>
              </a:rPr>
              <a:t>খ</a:t>
            </a:r>
            <a:r>
              <a:rPr lang="en-US" sz="3600" dirty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NSimSun" pitchFamily="49" charset="-122"/>
                <a:cs typeface="NikoshBAN" pitchFamily="2" charset="0"/>
              </a:rPr>
              <a:t>া</a:t>
            </a:r>
            <a:r>
              <a:rPr lang="as-IN" sz="3600" dirty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NSimSun" pitchFamily="49" charset="-122"/>
                <a:cs typeface="NikoshBAN" pitchFamily="2" charset="0"/>
              </a:rPr>
              <a:t>ত</a:t>
            </a:r>
            <a:r>
              <a:rPr lang="en-US" sz="3600" dirty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NSimSun" pitchFamily="49" charset="-122"/>
                <a:cs typeface="NikoshBAN" pitchFamily="2" charset="0"/>
              </a:rPr>
              <a:t>া</a:t>
            </a:r>
            <a:r>
              <a:rPr lang="as-IN" sz="3600" dirty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NSimSun" pitchFamily="49" charset="-122"/>
                <a:cs typeface="NikoshBAN" pitchFamily="2" charset="0"/>
              </a:rPr>
              <a:t>য়</a:t>
            </a:r>
            <a:r>
              <a:rPr lang="en-US" sz="3600" dirty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NSimSun" pitchFamily="49" charset="-122"/>
                <a:cs typeface="NikoshBAN" pitchFamily="2" charset="0"/>
              </a:rPr>
              <a:t> </a:t>
            </a:r>
            <a:r>
              <a:rPr lang="as-IN" sz="3600" dirty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NSimSun" pitchFamily="49" charset="-122"/>
                <a:cs typeface="NikoshBAN" pitchFamily="2" charset="0"/>
              </a:rPr>
              <a:t>ল</a:t>
            </a:r>
            <a:r>
              <a:rPr lang="en-US" sz="3600" dirty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NSimSun" pitchFamily="49" charset="-122"/>
                <a:cs typeface="NikoshBAN" pitchFamily="2" charset="0"/>
              </a:rPr>
              <a:t>ি</a:t>
            </a:r>
            <a:r>
              <a:rPr lang="as-IN" sz="3600" dirty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NSimSun" pitchFamily="49" charset="-122"/>
                <a:cs typeface="NikoshBAN" pitchFamily="2" charset="0"/>
              </a:rPr>
              <a:t>খ</a:t>
            </a:r>
            <a:r>
              <a:rPr lang="en-US" sz="3600" dirty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NSimSun" pitchFamily="49" charset="-122"/>
                <a:cs typeface="NikoshBAN" pitchFamily="2" charset="0"/>
              </a:rPr>
              <a:t>ে </a:t>
            </a:r>
            <a:r>
              <a:rPr lang="as-IN" sz="3600" dirty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NSimSun" pitchFamily="49" charset="-122"/>
                <a:cs typeface="NikoshBAN" pitchFamily="2" charset="0"/>
              </a:rPr>
              <a:t>ন</a:t>
            </a:r>
            <a:r>
              <a:rPr lang="en-US" sz="3600" dirty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NSimSun" pitchFamily="49" charset="-122"/>
                <a:cs typeface="NikoshBAN" pitchFamily="2" charset="0"/>
              </a:rPr>
              <a:t>ি</a:t>
            </a:r>
            <a:r>
              <a:rPr lang="as-IN" sz="3600" dirty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NSimSun" pitchFamily="49" charset="-122"/>
                <a:cs typeface="NikoshBAN" pitchFamily="2" charset="0"/>
              </a:rPr>
              <a:t>য়</a:t>
            </a:r>
            <a:r>
              <a:rPr lang="en-US" sz="3600" dirty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NSimSun" pitchFamily="49" charset="-122"/>
                <a:cs typeface="NikoshBAN" pitchFamily="2" charset="0"/>
              </a:rPr>
              <a:t>ে </a:t>
            </a:r>
            <a:r>
              <a:rPr lang="as-IN" sz="3600" dirty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NSimSun" pitchFamily="49" charset="-122"/>
                <a:cs typeface="NikoshBAN" pitchFamily="2" charset="0"/>
              </a:rPr>
              <a:t>আ</a:t>
            </a:r>
            <a:r>
              <a:rPr lang="en-US" sz="3600" dirty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NSimSun" pitchFamily="49" charset="-122"/>
                <a:cs typeface="NikoshBAN" pitchFamily="2" charset="0"/>
              </a:rPr>
              <a:t>স</a:t>
            </a:r>
            <a:r>
              <a:rPr lang="as-IN" sz="3600" dirty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NSimSun" pitchFamily="49" charset="-122"/>
                <a:cs typeface="NikoshBAN" pitchFamily="2" charset="0"/>
              </a:rPr>
              <a:t>ব</a:t>
            </a:r>
            <a:r>
              <a:rPr lang="en-US" sz="3600" dirty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NSimSun" pitchFamily="49" charset="-122"/>
                <a:cs typeface="NikoshBAN" pitchFamily="2" charset="0"/>
              </a:rPr>
              <a:t>ে।</a:t>
            </a:r>
            <a:endParaRPr lang="bn-IN" sz="3600" dirty="0">
              <a:ln w="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ea typeface="NSimSun" pitchFamily="49" charset="-122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48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60FAFE86-576C-4B9B-A979-4C10F7553BC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04F49F-598F-4257-9370-536FCF63AF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39" y="583096"/>
            <a:ext cx="8057322" cy="569180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B28F18D-FB56-4EEE-A321-25A9D0826E10}"/>
              </a:ext>
            </a:extLst>
          </p:cNvPr>
          <p:cNvSpPr/>
          <p:nvPr/>
        </p:nvSpPr>
        <p:spPr>
          <a:xfrm>
            <a:off x="543339" y="583096"/>
            <a:ext cx="8017565" cy="5522282"/>
          </a:xfrm>
          <a:prstGeom prst="rect">
            <a:avLst/>
          </a:prstGeom>
        </p:spPr>
        <p:txBody>
          <a:bodyPr wrap="none">
            <a:prstTxWarp prst="textArchUpPour">
              <a:avLst/>
            </a:prstTxWarp>
            <a:spAutoFit/>
          </a:bodyPr>
          <a:lstStyle/>
          <a:p>
            <a:pPr algn="ctr"/>
            <a:r>
              <a:rPr lang="bn-BD" sz="4000" b="1" dirty="0">
                <a:ln w="12700">
                  <a:solidFill>
                    <a:srgbClr val="C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 সহযোগিতা করার জন্য সকলকে </a:t>
            </a:r>
            <a:endParaRPr lang="en-US" sz="4000" b="1" dirty="0">
              <a:ln w="12700">
                <a:solidFill>
                  <a:srgbClr val="C000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dirty="0">
                <a:ln w="12700">
                  <a:solidFill>
                    <a:srgbClr val="C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b="1" dirty="0">
                <a:ln w="12700">
                  <a:solidFill>
                    <a:srgbClr val="C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 </a:t>
            </a:r>
            <a:r>
              <a:rPr lang="bn-BD" sz="4000" b="1" dirty="0">
                <a:ln w="12700">
                  <a:solidFill>
                    <a:srgbClr val="C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4000" b="1" dirty="0">
              <a:ln w="12700">
                <a:solidFill>
                  <a:srgbClr val="C000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632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B2515865-5EE3-416C-BD85-7A203DCA59E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8E0BD-58E5-474A-8EDB-C354C365B660}"/>
              </a:ext>
            </a:extLst>
          </p:cNvPr>
          <p:cNvSpPr txBox="1">
            <a:spLocks/>
          </p:cNvSpPr>
          <p:nvPr/>
        </p:nvSpPr>
        <p:spPr>
          <a:xfrm>
            <a:off x="448647" y="3478412"/>
            <a:ext cx="4123354" cy="28258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/>
          <a:scene3d>
            <a:camera prst="orthographicFront"/>
            <a:lightRig rig="threePt" dir="t"/>
          </a:scene3d>
          <a:sp3d>
            <a:bevelT w="114300" prst="relaxedIns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3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সম্ভু</a:t>
            </a:r>
            <a:r>
              <a:rPr kumimoji="0" lang="en-US" sz="63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63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নাথ</a:t>
            </a:r>
            <a:r>
              <a:rPr kumimoji="0" lang="en-US" sz="63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63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রায়</a:t>
            </a:r>
            <a:endParaRPr kumimoji="0" lang="en-US" sz="63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সহকারি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শিক্ষক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মনোহরপুর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দাখিল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মাদ্রাসা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মনিরামপুর,যশোর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Email-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sambho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NikoshBAN" pitchFamily="2" charset="0"/>
              </a:rPr>
              <a:t>7440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C6946E-BFEE-4F44-AE91-F14DC818C022}"/>
              </a:ext>
            </a:extLst>
          </p:cNvPr>
          <p:cNvSpPr txBox="1"/>
          <p:nvPr/>
        </p:nvSpPr>
        <p:spPr>
          <a:xfrm>
            <a:off x="4729502" y="3429000"/>
            <a:ext cx="3965851" cy="2862322"/>
          </a:xfrm>
          <a:prstGeom prst="rect">
            <a:avLst/>
          </a:prstGeom>
          <a:solidFill>
            <a:srgbClr val="00B0F0"/>
          </a:solidFill>
          <a:ln/>
          <a:scene3d>
            <a:camera prst="orthographicFront"/>
            <a:lightRig rig="threePt" dir="t"/>
          </a:scene3d>
          <a:sp3d>
            <a:bevelT w="120650" prst="relaxedIns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  <a:endParaRPr kumimoji="0" lang="bn-BD" sz="36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অষ্ট</a:t>
            </a:r>
            <a:r>
              <a:rPr kumimoji="0" lang="bn-BD" sz="36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 শ্রেণি</a:t>
            </a:r>
            <a:endParaRPr lang="en-US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 defTabSz="914400">
              <a:defRPr/>
            </a:pPr>
            <a:r>
              <a:rPr kumimoji="0" lang="bn-BD" sz="36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bn-BD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 চতুর্থ</a:t>
            </a:r>
            <a:endParaRPr lang="en-US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 defTabSz="914400">
              <a:defRPr/>
            </a:pPr>
            <a:r>
              <a:rPr lang="en-US" sz="3600" kern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শক</a:t>
            </a:r>
            <a:r>
              <a:rPr lang="en-US" sz="3600" kern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©</a:t>
            </a:r>
            <a:r>
              <a:rPr lang="en-US" sz="3600" kern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en-US" sz="36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kern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endParaRPr kumimoji="0" lang="bn-BD" sz="36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পাঠ</a:t>
            </a: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-</a:t>
            </a:r>
            <a:r>
              <a:rPr kumimoji="0" lang="bn-BD" sz="32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2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</a:t>
            </a:r>
            <a:r>
              <a:rPr kumimoji="0" lang="en-US" sz="320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ও 3</a:t>
            </a:r>
            <a:r>
              <a:rPr kumimoji="0" lang="bn-BD" sz="36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endParaRPr kumimoji="0" lang="en-US" sz="36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6CACBC-23FA-41D8-A3DB-23BDAD8ADDA3}"/>
              </a:ext>
            </a:extLst>
          </p:cNvPr>
          <p:cNvSpPr/>
          <p:nvPr/>
        </p:nvSpPr>
        <p:spPr>
          <a:xfrm>
            <a:off x="569843" y="749142"/>
            <a:ext cx="8004313" cy="337228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>
            <a:prstTxWarp prst="textArchUpPour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000" i="0" u="none" strike="noStrike" kern="0" normalizeH="0" baseline="0" noProof="0" dirty="0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পরিচিতি</a:t>
            </a:r>
            <a:endParaRPr kumimoji="0" lang="en-US" sz="1050" i="0" u="none" strike="noStrike" kern="0" normalizeH="0" baseline="0" noProof="0" dirty="0">
              <a:ln w="0">
                <a:solidFill>
                  <a:srgbClr val="C0000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F2CBDF6-A208-4DDD-AF4B-26E6E6A2D3C3}"/>
              </a:ext>
            </a:extLst>
          </p:cNvPr>
          <p:cNvSpPr txBox="1">
            <a:spLocks/>
          </p:cNvSpPr>
          <p:nvPr/>
        </p:nvSpPr>
        <p:spPr>
          <a:xfrm>
            <a:off x="724486" y="2485285"/>
            <a:ext cx="2895600" cy="929461"/>
          </a:xfrm>
          <a:prstGeom prst="horizontalScroll">
            <a:avLst/>
          </a:prstGeom>
          <a:solidFill>
            <a:schemeClr val="accent1"/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dirty="0">
                <a:ln w="3175" cmpd="sng">
                  <a:solidFill>
                    <a:srgbClr val="C00000"/>
                  </a:solidFill>
                </a:ln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3600" dirty="0">
              <a:ln w="3175" cmpd="sng">
                <a:solidFill>
                  <a:srgbClr val="C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A61442-F00E-42E9-9ED3-384FC421DDDD}"/>
              </a:ext>
            </a:extLst>
          </p:cNvPr>
          <p:cNvSpPr txBox="1"/>
          <p:nvPr/>
        </p:nvSpPr>
        <p:spPr>
          <a:xfrm>
            <a:off x="5409196" y="2495475"/>
            <a:ext cx="2895600" cy="940653"/>
          </a:xfrm>
          <a:prstGeom prst="horizontalScroll">
            <a:avLst/>
          </a:prstGeom>
          <a:solidFill>
            <a:schemeClr val="accent1"/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n>
                  <a:solidFill>
                    <a:srgbClr val="C00000"/>
                  </a:solidFill>
                </a:ln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4000" dirty="0">
              <a:ln>
                <a:solidFill>
                  <a:srgbClr val="C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8947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9B1774AB-0329-41CA-9370-22572B0BA99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7B451B-F881-42FD-A7AE-AF0A44686A46}"/>
              </a:ext>
            </a:extLst>
          </p:cNvPr>
          <p:cNvSpPr txBox="1"/>
          <p:nvPr/>
        </p:nvSpPr>
        <p:spPr>
          <a:xfrm>
            <a:off x="2676940" y="450574"/>
            <a:ext cx="3790121" cy="646331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ষ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B33F4D-44C2-4F17-B867-75D7792D03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06" y="1636062"/>
            <a:ext cx="2019300" cy="2000250"/>
          </a:xfrm>
          <a:prstGeom prst="roundRect">
            <a:avLst>
              <a:gd name="adj" fmla="val 16667"/>
            </a:avLst>
          </a:prstGeom>
          <a:ln w="381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E7D3F7D-E6C3-4A9E-AF23-EC7D0F7971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935" y="1825775"/>
            <a:ext cx="2019300" cy="2152649"/>
          </a:xfrm>
          <a:prstGeom prst="roundRect">
            <a:avLst>
              <a:gd name="adj" fmla="val 16667"/>
            </a:avLst>
          </a:prstGeom>
          <a:ln w="381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F69F269-B976-469B-9300-CA4F48E859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840" y="3394055"/>
            <a:ext cx="2019300" cy="2180458"/>
          </a:xfrm>
          <a:prstGeom prst="roundRect">
            <a:avLst>
              <a:gd name="adj" fmla="val 16667"/>
            </a:avLst>
          </a:prstGeom>
          <a:ln w="381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D11AEBC-EB87-49F0-8451-75EE3D28AA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730" y="1442042"/>
            <a:ext cx="2857500" cy="1600200"/>
          </a:xfrm>
          <a:prstGeom prst="roundRect">
            <a:avLst>
              <a:gd name="adj" fmla="val 16667"/>
            </a:avLst>
          </a:prstGeom>
          <a:ln w="381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192BF20-FAE0-4F32-BF37-D787133D89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06" y="4484284"/>
            <a:ext cx="2600324" cy="1600200"/>
          </a:xfrm>
          <a:prstGeom prst="roundRect">
            <a:avLst>
              <a:gd name="adj" fmla="val 16667"/>
            </a:avLst>
          </a:prstGeom>
          <a:ln w="381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15E7E07-8F8E-4B0A-B321-13ACBA8D1A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910" y="4484284"/>
            <a:ext cx="2600325" cy="1600200"/>
          </a:xfrm>
          <a:prstGeom prst="roundRect">
            <a:avLst>
              <a:gd name="adj" fmla="val 16667"/>
            </a:avLst>
          </a:prstGeom>
          <a:ln w="381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1561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0B276980-0235-4F64-BF19-75A0E46A564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2E32FC-6A30-408F-8D4C-FEC65FD4B2E9}"/>
              </a:ext>
            </a:extLst>
          </p:cNvPr>
          <p:cNvSpPr txBox="1"/>
          <p:nvPr/>
        </p:nvSpPr>
        <p:spPr>
          <a:xfrm>
            <a:off x="702365" y="450574"/>
            <a:ext cx="7739270" cy="646331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6" name="Content Placeholder 3" descr="21.jpg">
            <a:extLst>
              <a:ext uri="{FF2B5EF4-FFF2-40B4-BE49-F238E27FC236}">
                <a16:creationId xmlns:a16="http://schemas.microsoft.com/office/drawing/2014/main" id="{88C5DFFE-B5CA-4F9D-B293-699AEBFB19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783" y="1823466"/>
            <a:ext cx="3733800" cy="3211068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96F435-1F61-4AC2-8278-0E9FCEA656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417" y="1823466"/>
            <a:ext cx="3733800" cy="3211067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993F1F1-F14F-4196-BBE4-02CFAB6E2E33}"/>
              </a:ext>
            </a:extLst>
          </p:cNvPr>
          <p:cNvSpPr txBox="1"/>
          <p:nvPr/>
        </p:nvSpPr>
        <p:spPr>
          <a:xfrm>
            <a:off x="2763078" y="5299935"/>
            <a:ext cx="3617843" cy="646331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3600" dirty="0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dirty="0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3600" dirty="0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3600" dirty="0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600" dirty="0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dirty="0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3600" dirty="0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3600" dirty="0">
              <a:ln w="0">
                <a:solidFill>
                  <a:srgbClr val="C0000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01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2EA498C1-4D1A-4778-A332-9496C3DDAA1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58B943-33FC-4187-9255-0B813B2D3ABE}"/>
              </a:ext>
            </a:extLst>
          </p:cNvPr>
          <p:cNvSpPr txBox="1"/>
          <p:nvPr/>
        </p:nvSpPr>
        <p:spPr>
          <a:xfrm>
            <a:off x="3061252" y="689113"/>
            <a:ext cx="3021496" cy="990124"/>
          </a:xfrm>
          <a:prstGeom prst="downArrowCallou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ঠ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----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25922F-99CF-48D3-A56E-D9E9D9DC9C1C}"/>
              </a:ext>
            </a:extLst>
          </p:cNvPr>
          <p:cNvSpPr txBox="1"/>
          <p:nvPr/>
        </p:nvSpPr>
        <p:spPr>
          <a:xfrm>
            <a:off x="2849217" y="3429000"/>
            <a:ext cx="3445565" cy="1168539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4800" b="1" dirty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800" b="1" dirty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b="1" dirty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800" b="1" dirty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800" b="1" dirty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800" b="1" dirty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b="1" dirty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b="1" dirty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800" b="1" dirty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800" b="1" dirty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800" b="1" dirty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4800" b="1" dirty="0">
              <a:ln>
                <a:solidFill>
                  <a:srgbClr val="00B0F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49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8E546334-DCD9-4DB5-9BA3-F66C495297A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6246E5-573A-485F-BC57-C7D225D45CDE}"/>
              </a:ext>
            </a:extLst>
          </p:cNvPr>
          <p:cNvSpPr/>
          <p:nvPr/>
        </p:nvSpPr>
        <p:spPr>
          <a:xfrm>
            <a:off x="467097" y="2581726"/>
            <a:ext cx="80407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NSimSun" pitchFamily="49" charset="-122"/>
                <a:cs typeface="NikoshBAN" pitchFamily="2" charset="0"/>
              </a:rPr>
              <a:t>প্রজনন কী তা বলতে পারবে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NSimSun" pitchFamily="49" charset="-122"/>
                <a:cs typeface="NikoshBAN" pitchFamily="2" charset="0"/>
              </a:rPr>
              <a:t>।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3F6BB0-ECD8-4C72-B2EB-44D780547AD0}"/>
              </a:ext>
            </a:extLst>
          </p:cNvPr>
          <p:cNvSpPr/>
          <p:nvPr/>
        </p:nvSpPr>
        <p:spPr>
          <a:xfrm>
            <a:off x="467097" y="3244334"/>
            <a:ext cx="80407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NSimSun" pitchFamily="49" charset="-122"/>
                <a:cs typeface="NikoshBAN" pitchFamily="2" charset="0"/>
              </a:rPr>
              <a:t>প্রজনের শ্রেনিবিভাগ করতে পারবে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NSimSun" pitchFamily="49" charset="-122"/>
                <a:cs typeface="NikoshBAN" pitchFamily="2" charset="0"/>
              </a:rPr>
              <a:t>।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1EBDAD-879D-474B-877D-0169FF92A6D6}"/>
              </a:ext>
            </a:extLst>
          </p:cNvPr>
          <p:cNvSpPr/>
          <p:nvPr/>
        </p:nvSpPr>
        <p:spPr>
          <a:xfrm>
            <a:off x="467097" y="3906942"/>
            <a:ext cx="80407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NSimSun" pitchFamily="49" charset="-122"/>
                <a:cs typeface="NikoshBAN" pitchFamily="2" charset="0"/>
              </a:rPr>
              <a:t>যৌন এবং অযৌন প্রজনন এর মধ্যে পার্থক্য করতে পারবে ।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216923-0BE9-4AEA-9AB7-0F0362D1467D}"/>
              </a:ext>
            </a:extLst>
          </p:cNvPr>
          <p:cNvSpPr/>
          <p:nvPr/>
        </p:nvSpPr>
        <p:spPr>
          <a:xfrm>
            <a:off x="467097" y="4569550"/>
            <a:ext cx="80407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NSimSun" pitchFamily="49" charset="-122"/>
                <a:cs typeface="NikoshBAN" pitchFamily="2" charset="0"/>
              </a:rPr>
              <a:t>অযৌনপ্রজনের শ্রেণিবিভাগ এবং এদের বৈশিষ্ট ব্যাখ্যা করতে পারবে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NSimSun" pitchFamily="49" charset="-122"/>
                <a:cs typeface="NikoshBAN" pitchFamily="2" charset="0"/>
              </a:rPr>
              <a:t>।</a:t>
            </a:r>
            <a:endParaRPr lang="bn-IN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ea typeface="NSimSun" pitchFamily="49" charset="-122"/>
              <a:cs typeface="NikoshBAN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B96FBFF-DA27-40D0-BAAA-083B60CCB6FB}"/>
              </a:ext>
            </a:extLst>
          </p:cNvPr>
          <p:cNvSpPr/>
          <p:nvPr/>
        </p:nvSpPr>
        <p:spPr>
          <a:xfrm>
            <a:off x="3425390" y="602929"/>
            <a:ext cx="2293219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IN" sz="4800" b="1" dirty="0">
                <a:ln>
                  <a:solidFill>
                    <a:srgbClr val="C00000"/>
                  </a:solidFill>
                </a:ln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b="1" dirty="0">
              <a:ln>
                <a:solidFill>
                  <a:srgbClr val="C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D67067-EDB1-446E-81A6-4347660E27B4}"/>
              </a:ext>
            </a:extLst>
          </p:cNvPr>
          <p:cNvSpPr txBox="1"/>
          <p:nvPr/>
        </p:nvSpPr>
        <p:spPr>
          <a:xfrm>
            <a:off x="1775791" y="1849324"/>
            <a:ext cx="35250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ঠ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©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------</a:t>
            </a:r>
          </a:p>
        </p:txBody>
      </p:sp>
    </p:spTree>
    <p:extLst>
      <p:ext uri="{BB962C8B-B14F-4D97-AF65-F5344CB8AC3E}">
        <p14:creationId xmlns:p14="http://schemas.microsoft.com/office/powerpoint/2010/main" val="302173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4E175A4E-F3A5-455A-A410-FF5F40A11CB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EDB67B-ABF8-4613-A9EE-AF13AFF986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678" y="1958009"/>
            <a:ext cx="2819400" cy="21145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0301A80-2920-4334-8F3C-E7B187BC8086}"/>
              </a:ext>
            </a:extLst>
          </p:cNvPr>
          <p:cNvSpPr txBox="1"/>
          <p:nvPr/>
        </p:nvSpPr>
        <p:spPr>
          <a:xfrm>
            <a:off x="2849218" y="596831"/>
            <a:ext cx="3445565" cy="1168539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4800" b="1" dirty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800" b="1" dirty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b="1" dirty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800" b="1" dirty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800" b="1" dirty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800" b="1" dirty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b="1" dirty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b="1" dirty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800" b="1" dirty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800" b="1" dirty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800" b="1" dirty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4800" b="1" dirty="0">
              <a:ln>
                <a:solidFill>
                  <a:srgbClr val="00B0F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8B37E7-2374-4E56-9CD7-F0CFB8EEB40E}"/>
              </a:ext>
            </a:extLst>
          </p:cNvPr>
          <p:cNvSpPr txBox="1"/>
          <p:nvPr/>
        </p:nvSpPr>
        <p:spPr>
          <a:xfrm>
            <a:off x="450574" y="4518991"/>
            <a:ext cx="82826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প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189350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BF7FE9F6-BC07-4AF4-B36C-A1AB3E762AF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7ED8E8-E41D-41B6-B625-57D92AC72B5C}"/>
              </a:ext>
            </a:extLst>
          </p:cNvPr>
          <p:cNvSpPr txBox="1"/>
          <p:nvPr/>
        </p:nvSpPr>
        <p:spPr>
          <a:xfrm>
            <a:off x="2367692" y="280335"/>
            <a:ext cx="4477769" cy="71508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b="1" dirty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b="1" dirty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b="1" dirty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b="1" dirty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b="1" dirty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b="1" dirty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b="1" dirty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b="1" dirty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b="1" dirty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b="1" dirty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3600" b="1" dirty="0">
              <a:ln>
                <a:solidFill>
                  <a:srgbClr val="00B0F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3EDEF3-B653-4161-9406-ABE8A903D1A3}"/>
              </a:ext>
            </a:extLst>
          </p:cNvPr>
          <p:cNvSpPr/>
          <p:nvPr/>
        </p:nvSpPr>
        <p:spPr>
          <a:xfrm>
            <a:off x="1548185" y="1533694"/>
            <a:ext cx="1276311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pPr lvl="0"/>
            <a:r>
              <a:rPr lang="bn-IN" sz="2000" b="1" dirty="0">
                <a:latin typeface="NikoshBAN" pitchFamily="2" charset="0"/>
                <a:cs typeface="NikoshBAN" pitchFamily="2" charset="0"/>
              </a:rPr>
              <a:t>অযৌন প্রজনন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D9ADC3-2234-49EC-83AD-F7BBDCBA6C37}"/>
              </a:ext>
            </a:extLst>
          </p:cNvPr>
          <p:cNvSpPr/>
          <p:nvPr/>
        </p:nvSpPr>
        <p:spPr>
          <a:xfrm>
            <a:off x="6687339" y="1511855"/>
            <a:ext cx="1112805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pPr lvl="0"/>
            <a:r>
              <a:rPr lang="bn-IN" sz="2000" b="1" dirty="0">
                <a:latin typeface="NikoshBAN" pitchFamily="2" charset="0"/>
                <a:cs typeface="NikoshBAN" pitchFamily="2" charset="0"/>
              </a:rPr>
              <a:t>যৌন প্রজনন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9A6C65-CC07-404F-A44B-5A9E0C77F6F2}"/>
              </a:ext>
            </a:extLst>
          </p:cNvPr>
          <p:cNvSpPr txBox="1"/>
          <p:nvPr/>
        </p:nvSpPr>
        <p:spPr>
          <a:xfrm>
            <a:off x="553737" y="2315762"/>
            <a:ext cx="1684660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স্পোর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A7CD1A-F53E-4275-8E02-4574967CE532}"/>
              </a:ext>
            </a:extLst>
          </p:cNvPr>
          <p:cNvSpPr txBox="1"/>
          <p:nvPr/>
        </p:nvSpPr>
        <p:spPr>
          <a:xfrm>
            <a:off x="2570922" y="2315762"/>
            <a:ext cx="1495922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জ 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85D393-E7F6-4BBE-A77D-6A64CC03FF9B}"/>
              </a:ext>
            </a:extLst>
          </p:cNvPr>
          <p:cNvSpPr txBox="1"/>
          <p:nvPr/>
        </p:nvSpPr>
        <p:spPr>
          <a:xfrm>
            <a:off x="952251" y="3051147"/>
            <a:ext cx="2215019" cy="40011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জ 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8CAE82-6C42-4A66-A422-610A0F8CB27B}"/>
              </a:ext>
            </a:extLst>
          </p:cNvPr>
          <p:cNvSpPr txBox="1"/>
          <p:nvPr/>
        </p:nvSpPr>
        <p:spPr>
          <a:xfrm>
            <a:off x="3763652" y="3072677"/>
            <a:ext cx="1984824" cy="40011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জ 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E3CBE9-FA69-4389-8B05-D6E8222AA343}"/>
              </a:ext>
            </a:extLst>
          </p:cNvPr>
          <p:cNvSpPr txBox="1"/>
          <p:nvPr/>
        </p:nvSpPr>
        <p:spPr>
          <a:xfrm>
            <a:off x="570394" y="4689562"/>
            <a:ext cx="1311695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খন্ডায়ন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4C8A4A-3210-4F75-8A11-4D213511F039}"/>
              </a:ext>
            </a:extLst>
          </p:cNvPr>
          <p:cNvSpPr txBox="1"/>
          <p:nvPr/>
        </p:nvSpPr>
        <p:spPr>
          <a:xfrm>
            <a:off x="2367692" y="4688420"/>
            <a:ext cx="1336221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মূলের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57EAEE3-2CFF-4863-9ED7-A6441B010F50}"/>
              </a:ext>
            </a:extLst>
          </p:cNvPr>
          <p:cNvSpPr txBox="1"/>
          <p:nvPr/>
        </p:nvSpPr>
        <p:spPr>
          <a:xfrm>
            <a:off x="4067850" y="4657351"/>
            <a:ext cx="2169065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রুপান্তরিত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কান্ডের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60A72B0-34DF-4A0D-97B9-78BDA8509EFB}"/>
              </a:ext>
            </a:extLst>
          </p:cNvPr>
          <p:cNvSpPr txBox="1"/>
          <p:nvPr/>
        </p:nvSpPr>
        <p:spPr>
          <a:xfrm>
            <a:off x="6778095" y="4659709"/>
            <a:ext cx="1388462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পাতার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EDD8F8D-6582-45ED-9FCD-2B54AA433FDA}"/>
              </a:ext>
            </a:extLst>
          </p:cNvPr>
          <p:cNvSpPr txBox="1"/>
          <p:nvPr/>
        </p:nvSpPr>
        <p:spPr>
          <a:xfrm>
            <a:off x="5510307" y="3837427"/>
            <a:ext cx="914243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কলম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73A1DE3-84DA-44EA-BDCD-0AE0D5D3043F}"/>
              </a:ext>
            </a:extLst>
          </p:cNvPr>
          <p:cNvSpPr txBox="1"/>
          <p:nvPr/>
        </p:nvSpPr>
        <p:spPr>
          <a:xfrm>
            <a:off x="7104388" y="3845989"/>
            <a:ext cx="1359774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শাখা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কলম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ED58F72-3B6B-404E-A312-9A88DDB1EACC}"/>
              </a:ext>
            </a:extLst>
          </p:cNvPr>
          <p:cNvGrpSpPr/>
          <p:nvPr/>
        </p:nvGrpSpPr>
        <p:grpSpPr>
          <a:xfrm>
            <a:off x="2162888" y="1040418"/>
            <a:ext cx="5070371" cy="458725"/>
            <a:chOff x="2356790" y="1106438"/>
            <a:chExt cx="5070371" cy="458725"/>
          </a:xfrm>
        </p:grpSpPr>
        <p:sp>
          <p:nvSpPr>
            <p:cNvPr id="4" name="Arrow: Left-Right-Up 3">
              <a:extLst>
                <a:ext uri="{FF2B5EF4-FFF2-40B4-BE49-F238E27FC236}">
                  <a16:creationId xmlns:a16="http://schemas.microsoft.com/office/drawing/2014/main" id="{BE97719D-A827-4D58-A0D6-5ABCCA8D4F2E}"/>
                </a:ext>
              </a:extLst>
            </p:cNvPr>
            <p:cNvSpPr/>
            <p:nvPr/>
          </p:nvSpPr>
          <p:spPr>
            <a:xfrm>
              <a:off x="2361734" y="1106438"/>
              <a:ext cx="5035826" cy="198805"/>
            </a:xfrm>
            <a:prstGeom prst="leftRight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9" name="Arrow: Down 8">
              <a:extLst>
                <a:ext uri="{FF2B5EF4-FFF2-40B4-BE49-F238E27FC236}">
                  <a16:creationId xmlns:a16="http://schemas.microsoft.com/office/drawing/2014/main" id="{248204E5-AAAC-4F95-B124-20CE875299A0}"/>
                </a:ext>
              </a:extLst>
            </p:cNvPr>
            <p:cNvSpPr/>
            <p:nvPr/>
          </p:nvSpPr>
          <p:spPr>
            <a:xfrm rot="10800000" flipV="1">
              <a:off x="2356790" y="1290843"/>
              <a:ext cx="108113" cy="27432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4" name="Arrow: Down 23">
              <a:extLst>
                <a:ext uri="{FF2B5EF4-FFF2-40B4-BE49-F238E27FC236}">
                  <a16:creationId xmlns:a16="http://schemas.microsoft.com/office/drawing/2014/main" id="{B2DF7A8E-D7E9-4E68-9BEC-057FB7FD23A1}"/>
                </a:ext>
              </a:extLst>
            </p:cNvPr>
            <p:cNvSpPr/>
            <p:nvPr/>
          </p:nvSpPr>
          <p:spPr>
            <a:xfrm rot="10800000" flipV="1">
              <a:off x="7319048" y="1285852"/>
              <a:ext cx="108113" cy="27432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74538091-A006-429B-B139-BA5E7450F6B0}"/>
              </a:ext>
            </a:extLst>
          </p:cNvPr>
          <p:cNvGrpSpPr/>
          <p:nvPr/>
        </p:nvGrpSpPr>
        <p:grpSpPr>
          <a:xfrm>
            <a:off x="4639432" y="3407849"/>
            <a:ext cx="3283872" cy="482910"/>
            <a:chOff x="4639432" y="3407849"/>
            <a:chExt cx="3283872" cy="482910"/>
          </a:xfrm>
        </p:grpSpPr>
        <p:sp>
          <p:nvSpPr>
            <p:cNvPr id="26" name="Arrow: Left-Up 25">
              <a:extLst>
                <a:ext uri="{FF2B5EF4-FFF2-40B4-BE49-F238E27FC236}">
                  <a16:creationId xmlns:a16="http://schemas.microsoft.com/office/drawing/2014/main" id="{0223FF03-AFB8-4B7C-8519-9D8B27C92E0E}"/>
                </a:ext>
              </a:extLst>
            </p:cNvPr>
            <p:cNvSpPr/>
            <p:nvPr/>
          </p:nvSpPr>
          <p:spPr>
            <a:xfrm flipH="1">
              <a:off x="4639432" y="3407849"/>
              <a:ext cx="3255353" cy="319934"/>
            </a:xfrm>
            <a:prstGeom prst="leftUpArrow">
              <a:avLst>
                <a:gd name="adj1" fmla="val 6366"/>
                <a:gd name="adj2" fmla="val 32178"/>
                <a:gd name="adj3" fmla="val 2914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Arrow: Down 35">
              <a:extLst>
                <a:ext uri="{FF2B5EF4-FFF2-40B4-BE49-F238E27FC236}">
                  <a16:creationId xmlns:a16="http://schemas.microsoft.com/office/drawing/2014/main" id="{85E2392C-A269-4E99-A07C-00B8ACE54816}"/>
                </a:ext>
              </a:extLst>
            </p:cNvPr>
            <p:cNvSpPr/>
            <p:nvPr/>
          </p:nvSpPr>
          <p:spPr>
            <a:xfrm rot="10800000" flipH="1" flipV="1">
              <a:off x="5843881" y="3648308"/>
              <a:ext cx="149848" cy="20601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9" name="Arrow: Down 38">
              <a:extLst>
                <a:ext uri="{FF2B5EF4-FFF2-40B4-BE49-F238E27FC236}">
                  <a16:creationId xmlns:a16="http://schemas.microsoft.com/office/drawing/2014/main" id="{226CC63C-EDFF-4AE8-9D28-CE0A1DCEFB74}"/>
                </a:ext>
              </a:extLst>
            </p:cNvPr>
            <p:cNvSpPr/>
            <p:nvPr/>
          </p:nvSpPr>
          <p:spPr>
            <a:xfrm rot="10800000" flipH="1" flipV="1">
              <a:off x="7800144" y="3601152"/>
              <a:ext cx="123160" cy="28960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271CAD46-3831-48A6-ACEC-D4BAF27C053B}"/>
              </a:ext>
            </a:extLst>
          </p:cNvPr>
          <p:cNvGrpSpPr/>
          <p:nvPr/>
        </p:nvGrpSpPr>
        <p:grpSpPr>
          <a:xfrm>
            <a:off x="1115900" y="3472787"/>
            <a:ext cx="6346371" cy="1208687"/>
            <a:chOff x="1115900" y="3472787"/>
            <a:chExt cx="6346371" cy="1208687"/>
          </a:xfrm>
        </p:grpSpPr>
        <p:sp>
          <p:nvSpPr>
            <p:cNvPr id="40" name="Arrow: Down 39">
              <a:extLst>
                <a:ext uri="{FF2B5EF4-FFF2-40B4-BE49-F238E27FC236}">
                  <a16:creationId xmlns:a16="http://schemas.microsoft.com/office/drawing/2014/main" id="{9C0BF535-63B0-4537-91C8-32F7BB8B592C}"/>
                </a:ext>
              </a:extLst>
            </p:cNvPr>
            <p:cNvSpPr/>
            <p:nvPr/>
          </p:nvSpPr>
          <p:spPr>
            <a:xfrm rot="10800000" flipH="1" flipV="1">
              <a:off x="1115900" y="4379145"/>
              <a:ext cx="149848" cy="29538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41" name="Arrow: Down 40">
              <a:extLst>
                <a:ext uri="{FF2B5EF4-FFF2-40B4-BE49-F238E27FC236}">
                  <a16:creationId xmlns:a16="http://schemas.microsoft.com/office/drawing/2014/main" id="{B99F6976-C9FE-43B0-871E-22FFD9579E7B}"/>
                </a:ext>
              </a:extLst>
            </p:cNvPr>
            <p:cNvSpPr/>
            <p:nvPr/>
          </p:nvSpPr>
          <p:spPr>
            <a:xfrm rot="10800000" flipH="1" flipV="1">
              <a:off x="2885955" y="4386091"/>
              <a:ext cx="149848" cy="29538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42" name="Arrow: Down 41">
              <a:extLst>
                <a:ext uri="{FF2B5EF4-FFF2-40B4-BE49-F238E27FC236}">
                  <a16:creationId xmlns:a16="http://schemas.microsoft.com/office/drawing/2014/main" id="{082CCBFA-255B-4D82-A689-B6076B93F0C6}"/>
                </a:ext>
              </a:extLst>
            </p:cNvPr>
            <p:cNvSpPr/>
            <p:nvPr/>
          </p:nvSpPr>
          <p:spPr>
            <a:xfrm rot="10800000" flipH="1" flipV="1">
              <a:off x="4928056" y="4386090"/>
              <a:ext cx="149848" cy="29538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43" name="Arrow: Down 42">
              <a:extLst>
                <a:ext uri="{FF2B5EF4-FFF2-40B4-BE49-F238E27FC236}">
                  <a16:creationId xmlns:a16="http://schemas.microsoft.com/office/drawing/2014/main" id="{78BD08B3-A259-4166-936E-967F764C1DF7}"/>
                </a:ext>
              </a:extLst>
            </p:cNvPr>
            <p:cNvSpPr/>
            <p:nvPr/>
          </p:nvSpPr>
          <p:spPr>
            <a:xfrm rot="10800000" flipH="1" flipV="1">
              <a:off x="7312423" y="4354454"/>
              <a:ext cx="149848" cy="29538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AF2A3FCA-0753-4639-A88A-F95B100733AA}"/>
                </a:ext>
              </a:extLst>
            </p:cNvPr>
            <p:cNvCxnSpPr>
              <a:cxnSpLocks/>
              <a:stCxn id="40" idx="0"/>
              <a:endCxn id="43" idx="0"/>
            </p:cNvCxnSpPr>
            <p:nvPr/>
          </p:nvCxnSpPr>
          <p:spPr>
            <a:xfrm flipV="1">
              <a:off x="1190824" y="4354454"/>
              <a:ext cx="6196523" cy="24691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Arrow: Down 50">
              <a:extLst>
                <a:ext uri="{FF2B5EF4-FFF2-40B4-BE49-F238E27FC236}">
                  <a16:creationId xmlns:a16="http://schemas.microsoft.com/office/drawing/2014/main" id="{3D003F8A-6A7B-4313-AF13-6E37E91D8291}"/>
                </a:ext>
              </a:extLst>
            </p:cNvPr>
            <p:cNvSpPr/>
            <p:nvPr/>
          </p:nvSpPr>
          <p:spPr>
            <a:xfrm rot="10800000" flipH="1" flipV="1">
              <a:off x="1974933" y="3472787"/>
              <a:ext cx="149849" cy="88166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8442DAC-689B-4564-92B1-C19806801759}"/>
              </a:ext>
            </a:extLst>
          </p:cNvPr>
          <p:cNvGrpSpPr/>
          <p:nvPr/>
        </p:nvGrpSpPr>
        <p:grpSpPr>
          <a:xfrm>
            <a:off x="1706058" y="2880852"/>
            <a:ext cx="3075800" cy="168597"/>
            <a:chOff x="1402718" y="2794086"/>
            <a:chExt cx="3075800" cy="184563"/>
          </a:xfrm>
        </p:grpSpPr>
        <p:sp>
          <p:nvSpPr>
            <p:cNvPr id="35" name="Arrow: Down 34">
              <a:extLst>
                <a:ext uri="{FF2B5EF4-FFF2-40B4-BE49-F238E27FC236}">
                  <a16:creationId xmlns:a16="http://schemas.microsoft.com/office/drawing/2014/main" id="{F56B1D63-D2FC-45E3-913B-D47A63AE25F2}"/>
                </a:ext>
              </a:extLst>
            </p:cNvPr>
            <p:cNvSpPr/>
            <p:nvPr/>
          </p:nvSpPr>
          <p:spPr>
            <a:xfrm rot="10800000" flipH="1" flipV="1">
              <a:off x="4432799" y="2794086"/>
              <a:ext cx="45719" cy="184562"/>
            </a:xfrm>
            <a:prstGeom prst="downArrow">
              <a:avLst/>
            </a:prstGeom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7" name="Arrow: Down 36">
              <a:extLst>
                <a:ext uri="{FF2B5EF4-FFF2-40B4-BE49-F238E27FC236}">
                  <a16:creationId xmlns:a16="http://schemas.microsoft.com/office/drawing/2014/main" id="{CFD8C03F-CCD3-4B2C-8C2E-E94AB77EE9E6}"/>
                </a:ext>
              </a:extLst>
            </p:cNvPr>
            <p:cNvSpPr/>
            <p:nvPr/>
          </p:nvSpPr>
          <p:spPr>
            <a:xfrm rot="10800000" flipH="1" flipV="1">
              <a:off x="1402718" y="2847802"/>
              <a:ext cx="45719" cy="130847"/>
            </a:xfrm>
            <a:prstGeom prst="downArrow">
              <a:avLst/>
            </a:prstGeom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2DA83A26-4D23-4CE3-8A46-AF716A720E14}"/>
                </a:ext>
              </a:extLst>
            </p:cNvPr>
            <p:cNvCxnSpPr>
              <a:cxnSpLocks/>
              <a:endCxn id="35" idx="0"/>
            </p:cNvCxnSpPr>
            <p:nvPr/>
          </p:nvCxnSpPr>
          <p:spPr>
            <a:xfrm flipV="1">
              <a:off x="1424547" y="2794086"/>
              <a:ext cx="3031112" cy="29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8006B7CE-930C-4C5D-AA53-EE1FFB4777E5}"/>
              </a:ext>
            </a:extLst>
          </p:cNvPr>
          <p:cNvGrpSpPr/>
          <p:nvPr/>
        </p:nvGrpSpPr>
        <p:grpSpPr>
          <a:xfrm>
            <a:off x="1261640" y="1963000"/>
            <a:ext cx="2144172" cy="317701"/>
            <a:chOff x="1261640" y="1963000"/>
            <a:chExt cx="2144172" cy="317701"/>
          </a:xfrm>
        </p:grpSpPr>
        <p:sp>
          <p:nvSpPr>
            <p:cNvPr id="25" name="Arrow: Left-Right-Up 24">
              <a:extLst>
                <a:ext uri="{FF2B5EF4-FFF2-40B4-BE49-F238E27FC236}">
                  <a16:creationId xmlns:a16="http://schemas.microsoft.com/office/drawing/2014/main" id="{242F710A-A55E-4256-AC7A-EE7A47A15288}"/>
                </a:ext>
              </a:extLst>
            </p:cNvPr>
            <p:cNvSpPr/>
            <p:nvPr/>
          </p:nvSpPr>
          <p:spPr>
            <a:xfrm>
              <a:off x="1285461" y="1963000"/>
              <a:ext cx="2120351" cy="205271"/>
            </a:xfrm>
            <a:prstGeom prst="leftRight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58" name="Arrow: Down 57">
              <a:extLst>
                <a:ext uri="{FF2B5EF4-FFF2-40B4-BE49-F238E27FC236}">
                  <a16:creationId xmlns:a16="http://schemas.microsoft.com/office/drawing/2014/main" id="{41FE482F-6800-4B74-98DE-9859CE1C86D3}"/>
                </a:ext>
              </a:extLst>
            </p:cNvPr>
            <p:cNvSpPr/>
            <p:nvPr/>
          </p:nvSpPr>
          <p:spPr>
            <a:xfrm rot="10800000" flipH="1" flipV="1">
              <a:off x="3243959" y="2074691"/>
              <a:ext cx="149848" cy="20601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59" name="Arrow: Down 58">
              <a:extLst>
                <a:ext uri="{FF2B5EF4-FFF2-40B4-BE49-F238E27FC236}">
                  <a16:creationId xmlns:a16="http://schemas.microsoft.com/office/drawing/2014/main" id="{ED87C9EF-15FF-4B16-A457-DB3D29C93DC9}"/>
                </a:ext>
              </a:extLst>
            </p:cNvPr>
            <p:cNvSpPr/>
            <p:nvPr/>
          </p:nvSpPr>
          <p:spPr>
            <a:xfrm rot="10800000" flipH="1" flipV="1">
              <a:off x="1261640" y="2071108"/>
              <a:ext cx="149848" cy="20601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03C961F4-1E30-4063-8A87-0F5D3C2B5AE0}"/>
              </a:ext>
            </a:extLst>
          </p:cNvPr>
          <p:cNvSpPr txBox="1"/>
          <p:nvPr/>
        </p:nvSpPr>
        <p:spPr>
          <a:xfrm>
            <a:off x="752967" y="5847084"/>
            <a:ext cx="1129122" cy="40011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0291A919-1A90-43C2-AA9C-D4D3AC3F525F}"/>
              </a:ext>
            </a:extLst>
          </p:cNvPr>
          <p:cNvSpPr txBox="1"/>
          <p:nvPr/>
        </p:nvSpPr>
        <p:spPr>
          <a:xfrm>
            <a:off x="2159024" y="5831169"/>
            <a:ext cx="1246788" cy="40011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2043D01-FD70-40DC-B6D7-7A10076C2340}"/>
              </a:ext>
            </a:extLst>
          </p:cNvPr>
          <p:cNvSpPr txBox="1"/>
          <p:nvPr/>
        </p:nvSpPr>
        <p:spPr>
          <a:xfrm>
            <a:off x="3708580" y="5826372"/>
            <a:ext cx="959371" cy="40011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C9AF0A60-43BB-4B0C-9A74-4D22A15F0FA1}"/>
              </a:ext>
            </a:extLst>
          </p:cNvPr>
          <p:cNvSpPr txBox="1"/>
          <p:nvPr/>
        </p:nvSpPr>
        <p:spPr>
          <a:xfrm>
            <a:off x="5002980" y="5847085"/>
            <a:ext cx="990749" cy="40011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DDE727FC-6A40-4A7D-9DEF-1AF12655EEC4}"/>
              </a:ext>
            </a:extLst>
          </p:cNvPr>
          <p:cNvSpPr txBox="1"/>
          <p:nvPr/>
        </p:nvSpPr>
        <p:spPr>
          <a:xfrm>
            <a:off x="6321674" y="5835663"/>
            <a:ext cx="990749" cy="40011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5D0013B8-50B5-4CA5-81C8-645697C0B449}"/>
              </a:ext>
            </a:extLst>
          </p:cNvPr>
          <p:cNvSpPr txBox="1"/>
          <p:nvPr/>
        </p:nvSpPr>
        <p:spPr>
          <a:xfrm>
            <a:off x="7645039" y="5815241"/>
            <a:ext cx="852125" cy="40011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15235557-0B10-41A4-BD80-9EC2E3913610}"/>
              </a:ext>
            </a:extLst>
          </p:cNvPr>
          <p:cNvGrpSpPr/>
          <p:nvPr/>
        </p:nvGrpSpPr>
        <p:grpSpPr>
          <a:xfrm>
            <a:off x="1317528" y="5026377"/>
            <a:ext cx="6819613" cy="788864"/>
            <a:chOff x="1317528" y="2584252"/>
            <a:chExt cx="6819613" cy="788864"/>
          </a:xfrm>
        </p:grpSpPr>
        <p:sp>
          <p:nvSpPr>
            <p:cNvPr id="80" name="Arrow: Down 79">
              <a:extLst>
                <a:ext uri="{FF2B5EF4-FFF2-40B4-BE49-F238E27FC236}">
                  <a16:creationId xmlns:a16="http://schemas.microsoft.com/office/drawing/2014/main" id="{C3FD1749-BD08-40A5-A784-963A3BABD5C8}"/>
                </a:ext>
              </a:extLst>
            </p:cNvPr>
            <p:cNvSpPr/>
            <p:nvPr/>
          </p:nvSpPr>
          <p:spPr>
            <a:xfrm rot="10800000" flipH="1" flipV="1">
              <a:off x="4987407" y="2584252"/>
              <a:ext cx="149849" cy="26480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81" name="Arrow: Down 80">
              <a:extLst>
                <a:ext uri="{FF2B5EF4-FFF2-40B4-BE49-F238E27FC236}">
                  <a16:creationId xmlns:a16="http://schemas.microsoft.com/office/drawing/2014/main" id="{879D2E04-0CA0-449C-A723-7B6AEB0F9503}"/>
                </a:ext>
              </a:extLst>
            </p:cNvPr>
            <p:cNvSpPr/>
            <p:nvPr/>
          </p:nvSpPr>
          <p:spPr>
            <a:xfrm rot="10800000" flipH="1" flipV="1">
              <a:off x="6626171" y="2895879"/>
              <a:ext cx="182880" cy="4572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82" name="Arrow: Down 81">
              <a:extLst>
                <a:ext uri="{FF2B5EF4-FFF2-40B4-BE49-F238E27FC236}">
                  <a16:creationId xmlns:a16="http://schemas.microsoft.com/office/drawing/2014/main" id="{A8AD799B-F25A-469C-8C2A-35C8BFB3B498}"/>
                </a:ext>
              </a:extLst>
            </p:cNvPr>
            <p:cNvSpPr/>
            <p:nvPr/>
          </p:nvSpPr>
          <p:spPr>
            <a:xfrm rot="10800000" flipH="1" flipV="1">
              <a:off x="5370624" y="2915916"/>
              <a:ext cx="182880" cy="4572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83" name="Arrow: Down 82">
              <a:extLst>
                <a:ext uri="{FF2B5EF4-FFF2-40B4-BE49-F238E27FC236}">
                  <a16:creationId xmlns:a16="http://schemas.microsoft.com/office/drawing/2014/main" id="{64E6401C-07CE-48D6-8484-C7542FFDCAA9}"/>
                </a:ext>
              </a:extLst>
            </p:cNvPr>
            <p:cNvSpPr/>
            <p:nvPr/>
          </p:nvSpPr>
          <p:spPr>
            <a:xfrm rot="10800000" flipH="1" flipV="1">
              <a:off x="4084122" y="2873402"/>
              <a:ext cx="182880" cy="4572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84" name="Arrow: Down 83">
              <a:extLst>
                <a:ext uri="{FF2B5EF4-FFF2-40B4-BE49-F238E27FC236}">
                  <a16:creationId xmlns:a16="http://schemas.microsoft.com/office/drawing/2014/main" id="{B114DAB1-34C7-45F6-ABAB-86A2047E8C7C}"/>
                </a:ext>
              </a:extLst>
            </p:cNvPr>
            <p:cNvSpPr/>
            <p:nvPr/>
          </p:nvSpPr>
          <p:spPr>
            <a:xfrm rot="10800000" flipH="1" flipV="1">
              <a:off x="2585236" y="2892651"/>
              <a:ext cx="182880" cy="4572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85" name="Arrow: Down 84">
              <a:extLst>
                <a:ext uri="{FF2B5EF4-FFF2-40B4-BE49-F238E27FC236}">
                  <a16:creationId xmlns:a16="http://schemas.microsoft.com/office/drawing/2014/main" id="{0203F86F-50E0-43FB-8E94-FD2D98C17810}"/>
                </a:ext>
              </a:extLst>
            </p:cNvPr>
            <p:cNvSpPr/>
            <p:nvPr/>
          </p:nvSpPr>
          <p:spPr>
            <a:xfrm rot="10800000" flipH="1" flipV="1">
              <a:off x="7954261" y="2905976"/>
              <a:ext cx="182880" cy="4572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8D990553-05D2-4902-8A44-FCFAFC95E1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62500" y="2891461"/>
              <a:ext cx="6764190" cy="41745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Arrow: Down 86">
              <a:extLst>
                <a:ext uri="{FF2B5EF4-FFF2-40B4-BE49-F238E27FC236}">
                  <a16:creationId xmlns:a16="http://schemas.microsoft.com/office/drawing/2014/main" id="{895F1D41-A4BF-42FB-B3B2-C469279F99F4}"/>
                </a:ext>
              </a:extLst>
            </p:cNvPr>
            <p:cNvSpPr/>
            <p:nvPr/>
          </p:nvSpPr>
          <p:spPr>
            <a:xfrm rot="10800000" flipH="1" flipV="1">
              <a:off x="1317528" y="2891461"/>
              <a:ext cx="114918" cy="4572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</p:grpSp>
      <p:sp>
        <p:nvSpPr>
          <p:cNvPr id="55" name="Arrow: Down 54">
            <a:extLst>
              <a:ext uri="{FF2B5EF4-FFF2-40B4-BE49-F238E27FC236}">
                <a16:creationId xmlns:a16="http://schemas.microsoft.com/office/drawing/2014/main" id="{22ED507B-BFEB-4098-AB12-62D7F4ABF47C}"/>
              </a:ext>
            </a:extLst>
          </p:cNvPr>
          <p:cNvSpPr/>
          <p:nvPr/>
        </p:nvSpPr>
        <p:spPr>
          <a:xfrm rot="10800000" flipV="1">
            <a:off x="3133458" y="2723087"/>
            <a:ext cx="149406" cy="180342"/>
          </a:xfrm>
          <a:prstGeom prst="downArrow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80432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79B5606C-7F3E-4E48-81AF-130AEA996DA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E09B80C-2870-479E-9030-F26417EDE822}"/>
              </a:ext>
            </a:extLst>
          </p:cNvPr>
          <p:cNvSpPr/>
          <p:nvPr/>
        </p:nvSpPr>
        <p:spPr>
          <a:xfrm>
            <a:off x="3344268" y="984875"/>
            <a:ext cx="2271777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>
            <a:spAutoFit/>
          </a:bodyPr>
          <a:lstStyle/>
          <a:p>
            <a:pPr algn="ctr"/>
            <a:r>
              <a:rPr lang="bn-IN" sz="4800" b="1" dirty="0">
                <a:ln w="12700">
                  <a:solidFill>
                    <a:srgbClr val="00B0F0"/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একক কাজ</a:t>
            </a:r>
            <a:endParaRPr lang="en-US" sz="4800" b="1" dirty="0">
              <a:ln w="12700">
                <a:solidFill>
                  <a:srgbClr val="00B0F0"/>
                </a:solidFill>
                <a:prstDash val="solid"/>
              </a:ln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D40BE7-D9BA-4D64-826F-B8739E22C2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0055" y="2242997"/>
            <a:ext cx="2040205" cy="17212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AD4D220-66BD-47CE-9A77-9EA7777D3295}"/>
              </a:ext>
            </a:extLst>
          </p:cNvPr>
          <p:cNvSpPr/>
          <p:nvPr/>
        </p:nvSpPr>
        <p:spPr>
          <a:xfrm>
            <a:off x="1487191" y="4227333"/>
            <a:ext cx="5985934" cy="646331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600" dirty="0">
                <a:ln w="0">
                  <a:solidFill>
                    <a:srgbClr val="C0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NSimSun" pitchFamily="49" charset="-122"/>
                <a:cs typeface="NikoshBAN" pitchFamily="2" charset="0"/>
              </a:rPr>
              <a:t>প্রজনের শ্রেনিবিভাগ</a:t>
            </a:r>
            <a:r>
              <a:rPr lang="en-US" sz="3600" dirty="0">
                <a:ln w="0">
                  <a:solidFill>
                    <a:srgbClr val="C0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NSimSun" pitchFamily="49" charset="-122"/>
                <a:cs typeface="NikoshBAN" pitchFamily="2" charset="0"/>
              </a:rPr>
              <a:t> </a:t>
            </a:r>
            <a:r>
              <a:rPr lang="as-IN" sz="3600" dirty="0">
                <a:ln w="0">
                  <a:solidFill>
                    <a:srgbClr val="C0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NSimSun" pitchFamily="49" charset="-122"/>
                <a:cs typeface="NikoshBAN" pitchFamily="2" charset="0"/>
              </a:rPr>
              <a:t>ছ</a:t>
            </a:r>
            <a:r>
              <a:rPr lang="en-US" sz="3600" dirty="0">
                <a:ln w="0">
                  <a:solidFill>
                    <a:srgbClr val="C0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NSimSun" pitchFamily="49" charset="-122"/>
                <a:cs typeface="NikoshBAN" pitchFamily="2" charset="0"/>
              </a:rPr>
              <a:t>ক </a:t>
            </a:r>
            <a:r>
              <a:rPr lang="as-IN" sz="3600" dirty="0">
                <a:ln w="0">
                  <a:solidFill>
                    <a:srgbClr val="C0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NSimSun" pitchFamily="49" charset="-122"/>
                <a:cs typeface="NikoshBAN" pitchFamily="2" charset="0"/>
              </a:rPr>
              <a:t>আ</a:t>
            </a:r>
            <a:r>
              <a:rPr lang="en-US" sz="3600" dirty="0">
                <a:ln w="0">
                  <a:solidFill>
                    <a:srgbClr val="C0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NSimSun" pitchFamily="49" charset="-122"/>
                <a:cs typeface="NikoshBAN" pitchFamily="2" charset="0"/>
              </a:rPr>
              <a:t>ক</a:t>
            </a:r>
            <a:r>
              <a:rPr lang="as-IN" sz="3600" dirty="0">
                <a:ln w="0">
                  <a:solidFill>
                    <a:srgbClr val="C0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NSimSun" pitchFamily="49" charset="-122"/>
                <a:cs typeface="NikoshBAN" pitchFamily="2" charset="0"/>
              </a:rPr>
              <a:t>া</a:t>
            </a:r>
            <a:r>
              <a:rPr lang="en-US" sz="3600" dirty="0">
                <a:ln w="0">
                  <a:solidFill>
                    <a:srgbClr val="C0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NSimSun" pitchFamily="49" charset="-122"/>
                <a:cs typeface="NikoshBAN" pitchFamily="2" charset="0"/>
              </a:rPr>
              <a:t>র</a:t>
            </a:r>
            <a:r>
              <a:rPr lang="as-IN" sz="3600" dirty="0">
                <a:ln w="0">
                  <a:solidFill>
                    <a:srgbClr val="C0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NSimSun" pitchFamily="49" charset="-122"/>
                <a:cs typeface="NikoshBAN" pitchFamily="2" charset="0"/>
              </a:rPr>
              <a:t>ে</a:t>
            </a:r>
            <a:r>
              <a:rPr lang="en-US" sz="3600" dirty="0">
                <a:ln w="0">
                  <a:solidFill>
                    <a:srgbClr val="C0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NSimSun" pitchFamily="49" charset="-122"/>
                <a:cs typeface="NikoshBAN" pitchFamily="2" charset="0"/>
              </a:rPr>
              <a:t> </a:t>
            </a:r>
            <a:r>
              <a:rPr lang="as-IN" sz="3600" dirty="0">
                <a:ln w="0">
                  <a:solidFill>
                    <a:srgbClr val="C0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NSimSun" pitchFamily="49" charset="-122"/>
                <a:cs typeface="NikoshBAN" pitchFamily="2" charset="0"/>
              </a:rPr>
              <a:t>ল</a:t>
            </a:r>
            <a:r>
              <a:rPr lang="en-US" sz="3600" dirty="0" err="1">
                <a:ln w="0">
                  <a:solidFill>
                    <a:srgbClr val="C0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NSimSun" pitchFamily="49" charset="-122"/>
                <a:cs typeface="NikoshBAN" pitchFamily="2" charset="0"/>
              </a:rPr>
              <a:t>িখ</a:t>
            </a:r>
            <a:r>
              <a:rPr lang="en-US" sz="3600" dirty="0">
                <a:ln w="0">
                  <a:solidFill>
                    <a:srgbClr val="C0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NSimSun" pitchFamily="49" charset="-122"/>
                <a:cs typeface="NikoshBAN" pitchFamily="2" charset="0"/>
              </a:rPr>
              <a:t>।</a:t>
            </a:r>
            <a:endParaRPr lang="en-US" sz="3600" dirty="0">
              <a:ln w="0">
                <a:solidFill>
                  <a:srgbClr val="C0000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98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379</TotalTime>
  <Words>1055</Words>
  <Application>Microsoft Office PowerPoint</Application>
  <PresentationFormat>On-screen Show (4:3)</PresentationFormat>
  <Paragraphs>94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Garamond</vt:lpstr>
      <vt:lpstr>Impact</vt:lpstr>
      <vt:lpstr>Nikosh</vt:lpstr>
      <vt:lpstr>NikoshBAN</vt:lpstr>
      <vt:lpstr>SutonnyMJ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44</cp:revision>
  <dcterms:created xsi:type="dcterms:W3CDTF">2019-11-18T12:27:52Z</dcterms:created>
  <dcterms:modified xsi:type="dcterms:W3CDTF">2019-11-19T14:14:41Z</dcterms:modified>
</cp:coreProperties>
</file>