
<file path=[Content_Types].xml><?xml version="1.0" encoding="utf-8"?>
<Types xmlns="http://schemas.openxmlformats.org/package/2006/content-types">
  <Default Extension="bin" ContentType="application/vnd.openxmlformats-officedocument.oleObject"/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wdp" ContentType="image/vnd.ms-photo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 /><Relationship Id="rId2" Type="http://schemas.openxmlformats.org/package/2006/relationships/metadata/thumbnail" Target="docProps/thumbnail.jpeg" /><Relationship Id="rId1" Type="http://schemas.openxmlformats.org/officeDocument/2006/relationships/officeDocument" Target="ppt/presentation.xml" /><Relationship Id="rId4" Type="http://schemas.openxmlformats.org/officeDocument/2006/relationships/extended-properties" Target="docProps/app.xml" 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sldIdLst>
    <p:sldId id="274" r:id="rId2"/>
    <p:sldId id="275" r:id="rId3"/>
    <p:sldId id="273" r:id="rId4"/>
    <p:sldId id="261" r:id="rId5"/>
    <p:sldId id="263" r:id="rId6"/>
    <p:sldId id="264" r:id="rId7"/>
    <p:sldId id="265" r:id="rId8"/>
    <p:sldId id="266" r:id="rId9"/>
    <p:sldId id="268" r:id="rId10"/>
    <p:sldId id="269" r:id="rId11"/>
    <p:sldId id="270" r:id="rId12"/>
    <p:sldId id="271" r:id="rId13"/>
    <p:sldId id="272" r:id="rId14"/>
    <p:sldId id="260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 /><Relationship Id="rId13" Type="http://schemas.openxmlformats.org/officeDocument/2006/relationships/slide" Target="slides/slide12.xml" /><Relationship Id="rId18" Type="http://schemas.openxmlformats.org/officeDocument/2006/relationships/viewProps" Target="viewProps.xml" /><Relationship Id="rId3" Type="http://schemas.openxmlformats.org/officeDocument/2006/relationships/slide" Target="slides/slide2.xml" /><Relationship Id="rId7" Type="http://schemas.openxmlformats.org/officeDocument/2006/relationships/slide" Target="slides/slide6.xml" /><Relationship Id="rId12" Type="http://schemas.openxmlformats.org/officeDocument/2006/relationships/slide" Target="slides/slide11.xml" /><Relationship Id="rId17" Type="http://schemas.openxmlformats.org/officeDocument/2006/relationships/presProps" Target="presProps.xml" /><Relationship Id="rId2" Type="http://schemas.openxmlformats.org/officeDocument/2006/relationships/slide" Target="slides/slide1.xml" /><Relationship Id="rId16" Type="http://schemas.openxmlformats.org/officeDocument/2006/relationships/notesMaster" Target="notesMasters/notesMaster1.xml" /><Relationship Id="rId20" Type="http://schemas.openxmlformats.org/officeDocument/2006/relationships/tableStyles" Target="tableStyles.xml" /><Relationship Id="rId1" Type="http://schemas.openxmlformats.org/officeDocument/2006/relationships/slideMaster" Target="slideMasters/slideMaster1.xml" /><Relationship Id="rId6" Type="http://schemas.openxmlformats.org/officeDocument/2006/relationships/slide" Target="slides/slide5.xml" /><Relationship Id="rId11" Type="http://schemas.openxmlformats.org/officeDocument/2006/relationships/slide" Target="slides/slide10.xml" /><Relationship Id="rId5" Type="http://schemas.openxmlformats.org/officeDocument/2006/relationships/slide" Target="slides/slide4.xml" /><Relationship Id="rId15" Type="http://schemas.openxmlformats.org/officeDocument/2006/relationships/slide" Target="slides/slide14.xml" /><Relationship Id="rId10" Type="http://schemas.openxmlformats.org/officeDocument/2006/relationships/slide" Target="slides/slide9.xml" /><Relationship Id="rId19" Type="http://schemas.openxmlformats.org/officeDocument/2006/relationships/theme" Target="theme/theme1.xml" /><Relationship Id="rId4" Type="http://schemas.openxmlformats.org/officeDocument/2006/relationships/slide" Target="slides/slide3.xml" /><Relationship Id="rId9" Type="http://schemas.openxmlformats.org/officeDocument/2006/relationships/slide" Target="slides/slide8.xml" /><Relationship Id="rId14" Type="http://schemas.openxmlformats.org/officeDocument/2006/relationships/slide" Target="slides/slide13.xml" 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wmf" 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 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8DC807B-8247-4142-9367-7B13D49E782B}" type="datetimeFigureOut">
              <a:rPr lang="en-US" smtClean="0"/>
              <a:t>11/20/2019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58C6229-6403-A642-9CBA-F2239B28B1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417262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 /><Relationship Id="rId1" Type="http://schemas.openxmlformats.org/officeDocument/2006/relationships/notesMaster" Target="../notesMasters/notesMaster1.xml" 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 /><Relationship Id="rId1" Type="http://schemas.openxmlformats.org/officeDocument/2006/relationships/notesMaster" Target="../notesMasters/notesMaster1.xml" 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 /><Relationship Id="rId1" Type="http://schemas.openxmlformats.org/officeDocument/2006/relationships/notesMaster" Target="../notesMasters/notesMaster1.xml" 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 /><Relationship Id="rId1" Type="http://schemas.openxmlformats.org/officeDocument/2006/relationships/notesMaster" Target="../notesMasters/notesMaster1.xml" 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 /><Relationship Id="rId1" Type="http://schemas.openxmlformats.org/officeDocument/2006/relationships/notesMaster" Target="../notesMasters/notesMaster1.xml" 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 /><Relationship Id="rId1" Type="http://schemas.openxmlformats.org/officeDocument/2006/relationships/notesMaster" Target="../notesMasters/notesMaster1.xml" 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 /><Relationship Id="rId1" Type="http://schemas.openxmlformats.org/officeDocument/2006/relationships/notesMaster" Target="../notesMasters/notesMaster1.xml" 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 /><Relationship Id="rId1" Type="http://schemas.openxmlformats.org/officeDocument/2006/relationships/notesMaster" Target="../notesMasters/notesMaster1.xml" 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 /><Relationship Id="rId1" Type="http://schemas.openxmlformats.org/officeDocument/2006/relationships/notesMaster" Target="../notesMasters/notesMaster1.xml" 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n-BD" dirty="0"/>
              <a:t>চিত্র</a:t>
            </a:r>
            <a:r>
              <a:rPr lang="bn-BD" baseline="0" dirty="0"/>
              <a:t> দুইটিতে কি দেখতে  পাচ্ছ ? সাহারা মরুভূমি , এন্টারটিকা , </a:t>
            </a:r>
            <a:r>
              <a:rPr lang="bn-BD" baseline="0" dirty="0">
                <a:solidFill>
                  <a:srgbClr val="FFFF00"/>
                </a:solidFill>
              </a:rPr>
              <a:t>থার্মমিটার</a:t>
            </a:r>
            <a:r>
              <a:rPr lang="bn-BD" baseline="0" dirty="0">
                <a:solidFill>
                  <a:srgbClr val="FF0000"/>
                </a:solidFill>
              </a:rPr>
              <a:t> </a:t>
            </a:r>
            <a:r>
              <a:rPr lang="bn-BD" baseline="0" dirty="0"/>
              <a:t>। থার্মমিটার দিয়ে কি করা হয় ? তাপমাত্রা মাপা হয় ।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DE0FFF-4F7D-4E86-9F17-695B17CF495F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505024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Wingdings" pitchFamily="2" charset="2"/>
              <a:buNone/>
            </a:pPr>
            <a:r>
              <a:rPr lang="bn-BD" dirty="0">
                <a:latin typeface="NikoshBAN" pitchFamily="2" charset="0"/>
                <a:cs typeface="NikoshBAN" pitchFamily="2" charset="0"/>
              </a:rPr>
              <a:t>পাঠ</a:t>
            </a:r>
            <a:r>
              <a:rPr lang="bn-BD" baseline="0" dirty="0">
                <a:latin typeface="NikoshBAN" pitchFamily="2" charset="0"/>
                <a:cs typeface="NikoshBAN" pitchFamily="2" charset="0"/>
              </a:rPr>
              <a:t> শিরোনাম বের করতে স্লাইডটি দেখিয়ে ও পাশাপাশি বাস্তব উপকরণ দেখিয়ে শিক্ষার্থীদের প্রশ্ন করতে পারেন চিহ্নিত অংশটি মূল না কান্ড</a:t>
            </a:r>
            <a:r>
              <a:rPr lang="en-US" baseline="0" dirty="0">
                <a:latin typeface="NikoshBAN" pitchFamily="2" charset="0"/>
                <a:cs typeface="NikoshBAN" pitchFamily="2" charset="0"/>
              </a:rPr>
              <a:t>?</a:t>
            </a:r>
            <a:r>
              <a:rPr lang="bn-BD" baseline="0" dirty="0">
                <a:latin typeface="NikoshBAN" pitchFamily="2" charset="0"/>
                <a:cs typeface="NikoshBAN" pitchFamily="2" charset="0"/>
              </a:rPr>
              <a:t>উ</a:t>
            </a:r>
            <a:r>
              <a:rPr lang="en-US" baseline="0" dirty="0">
                <a:latin typeface="NikoshBAN" pitchFamily="2" charset="0"/>
                <a:cs typeface="NikoshBAN" pitchFamily="2" charset="0"/>
              </a:rPr>
              <a:t>:</a:t>
            </a:r>
            <a:r>
              <a:rPr lang="bn-BD" baseline="0" dirty="0">
                <a:latin typeface="NikoshBAN" pitchFamily="2" charset="0"/>
                <a:cs typeface="NikoshBAN" pitchFamily="2" charset="0"/>
              </a:rPr>
              <a:t> মূল । মূল হলে ডানদিকের প্রধান মূলটি মোটা কেন ?উ</a:t>
            </a:r>
            <a:r>
              <a:rPr lang="en-US" baseline="0" dirty="0">
                <a:latin typeface="NikoshBAN" pitchFamily="2" charset="0"/>
                <a:cs typeface="NikoshBAN" pitchFamily="2" charset="0"/>
              </a:rPr>
              <a:t>:</a:t>
            </a:r>
            <a:r>
              <a:rPr lang="bn-BD" baseline="0" dirty="0">
                <a:latin typeface="NikoshBAN" pitchFamily="2" charset="0"/>
                <a:cs typeface="NikoshBAN" pitchFamily="2" charset="0"/>
              </a:rPr>
              <a:t>বিশেষ কাজ  সম্পাদনের জন্য মূল  রূপান্তরিত হয়েছে । তোমরা ঠিক বলেছ । আজ আমরা পড়ব রুপান্তরিত</a:t>
            </a:r>
            <a:r>
              <a:rPr lang="en-US" baseline="0" dirty="0">
                <a:latin typeface="NikoshBAN" pitchFamily="2" charset="0"/>
                <a:cs typeface="NikoshBAN" pitchFamily="2" charset="0"/>
              </a:rPr>
              <a:t> </a:t>
            </a:r>
            <a:r>
              <a:rPr lang="bn-BD" baseline="0" dirty="0">
                <a:latin typeface="NikoshBAN" pitchFamily="2" charset="0"/>
                <a:cs typeface="NikoshBAN" pitchFamily="2" charset="0"/>
              </a:rPr>
              <a:t>প্রধান মূল । শিক্ষক শিক্ষার্থীদের প্রশ্নের উত্তর প্রদানে সহযোগিতা করবেন । 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0F5598-5647-45F8-912C-1C750A3017CA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577646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marR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itchFamily="2" charset="2"/>
              <a:buChar char="§"/>
              <a:tabLst/>
              <a:defRPr/>
            </a:pPr>
            <a:r>
              <a:rPr lang="bn-BD" dirty="0"/>
              <a:t>শ্রেণীকক্ষে</a:t>
            </a:r>
            <a:r>
              <a:rPr lang="bn-BD" baseline="0" dirty="0"/>
              <a:t> উপস্থাপনের সময় প্রয়োজন না হলে স্লাইডটি হাইড করে রাখা যেতে পারে । </a:t>
            </a:r>
            <a:endParaRPr lang="en-US" dirty="0"/>
          </a:p>
          <a:p>
            <a:pPr marL="171450" indent="-171450">
              <a:buFont typeface="Wingdings" pitchFamily="2" charset="2"/>
              <a:buChar char="§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0F5598-5647-45F8-912C-1C750A3017CA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824924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Wingdings" pitchFamily="2" charset="2"/>
              <a:buChar char="v"/>
            </a:pPr>
            <a:r>
              <a:rPr lang="bn-BD" dirty="0">
                <a:latin typeface="NikoshBAN" pitchFamily="2" charset="0"/>
                <a:cs typeface="NikoshBAN" pitchFamily="2" charset="0"/>
              </a:rPr>
              <a:t>উপস্থাপন</a:t>
            </a:r>
            <a:r>
              <a:rPr lang="en-US" dirty="0">
                <a:latin typeface="NikoshBAN" pitchFamily="2" charset="0"/>
                <a:cs typeface="NikoshBAN" pitchFamily="2" charset="0"/>
              </a:rPr>
              <a:t>:</a:t>
            </a:r>
            <a:r>
              <a:rPr lang="en-US" baseline="0" dirty="0">
                <a:latin typeface="NikoshBAN" pitchFamily="2" charset="0"/>
                <a:cs typeface="NikoshBAN" pitchFamily="2" charset="0"/>
              </a:rPr>
              <a:t> </a:t>
            </a:r>
            <a:r>
              <a:rPr lang="bn-BD" baseline="0" dirty="0">
                <a:latin typeface="NikoshBAN" pitchFamily="2" charset="0"/>
                <a:cs typeface="NikoshBAN" pitchFamily="2" charset="0"/>
              </a:rPr>
              <a:t>সর্বোচ্চ ২০ মি</a:t>
            </a:r>
            <a:r>
              <a:rPr lang="en-US" baseline="0" dirty="0">
                <a:latin typeface="NikoshBAN" pitchFamily="2" charset="0"/>
                <a:cs typeface="NikoshBAN" pitchFamily="2" charset="0"/>
              </a:rPr>
              <a:t>: </a:t>
            </a:r>
            <a:r>
              <a:rPr lang="bn-BD" baseline="0" dirty="0">
                <a:latin typeface="NikoshBAN" pitchFamily="2" charset="0"/>
                <a:cs typeface="NikoshBAN" pitchFamily="2" charset="0"/>
              </a:rPr>
              <a:t>।  </a:t>
            </a:r>
            <a:r>
              <a:rPr lang="bn-BD" dirty="0">
                <a:latin typeface="NikoshBAN" pitchFamily="2" charset="0"/>
                <a:cs typeface="NikoshBAN" pitchFamily="2" charset="0"/>
              </a:rPr>
              <a:t>বাস্তব</a:t>
            </a:r>
            <a:r>
              <a:rPr lang="bn-BD" baseline="0" dirty="0">
                <a:latin typeface="NikoshBAN" pitchFamily="2" charset="0"/>
                <a:cs typeface="NikoshBAN" pitchFamily="2" charset="0"/>
              </a:rPr>
              <a:t> উপকরণ নমুনা হিসেবে নিবেন । স্লাইডে ছবি প্রদর্শনের পাশাপাশি বাস্তব উপকরণও দেখাবেন । 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0F5598-5647-45F8-912C-1C750A3017CA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148035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Wingdings" pitchFamily="2" charset="2"/>
              <a:buChar char="§"/>
            </a:pPr>
            <a:r>
              <a:rPr lang="bn-BD" dirty="0"/>
              <a:t>সম্ভব</a:t>
            </a:r>
            <a:r>
              <a:rPr lang="bn-BD" baseline="0" dirty="0"/>
              <a:t> হলে </a:t>
            </a:r>
            <a:r>
              <a:rPr lang="bn-BD" dirty="0"/>
              <a:t>বাস্তব উপকরণ দেখবেন</a:t>
            </a:r>
            <a:r>
              <a:rPr lang="bn-BD" baseline="0" dirty="0"/>
              <a:t> । স্লাইড প্রদর্শন শেষে প্রধান মূলের প্রকারভেদ শিক্ষার্থীরা ব্ল্যাকবোর্ডে লিখবে । 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0F5598-5647-45F8-912C-1C750A3017CA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131423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Wingdings" pitchFamily="2" charset="2"/>
              <a:buChar char="§"/>
            </a:pPr>
            <a:r>
              <a:rPr lang="bn-BD" dirty="0">
                <a:latin typeface="NikoshBAN" pitchFamily="2" charset="0"/>
                <a:cs typeface="NikoshBAN" pitchFamily="2" charset="0"/>
              </a:rPr>
              <a:t>রূপান্তরিত মূলের ভিডিওটি শিক্ষার্থীদের পুনরায়</a:t>
            </a:r>
            <a:r>
              <a:rPr lang="bn-BD" baseline="0" dirty="0">
                <a:latin typeface="NikoshBAN" pitchFamily="2" charset="0"/>
                <a:cs typeface="NikoshBAN" pitchFamily="2" charset="0"/>
              </a:rPr>
              <a:t> দেখিয়ে ও মাঝে মাঝে  ভিডিও থামিয়ে  প্রশ্ন  করা যেতে পারে । 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0F5598-5647-45F8-912C-1C750A3017CA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073140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Wingdings" pitchFamily="2" charset="2"/>
              <a:buChar char="§"/>
            </a:pPr>
            <a:r>
              <a:rPr lang="bn-BD" baseline="0" dirty="0">
                <a:latin typeface="NikoshBAN" pitchFamily="2" charset="0"/>
                <a:cs typeface="NikoshBAN" pitchFamily="2" charset="0"/>
              </a:rPr>
              <a:t>   শিক্ষার্থীরা ছকটি খাতায় তুলে নিয়ে পূরণ করবে । সময় ২মিঃ । </a:t>
            </a:r>
            <a:r>
              <a:rPr lang="bn-BD" baseline="0" dirty="0"/>
              <a:t>শিক্ষক প্রয়োজনে পাঠ সংশ্লিষ্ট অন্য যেকোন কাজ দিতে পারেন । প্রতি দল থেকে যদি প্রত্যাশিত উত্তর না আসে তবে শিক্ষক বিষয়গুলো সম্পর্কে ধারণা </a:t>
            </a:r>
            <a:r>
              <a:rPr lang="bn-BD" baseline="0"/>
              <a:t>দিবেন ।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0F5598-5647-45F8-912C-1C750A3017CA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960517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Wingdings" pitchFamily="2" charset="2"/>
              <a:buChar char="§"/>
            </a:pPr>
            <a:r>
              <a:rPr lang="bn-BD"/>
              <a:t>আজকের</a:t>
            </a:r>
            <a:r>
              <a:rPr lang="bn-BD" baseline="0"/>
              <a:t> পাঠটি সম্পর্কে সার্বিকভাবে জানার জন্য মূল্যায়নের ব্যবস্থা করা যেতে পারে ।তবে শিক্ষক অন্য কোন যুক্তিযুক্ত উপায়ে মূল্যায়ন করতে পারেন ।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0F5598-5647-45F8-912C-1C750A3017CA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687131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n-BD">
                <a:latin typeface="NikoshBAN" pitchFamily="2" charset="0"/>
                <a:cs typeface="NikoshBAN" pitchFamily="2" charset="0"/>
              </a:rPr>
              <a:t>বাড়ির</a:t>
            </a:r>
            <a:r>
              <a:rPr lang="bn-BD" baseline="0">
                <a:latin typeface="NikoshBAN" pitchFamily="2" charset="0"/>
                <a:cs typeface="NikoshBAN" pitchFamily="2" charset="0"/>
              </a:rPr>
              <a:t> কাজের বিষয়টিতে আজকের পাঠের অর্জিত শিখন দ্বারা শিক্ষার্থীরা যেন তাদের নিজ নিজ  সৃজনশীল প্রতিভার বিকাশ ঘটাতে পারে সে উদ্দেশ্যে  কাজ দেওয়া যেতে পারে ।</a:t>
            </a:r>
            <a:r>
              <a:rPr lang="bn-BD">
                <a:latin typeface="NikoshBAN" pitchFamily="2" charset="0"/>
                <a:cs typeface="NikoshBAN" pitchFamily="2" charset="0"/>
              </a:rPr>
              <a:t>শিক্ষক</a:t>
            </a:r>
            <a:r>
              <a:rPr lang="bn-BD" baseline="0">
                <a:latin typeface="NikoshBAN" pitchFamily="2" charset="0"/>
                <a:cs typeface="NikoshBAN" pitchFamily="2" charset="0"/>
              </a:rPr>
              <a:t> লক্ষ্য রাখবেন যেন শিক্ষার্থীরা বাড়ির কাজ খাতায় তুলে নেয় । 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0F5598-5647-45F8-912C-1C750A3017CA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808874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E55374-EEDC-FF43-9767-9AB85116048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771A10C-0C7E-7541-A8F1-552AADA6B71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C8908BB-E3C8-D246-8690-384986E457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1F283E-DA6C-2F49-859F-F84E10EBFA59}" type="datetimeFigureOut">
              <a:rPr lang="en-US" smtClean="0"/>
              <a:t>11/20/2019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836F23F-8BC9-A14D-AAC0-9F4C40112C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F6E2B6A-FD19-8148-8B1B-290C2A20C4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203EF6-4806-994C-9349-BADC2F83F3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54739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381B2C-7A4B-0943-B90B-15B5EA9D20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EE8BDE8-9E3C-A547-85F1-5E51E008538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B3B8501-6A6D-4D44-903C-DCBDFE34AA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1F283E-DA6C-2F49-859F-F84E10EBFA59}" type="datetimeFigureOut">
              <a:rPr lang="en-US" smtClean="0"/>
              <a:t>11/20/2019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F56D93B-DE1F-2A47-9B82-65B9809E9C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F4F9936-9659-C649-9520-E9DF5F4F72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203EF6-4806-994C-9349-BADC2F83F3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94663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9C0E4B0A-BB0D-BC4A-B241-88D43ED4780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C456508-3175-9E47-A3FB-32AD5041C67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B94E7DE-B6E9-814B-B037-655CF28F3F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1F283E-DA6C-2F49-859F-F84E10EBFA59}" type="datetimeFigureOut">
              <a:rPr lang="en-US" smtClean="0"/>
              <a:t>11/20/2019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168AEB4-26FA-5C4D-A645-5CACE77BF5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36E8151-0DA6-3346-A899-6129C5BA97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203EF6-4806-994C-9349-BADC2F83F3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89640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2E8461-2A10-DC49-91B8-BAEC88340E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2880B12-5A53-6843-B1B5-006355DF937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FBA0DB2-1E90-B147-8870-B2449F7480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1F283E-DA6C-2F49-859F-F84E10EBFA59}" type="datetimeFigureOut">
              <a:rPr lang="en-US" smtClean="0"/>
              <a:t>11/20/2019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D2A375A-F457-4A48-BEA1-900CEA20C9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B5B4347-7074-944F-9D5A-88E096E728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203EF6-4806-994C-9349-BADC2F83F3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53263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3F288C-2854-5844-BAEA-67E359DAC6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F25C722-4CD0-8F48-AF55-6183DABC11C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7E7C68C-3C06-A248-93C8-E238AEDB74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1F283E-DA6C-2F49-859F-F84E10EBFA59}" type="datetimeFigureOut">
              <a:rPr lang="en-US" smtClean="0"/>
              <a:t>11/20/2019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0EDB057-75DD-8D4A-9D70-520EB12D5A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A26A669-FBAA-964C-BE9A-7269ECAC43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203EF6-4806-994C-9349-BADC2F83F3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66764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5BF7C4-A7AA-A84E-B1C2-521C5BCE70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F2134D0-3310-974E-B4E0-E378C5C535C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EBD01EB-81BA-F54F-8941-49DE8F30267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D5D89FB-EADB-E44A-AAB2-A17D5FB3A7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1F283E-DA6C-2F49-859F-F84E10EBFA59}" type="datetimeFigureOut">
              <a:rPr lang="en-US" smtClean="0"/>
              <a:t>11/20/2019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DDCB696-75A1-4948-8E69-C795E9947F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E24327D-F976-6E4D-B167-5E94991004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203EF6-4806-994C-9349-BADC2F83F3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33623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5EFFE6-DB39-EC49-A6D9-7D4E26A70C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C24FC57-9113-1C46-A446-0ACD2470E43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8E4B2D1-94C1-ED44-B971-0E69C7189F4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03FB1CE-DC0E-394B-9AD0-30E1271DC23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8B38E64-9BB8-E141-A943-14B995B1081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1D8D7AF-B14F-3749-A271-8F38FFAEF2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1F283E-DA6C-2F49-859F-F84E10EBFA59}" type="datetimeFigureOut">
              <a:rPr lang="en-US" smtClean="0"/>
              <a:t>11/20/2019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B6D6E66-93E0-B64B-87AB-371A5D3C35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ADA40D2-8CF4-1545-B6E5-45C4F07E5F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203EF6-4806-994C-9349-BADC2F83F3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72684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D22F50-4AAD-F048-AA08-91955B3F73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927AA44-94D6-DC49-A12C-511EF57676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1F283E-DA6C-2F49-859F-F84E10EBFA59}" type="datetimeFigureOut">
              <a:rPr lang="en-US" smtClean="0"/>
              <a:t>11/20/2019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65A2C00-7ECF-5F4A-A0B0-E76B78A3A3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AE9C03F-8CDB-744C-978F-CFA44B731C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203EF6-4806-994C-9349-BADC2F83F3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40958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9DAA81F-00B3-7245-999A-4C53B56B35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1F283E-DA6C-2F49-859F-F84E10EBFA59}" type="datetimeFigureOut">
              <a:rPr lang="en-US" smtClean="0"/>
              <a:t>11/20/2019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A5800EE-2B60-EB4B-A323-D7C22A8CD7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EDD356D-BEAE-EA45-A073-8A77756B91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203EF6-4806-994C-9349-BADC2F83F3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12332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0FE077-90F0-E343-925D-26BCF85B43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C71EE05-2A98-F94D-80D1-61062E62CEF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A15B704-3033-CF45-81C6-CFD5A17EBB6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316D835-2A68-B549-BE26-65A0AB510E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1F283E-DA6C-2F49-859F-F84E10EBFA59}" type="datetimeFigureOut">
              <a:rPr lang="en-US" smtClean="0"/>
              <a:t>11/20/2019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48DBE76-CA24-3243-ABC1-1CF7FF3EF0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0A224E9-873C-E04B-B86E-0020D818A9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203EF6-4806-994C-9349-BADC2F83F3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32746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1C1CE9-F160-0249-9539-A03E919FF8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4029B5F1-5C4E-7B4F-B4BC-F36F287062D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F94A1A5-38CD-6D41-8C92-2F46E9263EF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E6B3BA4-41E9-5E4B-855E-F3A7BCE9B1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1F283E-DA6C-2F49-859F-F84E10EBFA59}" type="datetimeFigureOut">
              <a:rPr lang="en-US" smtClean="0"/>
              <a:t>11/20/2019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82640B3-6109-5442-82D3-A8F591C8C8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B6A02F3-B456-7C4A-B068-3FCB9D9420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203EF6-4806-994C-9349-BADC2F83F3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97625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 /><Relationship Id="rId3" Type="http://schemas.openxmlformats.org/officeDocument/2006/relationships/slideLayout" Target="../slideLayouts/slideLayout3.xml" /><Relationship Id="rId7" Type="http://schemas.openxmlformats.org/officeDocument/2006/relationships/slideLayout" Target="../slideLayouts/slideLayout7.xml" /><Relationship Id="rId12" Type="http://schemas.openxmlformats.org/officeDocument/2006/relationships/theme" Target="../theme/theme1.xml" /><Relationship Id="rId2" Type="http://schemas.openxmlformats.org/officeDocument/2006/relationships/slideLayout" Target="../slideLayouts/slideLayout2.xml" /><Relationship Id="rId1" Type="http://schemas.openxmlformats.org/officeDocument/2006/relationships/slideLayout" Target="../slideLayouts/slideLayout1.xml" /><Relationship Id="rId6" Type="http://schemas.openxmlformats.org/officeDocument/2006/relationships/slideLayout" Target="../slideLayouts/slideLayout6.xml" /><Relationship Id="rId11" Type="http://schemas.openxmlformats.org/officeDocument/2006/relationships/slideLayout" Target="../slideLayouts/slideLayout11.xml" /><Relationship Id="rId5" Type="http://schemas.openxmlformats.org/officeDocument/2006/relationships/slideLayout" Target="../slideLayouts/slideLayout5.xml" /><Relationship Id="rId10" Type="http://schemas.openxmlformats.org/officeDocument/2006/relationships/slideLayout" Target="../slideLayouts/slideLayout10.xml" /><Relationship Id="rId4" Type="http://schemas.openxmlformats.org/officeDocument/2006/relationships/slideLayout" Target="../slideLayouts/slideLayout4.xml" /><Relationship Id="rId9" Type="http://schemas.openxmlformats.org/officeDocument/2006/relationships/slideLayout" Target="../slideLayouts/slideLayout9.xml" 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9B02CBA-8336-5E40-A087-63350DD6D7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DBB7677-48B7-4841-A418-7D908E215E8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58CE4AD-0C04-1349-B033-E512F348C4C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81F283E-DA6C-2F49-859F-F84E10EBFA59}" type="datetimeFigureOut">
              <a:rPr lang="en-US" smtClean="0"/>
              <a:t>11/20/2019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237D958-2213-7245-9D71-F7C3215A93E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1821314-5AB7-4541-AD16-AED766C2475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8203EF6-4806-994C-9349-BADC2F83F3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20123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 /><Relationship Id="rId2" Type="http://schemas.openxmlformats.org/officeDocument/2006/relationships/notesSlide" Target="../notesSlides/notesSlide1.xml" /><Relationship Id="rId1" Type="http://schemas.openxmlformats.org/officeDocument/2006/relationships/slideLayout" Target="../slideLayouts/slideLayout7.xml" 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 /><Relationship Id="rId2" Type="http://schemas.openxmlformats.org/officeDocument/2006/relationships/notesSlide" Target="../notesSlides/notesSlide7.xml" /><Relationship Id="rId1" Type="http://schemas.openxmlformats.org/officeDocument/2006/relationships/slideLayout" Target="../slideLayouts/slideLayout7.xml" 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 /><Relationship Id="rId2" Type="http://schemas.openxmlformats.org/officeDocument/2006/relationships/notesSlide" Target="../notesSlides/notesSlide8.xml" /><Relationship Id="rId1" Type="http://schemas.openxmlformats.org/officeDocument/2006/relationships/slideLayout" Target="../slideLayouts/slideLayout7.xml" /><Relationship Id="rId4" Type="http://schemas.openxmlformats.org/officeDocument/2006/relationships/image" Target="../media/image19.jpeg" 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 /><Relationship Id="rId1" Type="http://schemas.openxmlformats.org/officeDocument/2006/relationships/slideLayout" Target="../slideLayouts/slideLayout7.xml" 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 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 /><Relationship Id="rId1" Type="http://schemas.openxmlformats.org/officeDocument/2006/relationships/slideLayout" Target="../slideLayouts/slideLayout7.xml" 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 /><Relationship Id="rId2" Type="http://schemas.openxmlformats.org/officeDocument/2006/relationships/hyperlink" Target="mailto:karunakanto@yahoo.com" TargetMode="External" /><Relationship Id="rId1" Type="http://schemas.openxmlformats.org/officeDocument/2006/relationships/slideLayout" Target="../slideLayouts/slideLayout7.xml" 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 /><Relationship Id="rId2" Type="http://schemas.openxmlformats.org/officeDocument/2006/relationships/image" Target="../media/image3.jpeg" /><Relationship Id="rId1" Type="http://schemas.openxmlformats.org/officeDocument/2006/relationships/slideLayout" Target="../slideLayouts/slideLayout7.xml" 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 /><Relationship Id="rId2" Type="http://schemas.openxmlformats.org/officeDocument/2006/relationships/notesSlide" Target="../notesSlides/notesSlide2.xml" /><Relationship Id="rId1" Type="http://schemas.openxmlformats.org/officeDocument/2006/relationships/slideLayout" Target="../slideLayouts/slideLayout7.xml" /><Relationship Id="rId5" Type="http://schemas.microsoft.com/office/2007/relationships/hdphoto" Target="../media/hdphoto1.wdp" /><Relationship Id="rId4" Type="http://schemas.openxmlformats.org/officeDocument/2006/relationships/image" Target="../media/image6.jpeg" 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 /><Relationship Id="rId1" Type="http://schemas.openxmlformats.org/officeDocument/2006/relationships/slideLayout" Target="../slideLayouts/slideLayout7.xml" 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 /><Relationship Id="rId2" Type="http://schemas.openxmlformats.org/officeDocument/2006/relationships/notesSlide" Target="../notesSlides/notesSlide3.xml" /><Relationship Id="rId1" Type="http://schemas.openxmlformats.org/officeDocument/2006/relationships/slideLayout" Target="../slideLayouts/slideLayout7.xml" 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 /><Relationship Id="rId2" Type="http://schemas.openxmlformats.org/officeDocument/2006/relationships/notesSlide" Target="../notesSlides/notesSlide4.xml" /><Relationship Id="rId1" Type="http://schemas.openxmlformats.org/officeDocument/2006/relationships/slideLayout" Target="../slideLayouts/slideLayout7.xml" /><Relationship Id="rId4" Type="http://schemas.openxmlformats.org/officeDocument/2006/relationships/image" Target="../media/image10.gif" 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 /><Relationship Id="rId7" Type="http://schemas.openxmlformats.org/officeDocument/2006/relationships/image" Target="../media/image15.jpeg" /><Relationship Id="rId2" Type="http://schemas.openxmlformats.org/officeDocument/2006/relationships/notesSlide" Target="../notesSlides/notesSlide5.xml" /><Relationship Id="rId1" Type="http://schemas.openxmlformats.org/officeDocument/2006/relationships/slideLayout" Target="../slideLayouts/slideLayout7.xml" /><Relationship Id="rId6" Type="http://schemas.openxmlformats.org/officeDocument/2006/relationships/image" Target="../media/image14.jpeg" /><Relationship Id="rId5" Type="http://schemas.openxmlformats.org/officeDocument/2006/relationships/image" Target="../media/image13.jpeg" /><Relationship Id="rId4" Type="http://schemas.openxmlformats.org/officeDocument/2006/relationships/image" Target="../media/image12.jpeg" 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 /><Relationship Id="rId2" Type="http://schemas.openxmlformats.org/officeDocument/2006/relationships/slideLayout" Target="../slideLayouts/slideLayout7.xml" /><Relationship Id="rId1" Type="http://schemas.openxmlformats.org/officeDocument/2006/relationships/vmlDrawing" Target="../drawings/vmlDrawing1.vml" /><Relationship Id="rId5" Type="http://schemas.openxmlformats.org/officeDocument/2006/relationships/image" Target="../media/image16.wmf" /><Relationship Id="rId4" Type="http://schemas.openxmlformats.org/officeDocument/2006/relationships/oleObject" Target="../embeddings/oleObject1.bin" 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2694214" y="2041071"/>
            <a:ext cx="6436178" cy="2530929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vert="horz" lIns="91440" tIns="45720" rIns="91440" bIns="45720" numCol="1" rtlCol="0" anchor="b">
            <a:prstTxWarp prst="textWave4">
              <a:avLst>
                <a:gd name="adj1" fmla="val 0"/>
                <a:gd name="adj2" fmla="val 275"/>
              </a:avLst>
            </a:prstTxWarp>
            <a:no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bn-BD" sz="6000" baseline="-25000">
                <a:solidFill>
                  <a:schemeClr val="accent2"/>
                </a:solidFill>
              </a:rPr>
              <a:t>স্বাগতম</a:t>
            </a:r>
            <a:endParaRPr lang="en-US" sz="6000" baseline="-25000" dirty="0">
              <a:solidFill>
                <a:schemeClr val="accent2"/>
              </a:solidFill>
            </a:endParaRPr>
          </a:p>
        </p:txBody>
      </p:sp>
      <p:pic>
        <p:nvPicPr>
          <p:cNvPr id="4" name="Picture 3" descr="bloomingrose.gif">
            <a:extLst>
              <a:ext uri="{FF2B5EF4-FFF2-40B4-BE49-F238E27FC236}">
                <a16:creationId xmlns:a16="http://schemas.microsoft.com/office/drawing/2014/main" id="{5D15429C-4608-9645-B19A-2DB5C9BA0CB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5263" y="1127926"/>
            <a:ext cx="2242401" cy="4008038"/>
          </a:xfrm>
          <a:prstGeom prst="rect">
            <a:avLst/>
          </a:prstGeom>
        </p:spPr>
      </p:pic>
      <p:pic>
        <p:nvPicPr>
          <p:cNvPr id="6" name="Picture 5" descr="bloomingrose.gif">
            <a:extLst>
              <a:ext uri="{FF2B5EF4-FFF2-40B4-BE49-F238E27FC236}">
                <a16:creationId xmlns:a16="http://schemas.microsoft.com/office/drawing/2014/main" id="{E7A7F7BB-5B0E-B844-B6DE-030848399F6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30391" y="1127926"/>
            <a:ext cx="2140037" cy="3825074"/>
          </a:xfrm>
          <a:prstGeom prst="rect">
            <a:avLst/>
          </a:prstGeom>
        </p:spPr>
      </p:pic>
      <p:sp>
        <p:nvSpPr>
          <p:cNvPr id="8" name="Frame 7">
            <a:extLst>
              <a:ext uri="{FF2B5EF4-FFF2-40B4-BE49-F238E27FC236}">
                <a16:creationId xmlns:a16="http://schemas.microsoft.com/office/drawing/2014/main" id="{9C2F6897-4E7E-774E-ADA3-047EC75C4D74}"/>
              </a:ext>
            </a:extLst>
          </p:cNvPr>
          <p:cNvSpPr/>
          <p:nvPr/>
        </p:nvSpPr>
        <p:spPr>
          <a:xfrm>
            <a:off x="0" y="0"/>
            <a:ext cx="12192000" cy="6857999"/>
          </a:xfrm>
          <a:prstGeom prst="frame">
            <a:avLst>
              <a:gd name="adj1" fmla="val 3337"/>
            </a:avLst>
          </a:prstGeom>
          <a:solidFill>
            <a:schemeClr val="accent6"/>
          </a:solidFill>
          <a:ln w="25400" cap="flat" cmpd="sng" algn="ctr">
            <a:noFill/>
            <a:prstDash val="solid"/>
          </a:ln>
          <a:effectLst>
            <a:glow rad="139700">
              <a:srgbClr val="9BBB59">
                <a:satMod val="175000"/>
                <a:alpha val="40000"/>
              </a:srgb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lIns="99057" tIns="49528" rIns="99057" bIns="49528" spcCol="0"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905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900" b="0" i="0" u="none" strike="noStrike" kern="120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21823266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2000" tmFilter="0,0; .5, 1; 1, 1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200"/>
                            </p:stCondLst>
                            <p:childTnLst>
                              <p:par>
                                <p:cTn id="13" presetID="10" presetClass="emph" presetSubtype="0" repeatCount="indefinite" fill="hold" grpId="1" nodeType="after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iterate type="lt">
                                    <p:tmPct val="0"/>
                                  </p:iterate>
                                  <p:childTnLst>
                                    <p:anim calcmode="discrete" valueType="str">
                                      <p:cBhvr override="childStyle">
                                        <p:cTn id="14" dur="2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normal"/>
                                          </p:val>
                                        </p:tav>
                                        <p:tav tm="50000">
                                          <p:val>
                                            <p:strVal val="bold"/>
                                          </p:val>
                                        </p:tav>
                                        <p:tav tm="60000">
                                          <p:val>
                                            <p:strVal val="normal"/>
                                          </p:val>
                                        </p:tav>
                                        <p:tav tm="100000">
                                          <p:val>
                                            <p:strVal val="normal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allAtOnce"/>
      <p:bldP spid="2" grpId="1" build="allAtOnce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849630" y="651317"/>
            <a:ext cx="401955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000" b="1" dirty="0">
                <a:latin typeface="NikoshBAN" pitchFamily="2" charset="0"/>
                <a:cs typeface="NikoshBAN" pitchFamily="2" charset="0"/>
              </a:rPr>
              <a:t>জোড়ায়  কাজ </a:t>
            </a:r>
            <a:endParaRPr lang="en-US" sz="40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8016240" y="577930"/>
            <a:ext cx="1828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400" dirty="0">
                <a:latin typeface="NikoshBAN" pitchFamily="2" charset="0"/>
                <a:cs typeface="NikoshBAN" pitchFamily="2" charset="0"/>
              </a:rPr>
              <a:t>সময়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:</a:t>
            </a:r>
            <a:r>
              <a:rPr lang="bn-BD" sz="2400" dirty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2400">
                <a:latin typeface="NikoshBAN" pitchFamily="2" charset="0"/>
                <a:cs typeface="NikoshBAN" pitchFamily="2" charset="0"/>
              </a:rPr>
              <a:t>২ মি.     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graphicFrame>
        <p:nvGraphicFramePr>
          <p:cNvPr id="7" name="Table 6"/>
          <p:cNvGraphicFramePr>
            <a:graphicFrameLocks noGrp="1"/>
          </p:cNvGraphicFramePr>
          <p:nvPr/>
        </p:nvGraphicFramePr>
        <p:xfrm>
          <a:off x="2286000" y="1524000"/>
          <a:ext cx="7772400" cy="4790419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124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192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192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192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9906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533401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1440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046502">
                <a:tc>
                  <a:txBody>
                    <a:bodyPr/>
                    <a:lstStyle/>
                    <a:p>
                      <a:pPr algn="ctr"/>
                      <a:endParaRPr lang="bn-BD" sz="1800" b="1" dirty="0">
                        <a:latin typeface="NikoshBAN" pitchFamily="2" charset="0"/>
                        <a:cs typeface="NikoshBAN" pitchFamily="2" charset="0"/>
                      </a:endParaRPr>
                    </a:p>
                    <a:p>
                      <a:pPr algn="ctr"/>
                      <a:r>
                        <a:rPr lang="bn-BD" sz="1800" b="1" dirty="0">
                          <a:latin typeface="NikoshBAN" pitchFamily="2" charset="0"/>
                          <a:cs typeface="NikoshBAN" pitchFamily="2" charset="0"/>
                        </a:rPr>
                        <a:t>প্রধান মূলের  উপরের</a:t>
                      </a:r>
                      <a:r>
                        <a:rPr lang="bn-BD" sz="1800" b="1" baseline="0" dirty="0">
                          <a:latin typeface="NikoshBAN" pitchFamily="2" charset="0"/>
                          <a:cs typeface="NikoshBAN" pitchFamily="2" charset="0"/>
                        </a:rPr>
                        <a:t>  অংশ  গোলাকার </a:t>
                      </a:r>
                      <a:r>
                        <a:rPr lang="bn-BD" sz="1800" b="1" dirty="0">
                          <a:latin typeface="NikoshBAN" pitchFamily="2" charset="0"/>
                          <a:cs typeface="NikoshBAN" pitchFamily="2" charset="0"/>
                        </a:rPr>
                        <a:t>  ,নীচের</a:t>
                      </a:r>
                      <a:r>
                        <a:rPr lang="bn-BD" sz="1800" b="1" baseline="0" dirty="0">
                          <a:latin typeface="NikoshBAN" pitchFamily="2" charset="0"/>
                          <a:cs typeface="NikoshBAN" pitchFamily="2" charset="0"/>
                        </a:rPr>
                        <a:t>  অংশ  হঠাৎ </a:t>
                      </a:r>
                      <a:r>
                        <a:rPr lang="bn-BD" sz="1800" b="1" dirty="0">
                          <a:latin typeface="NikoshBAN" pitchFamily="2" charset="0"/>
                          <a:cs typeface="NikoshBAN" pitchFamily="2" charset="0"/>
                        </a:rPr>
                        <a:t>সরু   </a:t>
                      </a:r>
                      <a:endParaRPr lang="en-US" sz="1800" b="1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29540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858498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2567940" y="1594395"/>
            <a:ext cx="1219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000" b="1" dirty="0">
                <a:latin typeface="NikoshBAN" pitchFamily="2" charset="0"/>
                <a:cs typeface="NikoshBAN" pitchFamily="2" charset="0"/>
              </a:rPr>
              <a:t>মূলের নাম</a:t>
            </a:r>
            <a:r>
              <a:rPr lang="en-US" sz="2000" b="1" dirty="0">
                <a:latin typeface="NikoshBAN" pitchFamily="2" charset="0"/>
                <a:cs typeface="NikoshBAN" pitchFamily="2" charset="0"/>
              </a:rPr>
              <a:t>:</a:t>
            </a:r>
            <a:r>
              <a:rPr lang="bn-BD" sz="2000" b="1" dirty="0">
                <a:latin typeface="NikoshBAN" pitchFamily="2" charset="0"/>
                <a:cs typeface="NikoshBAN" pitchFamily="2" charset="0"/>
              </a:rPr>
              <a:t> </a:t>
            </a:r>
            <a:endParaRPr lang="en-US" sz="20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400300" y="2133600"/>
            <a:ext cx="2971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2000" b="1" dirty="0">
                <a:latin typeface="NikoshBAN" pitchFamily="2" charset="0"/>
                <a:cs typeface="NikoshBAN" pitchFamily="2" charset="0"/>
              </a:rPr>
              <a:t>প্রধান মূলের  উপর মোটা ,নীচ ক্রমশ সরু   </a:t>
            </a:r>
            <a:endParaRPr lang="en-US" sz="20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400300" y="4255383"/>
            <a:ext cx="28956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2000" b="1" dirty="0">
                <a:latin typeface="NikoshBAN" pitchFamily="2" charset="0"/>
                <a:cs typeface="NikoshBAN" pitchFamily="2" charset="0"/>
              </a:rPr>
              <a:t>প্রধান মূলের  মধ্যভাগ  মোটা  ,দুই প্রান্ত  ক্রমশ সরু   </a:t>
            </a:r>
            <a:endParaRPr lang="en-US" sz="20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472690" y="5429310"/>
            <a:ext cx="275082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000" b="1" dirty="0">
                <a:latin typeface="NikoshBAN" pitchFamily="2" charset="0"/>
                <a:cs typeface="NikoshBAN" pitchFamily="2" charset="0"/>
              </a:rPr>
              <a:t>প্রধান মূলের  অনিয়মিত  মোটা    </a:t>
            </a:r>
            <a:endParaRPr lang="en-US" sz="20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235846" y="895588"/>
            <a:ext cx="507579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b="1" dirty="0">
                <a:latin typeface="NikoshBAN" pitchFamily="2" charset="0"/>
                <a:cs typeface="NikoshBAN" pitchFamily="2" charset="0"/>
              </a:rPr>
              <a:t>বৈশিষ্ট্য অনুসারে টিক চিহ্ন দাও  </a:t>
            </a:r>
            <a:endParaRPr lang="en-US" sz="28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486400" y="1628595"/>
            <a:ext cx="1066800" cy="369332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bn-BD" sz="18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মূলাকৃতি </a:t>
            </a:r>
            <a:endParaRPr lang="en-US" sz="1800" b="1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6705600" y="1623088"/>
            <a:ext cx="1143000" cy="64633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bn-BD" sz="18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গাজরাকৃতি </a:t>
            </a:r>
            <a:endParaRPr lang="en-US" sz="1800" b="1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7848600" y="1628595"/>
            <a:ext cx="1219200" cy="64633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bn-BD" sz="18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শালগমাকৃতি </a:t>
            </a:r>
            <a:endParaRPr lang="en-US" sz="1800" b="1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9067800" y="1628595"/>
            <a:ext cx="990600" cy="64633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bn-BD" sz="18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কন্দাকৃতি</a:t>
            </a:r>
            <a:r>
              <a:rPr lang="bn-BD" sz="18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endParaRPr lang="en-US" sz="18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graphicFrame>
        <p:nvGraphicFramePr>
          <p:cNvPr id="18" name="Table 17"/>
          <p:cNvGraphicFramePr>
            <a:graphicFrameLocks noGrp="1"/>
          </p:cNvGraphicFramePr>
          <p:nvPr/>
        </p:nvGraphicFramePr>
        <p:xfrm>
          <a:off x="2286000" y="1524000"/>
          <a:ext cx="7772400" cy="4790419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124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192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192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192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9906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533401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1440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046502">
                <a:tc>
                  <a:txBody>
                    <a:bodyPr/>
                    <a:lstStyle/>
                    <a:p>
                      <a:pPr algn="ctr"/>
                      <a:endParaRPr lang="bn-BD" sz="1800" b="1" dirty="0">
                        <a:latin typeface="NikoshBAN" pitchFamily="2" charset="0"/>
                        <a:cs typeface="NikoshBAN" pitchFamily="2" charset="0"/>
                      </a:endParaRPr>
                    </a:p>
                    <a:p>
                      <a:pPr algn="ctr"/>
                      <a:r>
                        <a:rPr lang="bn-BD" sz="1800" b="1" dirty="0">
                          <a:latin typeface="NikoshBAN" pitchFamily="2" charset="0"/>
                          <a:cs typeface="NikoshBAN" pitchFamily="2" charset="0"/>
                        </a:rPr>
                        <a:t>প্রধান মূলের  উপরের</a:t>
                      </a:r>
                      <a:r>
                        <a:rPr lang="bn-BD" sz="1800" b="1" baseline="0" dirty="0">
                          <a:latin typeface="NikoshBAN" pitchFamily="2" charset="0"/>
                          <a:cs typeface="NikoshBAN" pitchFamily="2" charset="0"/>
                        </a:rPr>
                        <a:t>  অংশ  গোলাকার </a:t>
                      </a:r>
                      <a:r>
                        <a:rPr lang="bn-BD" sz="1800" b="1" dirty="0">
                          <a:latin typeface="NikoshBAN" pitchFamily="2" charset="0"/>
                          <a:cs typeface="NikoshBAN" pitchFamily="2" charset="0"/>
                        </a:rPr>
                        <a:t>  ,নীচের</a:t>
                      </a:r>
                      <a:r>
                        <a:rPr lang="bn-BD" sz="1800" b="1" baseline="0" dirty="0">
                          <a:latin typeface="NikoshBAN" pitchFamily="2" charset="0"/>
                          <a:cs typeface="NikoshBAN" pitchFamily="2" charset="0"/>
                        </a:rPr>
                        <a:t>  অংশ  হঠাৎ </a:t>
                      </a:r>
                      <a:r>
                        <a:rPr lang="bn-BD" sz="1800" b="1" dirty="0">
                          <a:latin typeface="NikoshBAN" pitchFamily="2" charset="0"/>
                          <a:cs typeface="NikoshBAN" pitchFamily="2" charset="0"/>
                        </a:rPr>
                        <a:t>সরু   </a:t>
                      </a:r>
                      <a:endParaRPr lang="en-US" sz="1800" b="1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29540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858498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19" name="TextBox 18"/>
          <p:cNvSpPr txBox="1"/>
          <p:nvPr/>
        </p:nvSpPr>
        <p:spPr>
          <a:xfrm>
            <a:off x="2567940" y="1594395"/>
            <a:ext cx="1219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000" b="1" dirty="0">
                <a:latin typeface="NikoshBAN" pitchFamily="2" charset="0"/>
                <a:cs typeface="NikoshBAN" pitchFamily="2" charset="0"/>
              </a:rPr>
              <a:t>মূলের নাম</a:t>
            </a:r>
            <a:r>
              <a:rPr lang="en-US" sz="2000" b="1" dirty="0">
                <a:latin typeface="NikoshBAN" pitchFamily="2" charset="0"/>
                <a:cs typeface="NikoshBAN" pitchFamily="2" charset="0"/>
              </a:rPr>
              <a:t>:</a:t>
            </a:r>
            <a:r>
              <a:rPr lang="bn-BD" sz="2000" b="1" dirty="0">
                <a:latin typeface="NikoshBAN" pitchFamily="2" charset="0"/>
                <a:cs typeface="NikoshBAN" pitchFamily="2" charset="0"/>
              </a:rPr>
              <a:t> </a:t>
            </a:r>
            <a:endParaRPr lang="en-US" sz="20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2400300" y="2133600"/>
            <a:ext cx="2971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2000" b="1" dirty="0">
                <a:latin typeface="NikoshBAN" pitchFamily="2" charset="0"/>
                <a:cs typeface="NikoshBAN" pitchFamily="2" charset="0"/>
              </a:rPr>
              <a:t>প্রধান মূলের  উপর মোটা ,নীচ ক্রমশ সরু   </a:t>
            </a:r>
            <a:endParaRPr lang="en-US" sz="20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2400300" y="4255383"/>
            <a:ext cx="28956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2000" b="1" dirty="0">
                <a:latin typeface="NikoshBAN" pitchFamily="2" charset="0"/>
                <a:cs typeface="NikoshBAN" pitchFamily="2" charset="0"/>
              </a:rPr>
              <a:t>প্রধান মূলের  মধ্যভাগ  মোটা  ,দুই প্রান্ত  ক্রমশ সরু   </a:t>
            </a:r>
            <a:endParaRPr lang="en-US" sz="20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2472690" y="5429310"/>
            <a:ext cx="275082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000" b="1" dirty="0">
                <a:latin typeface="NikoshBAN" pitchFamily="2" charset="0"/>
                <a:cs typeface="NikoshBAN" pitchFamily="2" charset="0"/>
              </a:rPr>
              <a:t>প্রধান মূলের  অনিয়মিত  মোটা    </a:t>
            </a:r>
            <a:endParaRPr lang="en-US" sz="20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4869180" y="901095"/>
            <a:ext cx="3567908" cy="52322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bn-BD" sz="28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উত্তর মিলিয়ে নাও   </a:t>
            </a:r>
            <a:endParaRPr lang="en-US" sz="2800" b="1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5486400" y="1628595"/>
            <a:ext cx="1066800" cy="369332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bn-BD" sz="18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মূলাকৃতি </a:t>
            </a:r>
            <a:endParaRPr lang="en-US" sz="1800" b="1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6705600" y="1623088"/>
            <a:ext cx="1143000" cy="64633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bn-BD" sz="18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গাজরাকৃতি </a:t>
            </a:r>
            <a:endParaRPr lang="en-US" sz="1800" b="1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7848600" y="1628595"/>
            <a:ext cx="1219200" cy="64633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bn-BD" sz="18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শালগমাকৃতি </a:t>
            </a:r>
            <a:endParaRPr lang="en-US" sz="1800" b="1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9067800" y="1628595"/>
            <a:ext cx="990600" cy="64633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bn-BD" sz="18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কন্দাকৃতি</a:t>
            </a:r>
            <a:r>
              <a:rPr lang="bn-BD" sz="18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endParaRPr lang="en-US" sz="18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28" name="Picture 8" descr="C:\Users\User\Desktop\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39740" y="4395014"/>
            <a:ext cx="533400" cy="428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" name="Picture 8" descr="C:\Users\User\Desktop\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91500" y="3200401"/>
            <a:ext cx="533400" cy="428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" name="Picture 8" descr="C:\Users\User\Desktop\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11640" y="5437109"/>
            <a:ext cx="533400" cy="428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" name="Picture 8" descr="C:\Users\User\Desktop\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0400" y="2273231"/>
            <a:ext cx="533400" cy="428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Frame 1">
            <a:extLst>
              <a:ext uri="{FF2B5EF4-FFF2-40B4-BE49-F238E27FC236}">
                <a16:creationId xmlns:a16="http://schemas.microsoft.com/office/drawing/2014/main" id="{2AE4006E-4D38-F741-82FC-C91079DD17A6}"/>
              </a:ext>
            </a:extLst>
          </p:cNvPr>
          <p:cNvSpPr/>
          <p:nvPr/>
        </p:nvSpPr>
        <p:spPr>
          <a:xfrm>
            <a:off x="0" y="0"/>
            <a:ext cx="12192000" cy="6857999"/>
          </a:xfrm>
          <a:prstGeom prst="frame">
            <a:avLst>
              <a:gd name="adj1" fmla="val 3337"/>
            </a:avLst>
          </a:prstGeom>
          <a:solidFill>
            <a:schemeClr val="accent6"/>
          </a:solidFill>
          <a:ln w="25400" cap="flat" cmpd="sng" algn="ctr">
            <a:noFill/>
            <a:prstDash val="solid"/>
          </a:ln>
          <a:effectLst>
            <a:glow rad="139700">
              <a:srgbClr val="9BBB59">
                <a:satMod val="175000"/>
                <a:alpha val="40000"/>
              </a:srgb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lIns="99057" tIns="49528" rIns="99057" bIns="49528" spcCol="0"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905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900" b="0" i="0" u="none" strike="noStrike" kern="120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54113717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8" grpId="0"/>
      <p:bldP spid="10" grpId="0"/>
      <p:bldP spid="11" grpId="0"/>
      <p:bldP spid="13" grpId="0"/>
      <p:bldP spid="9" grpId="0"/>
      <p:bldP spid="12" grpId="0"/>
      <p:bldP spid="14" grpId="0"/>
      <p:bldP spid="15" grpId="0"/>
      <p:bldP spid="16" grpId="0"/>
      <p:bldP spid="19" grpId="0"/>
      <p:bldP spid="20" grpId="0"/>
      <p:bldP spid="21" grpId="0"/>
      <p:bldP spid="22" grpId="0"/>
      <p:bldP spid="23" grpId="0"/>
      <p:bldP spid="24" grpId="0"/>
      <p:bldP spid="25" grpId="0"/>
      <p:bldP spid="26" grpId="0"/>
      <p:bldP spid="2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981199" y="914401"/>
            <a:ext cx="2645229" cy="584775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3200" b="1" dirty="0">
                <a:latin typeface="NikoshBAN" pitchFamily="2" charset="0"/>
                <a:cs typeface="NikoshBAN" pitchFamily="2" charset="0"/>
              </a:rPr>
              <a:t>মূল্যায়ন </a:t>
            </a:r>
            <a:endParaRPr lang="en-US" sz="3200" b="1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029" name="Picture 5" descr="C:\Users\User\Desktop\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84320" y="1837373"/>
            <a:ext cx="3506391" cy="26079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3772852" y="5151121"/>
            <a:ext cx="6260148" cy="584775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3200" dirty="0">
                <a:latin typeface="NikoshBAN" pitchFamily="2" charset="0"/>
                <a:cs typeface="NikoshBAN" pitchFamily="2" charset="0"/>
              </a:rPr>
              <a:t>চিত্রের মূলটি কোন মূলের রূপান্তর ?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303813" y="5151120"/>
            <a:ext cx="6864396" cy="584775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3200" dirty="0">
                <a:latin typeface="NikoshBAN" pitchFamily="2" charset="0"/>
                <a:cs typeface="NikoshBAN" pitchFamily="2" charset="0"/>
              </a:rPr>
              <a:t>দুই চিত্রের মূলই কী প্রধান মূলের রূপান্তর? </a:t>
            </a:r>
            <a:endParaRPr lang="en-US" sz="1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694747" y="5151121"/>
            <a:ext cx="5875259" cy="584775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3200" dirty="0">
                <a:latin typeface="NikoshBAN" pitchFamily="2" charset="0"/>
                <a:cs typeface="NikoshBAN" pitchFamily="2" charset="0"/>
              </a:rPr>
              <a:t>চিত্রের মূল দুটির গঠন ভিন্ন কেন ? 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051" name="Picture 3" descr="C:\Users\User\Desktop\1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7000" y="2133601"/>
            <a:ext cx="3200400" cy="260794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3" name="Picture 5" descr="C:\Users\User\Desktop\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2606" y="2133601"/>
            <a:ext cx="3277194" cy="260794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2" name="Frame 1">
            <a:extLst>
              <a:ext uri="{FF2B5EF4-FFF2-40B4-BE49-F238E27FC236}">
                <a16:creationId xmlns:a16="http://schemas.microsoft.com/office/drawing/2014/main" id="{6CD83A2E-8588-AD4E-9A5C-A33EFB199DBF}"/>
              </a:ext>
            </a:extLst>
          </p:cNvPr>
          <p:cNvSpPr/>
          <p:nvPr/>
        </p:nvSpPr>
        <p:spPr>
          <a:xfrm>
            <a:off x="0" y="0"/>
            <a:ext cx="12192000" cy="6857999"/>
          </a:xfrm>
          <a:prstGeom prst="frame">
            <a:avLst>
              <a:gd name="adj1" fmla="val 3337"/>
            </a:avLst>
          </a:prstGeom>
          <a:solidFill>
            <a:schemeClr val="accent6"/>
          </a:solidFill>
          <a:ln w="25400" cap="flat" cmpd="sng" algn="ctr">
            <a:noFill/>
            <a:prstDash val="solid"/>
          </a:ln>
          <a:effectLst>
            <a:glow rad="139700">
              <a:srgbClr val="9BBB59">
                <a:satMod val="175000"/>
                <a:alpha val="40000"/>
              </a:srgb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lIns="99057" tIns="49528" rIns="99057" bIns="49528" spcCol="0"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905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900" b="0" i="0" u="none" strike="noStrike" kern="120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1588179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4" dur="5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9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9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6" grpId="1" animBg="1"/>
      <p:bldP spid="7" grpId="0" animBg="1"/>
      <p:bldP spid="7" grpId="1" animBg="1"/>
      <p:bldP spid="7" grpId="2" animBg="1"/>
      <p:bldP spid="8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483428" y="1359354"/>
            <a:ext cx="5225143" cy="781504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4400" b="1" dirty="0">
                <a:latin typeface="NikoshBAN" pitchFamily="2" charset="0"/>
                <a:cs typeface="NikoshBAN" pitchFamily="2" charset="0"/>
              </a:rPr>
              <a:t>বাড়ির কাজ</a:t>
            </a:r>
            <a:endParaRPr lang="en-US" sz="44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415540" y="2895601"/>
            <a:ext cx="7467600" cy="1938992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4000" dirty="0">
                <a:latin typeface="NikoshBAN" pitchFamily="2" charset="0"/>
                <a:cs typeface="NikoshBAN" pitchFamily="2" charset="0"/>
              </a:rPr>
              <a:t>আজকের আলোচিত প্রত্যেক প্রকার মূলের নাম ও রূপান্তরের কারণ ছক আকারে লিখ ।   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" name="Frame 1">
            <a:extLst>
              <a:ext uri="{FF2B5EF4-FFF2-40B4-BE49-F238E27FC236}">
                <a16:creationId xmlns:a16="http://schemas.microsoft.com/office/drawing/2014/main" id="{8F495E28-926A-D247-965C-E704A0F0E95D}"/>
              </a:ext>
            </a:extLst>
          </p:cNvPr>
          <p:cNvSpPr/>
          <p:nvPr/>
        </p:nvSpPr>
        <p:spPr>
          <a:xfrm>
            <a:off x="0" y="0"/>
            <a:ext cx="12192000" cy="6857999"/>
          </a:xfrm>
          <a:prstGeom prst="frame">
            <a:avLst>
              <a:gd name="adj1" fmla="val 3337"/>
            </a:avLst>
          </a:prstGeom>
          <a:solidFill>
            <a:schemeClr val="accent6"/>
          </a:solidFill>
          <a:ln w="25400" cap="flat" cmpd="sng" algn="ctr">
            <a:noFill/>
            <a:prstDash val="solid"/>
          </a:ln>
          <a:effectLst>
            <a:glow rad="139700">
              <a:srgbClr val="9BBB59">
                <a:satMod val="175000"/>
                <a:alpha val="40000"/>
              </a:srgb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lIns="99057" tIns="49528" rIns="99057" bIns="49528" spcCol="0"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905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900" b="0" i="0" u="none" strike="noStrike" kern="120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8442486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657600" y="1524000"/>
            <a:ext cx="4419600" cy="3810000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bn-BD" sz="1800" dirty="0">
                <a:solidFill>
                  <a:srgbClr val="663300"/>
                </a:solidFill>
                <a:latin typeface="NikoshBAN" pitchFamily="2" charset="0"/>
                <a:cs typeface="NikoshBAN" pitchFamily="2" charset="0"/>
              </a:rPr>
              <a:t> আজকের আলোচ্য গুরুত্বপূর্ণ  শব্দসমূহ</a:t>
            </a:r>
            <a:r>
              <a:rPr lang="bn-BD" sz="1200" dirty="0">
                <a:solidFill>
                  <a:srgbClr val="663300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bn-BD" sz="1200" dirty="0">
              <a:latin typeface="NikoshBAN" pitchFamily="2" charset="0"/>
              <a:cs typeface="NikoshBAN" pitchFamily="2" charset="0"/>
            </a:endParaRPr>
          </a:p>
          <a:p>
            <a:pPr marL="171450" indent="-171450">
              <a:buFont typeface="Wingdings" pitchFamily="2" charset="2"/>
              <a:buChar char="§"/>
            </a:pPr>
            <a:r>
              <a:rPr lang="bn-BD" sz="1200" dirty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মূলাকৃতি মূল  </a:t>
            </a:r>
          </a:p>
          <a:p>
            <a:pPr marL="171450" indent="-171450">
              <a:buFont typeface="Wingdings" pitchFamily="2" charset="2"/>
              <a:buChar char="§"/>
            </a:pPr>
            <a:r>
              <a:rPr lang="bn-BD" sz="1200" dirty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গাজরাকৃতি মূল </a:t>
            </a:r>
          </a:p>
          <a:p>
            <a:pPr marL="171450" indent="-171450">
              <a:buFont typeface="Wingdings" pitchFamily="2" charset="2"/>
              <a:buChar char="§"/>
            </a:pPr>
            <a:r>
              <a:rPr lang="bn-BD" sz="1200" dirty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শালগমাকৃতি মূল </a:t>
            </a:r>
          </a:p>
          <a:p>
            <a:pPr marL="171450" indent="-171450">
              <a:buFont typeface="Wingdings" pitchFamily="2" charset="2"/>
              <a:buChar char="§"/>
            </a:pPr>
            <a:r>
              <a:rPr lang="bn-BD" sz="1200" dirty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কন্দাকৃতি মূল </a:t>
            </a:r>
          </a:p>
        </p:txBody>
      </p:sp>
      <p:sp>
        <p:nvSpPr>
          <p:cNvPr id="2" name="Frame 1">
            <a:extLst>
              <a:ext uri="{FF2B5EF4-FFF2-40B4-BE49-F238E27FC236}">
                <a16:creationId xmlns:a16="http://schemas.microsoft.com/office/drawing/2014/main" id="{A8379F7A-1B13-814E-81DA-DB89DAC167F3}"/>
              </a:ext>
            </a:extLst>
          </p:cNvPr>
          <p:cNvSpPr/>
          <p:nvPr/>
        </p:nvSpPr>
        <p:spPr>
          <a:xfrm>
            <a:off x="0" y="0"/>
            <a:ext cx="12192000" cy="6857999"/>
          </a:xfrm>
          <a:prstGeom prst="frame">
            <a:avLst>
              <a:gd name="adj1" fmla="val 3337"/>
            </a:avLst>
          </a:prstGeom>
          <a:solidFill>
            <a:schemeClr val="accent6"/>
          </a:solidFill>
          <a:ln w="25400" cap="flat" cmpd="sng" algn="ctr">
            <a:noFill/>
            <a:prstDash val="solid"/>
          </a:ln>
          <a:effectLst>
            <a:glow rad="139700">
              <a:srgbClr val="9BBB59">
                <a:satMod val="175000"/>
                <a:alpha val="40000"/>
              </a:srgb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lIns="99057" tIns="49528" rIns="99057" bIns="49528" spcCol="0"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905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900" b="0" i="0" u="none" strike="noStrike" kern="120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8879401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>
            <a:extLst>
              <a:ext uri="{FF2B5EF4-FFF2-40B4-BE49-F238E27FC236}">
                <a16:creationId xmlns:a16="http://schemas.microsoft.com/office/drawing/2014/main" id="{F560DA30-B987-7642-A85B-5E9562AB9E5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137"/>
          <a:stretch/>
        </p:blipFill>
        <p:spPr bwMode="auto">
          <a:xfrm>
            <a:off x="1" y="-127000"/>
            <a:ext cx="12192000" cy="6985000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7" name="Frame 6">
            <a:extLst>
              <a:ext uri="{FF2B5EF4-FFF2-40B4-BE49-F238E27FC236}">
                <a16:creationId xmlns:a16="http://schemas.microsoft.com/office/drawing/2014/main" id="{23F1536A-429F-8B49-B4CC-5BDF568AFAB5}"/>
              </a:ext>
            </a:extLst>
          </p:cNvPr>
          <p:cNvSpPr/>
          <p:nvPr/>
        </p:nvSpPr>
        <p:spPr>
          <a:xfrm>
            <a:off x="0" y="0"/>
            <a:ext cx="12192000" cy="6857999"/>
          </a:xfrm>
          <a:prstGeom prst="frame">
            <a:avLst>
              <a:gd name="adj1" fmla="val 3337"/>
            </a:avLst>
          </a:prstGeom>
          <a:solidFill>
            <a:schemeClr val="accent6"/>
          </a:solidFill>
          <a:ln w="25400" cap="flat" cmpd="sng" algn="ctr">
            <a:noFill/>
            <a:prstDash val="solid"/>
          </a:ln>
          <a:effectLst>
            <a:glow rad="139700">
              <a:srgbClr val="9BBB59">
                <a:satMod val="175000"/>
                <a:alpha val="40000"/>
              </a:srgb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lIns="99057" tIns="49528" rIns="99057" bIns="49528" spcCol="0"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905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900" b="0" i="0" u="none" strike="noStrike" kern="120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53388113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4776070" y="580211"/>
            <a:ext cx="2845599" cy="868680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 </a:t>
            </a:r>
            <a:r>
              <a:rPr lang="en-US" sz="6000" dirty="0" err="1">
                <a:solidFill>
                  <a:schemeClr val="tx1"/>
                </a:solidFill>
                <a:latin typeface="NikoshBAN"/>
              </a:rPr>
              <a:t>পরিচিতি</a:t>
            </a:r>
            <a:endParaRPr lang="en-US" sz="2000" dirty="0">
              <a:solidFill>
                <a:schemeClr val="tx1"/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08275B3-E6BF-C347-9EFF-FC025FF93FB8}"/>
              </a:ext>
            </a:extLst>
          </p:cNvPr>
          <p:cNvSpPr txBox="1"/>
          <p:nvPr/>
        </p:nvSpPr>
        <p:spPr>
          <a:xfrm rot="10800000" flipV="1">
            <a:off x="4361397" y="2657939"/>
            <a:ext cx="6520543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4000">
                <a:solidFill>
                  <a:schemeClr val="accent6"/>
                </a:solidFill>
              </a:rPr>
              <a:t>করুনা কান্ত অধিকারী </a:t>
            </a:r>
          </a:p>
          <a:p>
            <a:pPr algn="ctr"/>
            <a:r>
              <a:rPr lang="bn-BD"/>
              <a:t>সহকারী শিক্ষক (বিজ্ঞান)</a:t>
            </a:r>
          </a:p>
          <a:p>
            <a:pPr algn="ctr"/>
            <a:r>
              <a:rPr lang="bn-BD" sz="2800">
                <a:solidFill>
                  <a:srgbClr val="00B050"/>
                </a:solidFill>
              </a:rPr>
              <a:t>ডিমলা তিতপাড়া আদর্শ উচ্চ বিদ্যালয় </a:t>
            </a:r>
          </a:p>
          <a:p>
            <a:pPr algn="ctr"/>
            <a:r>
              <a:rPr lang="bn-BD"/>
              <a:t>ডিমলা নীলফামারী </a:t>
            </a:r>
          </a:p>
          <a:p>
            <a:pPr algn="ctr"/>
            <a:r>
              <a:rPr lang="bn-BD"/>
              <a:t>মোবাইলঃ </a:t>
            </a:r>
            <a:r>
              <a:rPr lang="bn-BD">
                <a:solidFill>
                  <a:schemeClr val="accent2"/>
                </a:solidFill>
              </a:rPr>
              <a:t>০১৭৩৭ ৪৭৮২৮৪</a:t>
            </a:r>
          </a:p>
          <a:p>
            <a:pPr algn="ctr"/>
            <a:r>
              <a:rPr lang="bn-BD"/>
              <a:t>ই মেইলঃ </a:t>
            </a:r>
            <a:r>
              <a:rPr lang="bn-BD">
                <a:hlinkClick r:id="rId2"/>
              </a:rPr>
              <a:t>karunakanto@yahoo.com</a:t>
            </a:r>
            <a:r>
              <a:rPr lang="bn-BD"/>
              <a:t> </a:t>
            </a:r>
            <a:endParaRPr lang="en-US"/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A94F85CE-A7CB-1643-9739-CF2610884CD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9253" y="2150670"/>
            <a:ext cx="2812144" cy="3261305"/>
          </a:xfrm>
          <a:prstGeom prst="rect">
            <a:avLst/>
          </a:prstGeom>
        </p:spPr>
      </p:pic>
      <p:sp>
        <p:nvSpPr>
          <p:cNvPr id="5" name="Frame 4">
            <a:extLst>
              <a:ext uri="{FF2B5EF4-FFF2-40B4-BE49-F238E27FC236}">
                <a16:creationId xmlns:a16="http://schemas.microsoft.com/office/drawing/2014/main" id="{2489BE47-7855-0940-A2E4-A02BFB131C0C}"/>
              </a:ext>
            </a:extLst>
          </p:cNvPr>
          <p:cNvSpPr/>
          <p:nvPr/>
        </p:nvSpPr>
        <p:spPr>
          <a:xfrm>
            <a:off x="0" y="0"/>
            <a:ext cx="12192000" cy="6857999"/>
          </a:xfrm>
          <a:prstGeom prst="frame">
            <a:avLst>
              <a:gd name="adj1" fmla="val 3337"/>
            </a:avLst>
          </a:prstGeom>
          <a:solidFill>
            <a:schemeClr val="accent6"/>
          </a:solidFill>
          <a:ln w="25400" cap="flat" cmpd="sng" algn="ctr">
            <a:noFill/>
            <a:prstDash val="solid"/>
          </a:ln>
          <a:effectLst>
            <a:glow rad="139700">
              <a:srgbClr val="9BBB59">
                <a:satMod val="175000"/>
                <a:alpha val="40000"/>
              </a:srgb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lIns="99057" tIns="49528" rIns="99057" bIns="49528" spcCol="0"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905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900" b="0" i="0" u="none" strike="noStrike" kern="120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22206691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 tmFilter="0,0; .5, 1; 1, 1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6EB14728-E786-FD44-8446-16EF1AC8AF4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81250" y="3428999"/>
            <a:ext cx="3365213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bn-BD" sz="3200" b="1" dirty="0">
                <a:ln w="11430"/>
                <a:blipFill>
                  <a:blip r:embed="rId2"/>
                  <a:tile tx="0" ty="0" sx="100000" sy="100000" flip="none" algn="tl"/>
                </a:blip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b="1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বিজ্ঞান</a:t>
            </a:r>
          </a:p>
          <a:p>
            <a:pPr algn="ctr"/>
            <a:r>
              <a:rPr lang="bn-BD" sz="3200" b="1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৭ম শ্রেণি</a:t>
            </a:r>
            <a:endParaRPr lang="en-US" sz="3200" b="1" dirty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BD" sz="3200" b="1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৩য় অধ্যায়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A88FAA9-30FC-BF4E-9486-319413AFCA7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99929" y="696685"/>
            <a:ext cx="5463928" cy="1280886"/>
          </a:xfrm>
          <a:prstGeom prst="round2DiagRect">
            <a:avLst>
              <a:gd name="adj1" fmla="val 16667"/>
              <a:gd name="adj2" fmla="val 0"/>
            </a:avLst>
          </a:prstGeom>
          <a:noFill/>
          <a:ln>
            <a:noFill/>
            <a:headEnd/>
            <a:tailEnd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prstTxWarp prst="textPlain">
              <a:avLst/>
            </a:prstTxWarp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GB" sz="8000" b="1">
                <a:ln w="11430"/>
                <a:solidFill>
                  <a:srgbClr val="00B05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পাঠ </a:t>
            </a:r>
            <a:r>
              <a:rPr lang="bn-BD" sz="8000" b="1">
                <a:ln w="11430"/>
                <a:solidFill>
                  <a:srgbClr val="00B05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পরিচিতি</a:t>
            </a:r>
            <a:endParaRPr lang="en-US" sz="8000" b="1" dirty="0">
              <a:ln w="11430"/>
              <a:solidFill>
                <a:srgbClr val="00B05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" name="Frame 1">
            <a:extLst>
              <a:ext uri="{FF2B5EF4-FFF2-40B4-BE49-F238E27FC236}">
                <a16:creationId xmlns:a16="http://schemas.microsoft.com/office/drawing/2014/main" id="{5AC41941-8311-6F45-9B68-75555B8285B3}"/>
              </a:ext>
            </a:extLst>
          </p:cNvPr>
          <p:cNvSpPr/>
          <p:nvPr/>
        </p:nvSpPr>
        <p:spPr>
          <a:xfrm>
            <a:off x="0" y="0"/>
            <a:ext cx="12192000" cy="6857999"/>
          </a:xfrm>
          <a:prstGeom prst="frame">
            <a:avLst>
              <a:gd name="adj1" fmla="val 3337"/>
            </a:avLst>
          </a:prstGeom>
          <a:solidFill>
            <a:schemeClr val="accent6"/>
          </a:solidFill>
          <a:ln w="25400" cap="flat" cmpd="sng" algn="ctr">
            <a:noFill/>
            <a:prstDash val="solid"/>
          </a:ln>
          <a:effectLst>
            <a:glow rad="139700">
              <a:srgbClr val="9BBB59">
                <a:satMod val="175000"/>
                <a:alpha val="40000"/>
              </a:srgb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lIns="99057" tIns="49528" rIns="99057" bIns="49528" spcCol="0"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905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900" b="0" i="0" u="none" strike="noStrike" kern="120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</a:endParaRPr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473835CE-3CBF-0F4A-8279-CDAD3001A21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25888" y="2357522"/>
            <a:ext cx="2918683" cy="389602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7986208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/>
          <p:cNvGrpSpPr/>
          <p:nvPr/>
        </p:nvGrpSpPr>
        <p:grpSpPr>
          <a:xfrm>
            <a:off x="2819400" y="1143000"/>
            <a:ext cx="6477000" cy="4274506"/>
            <a:chOff x="457200" y="533400"/>
            <a:chExt cx="8001000" cy="5562600"/>
          </a:xfrm>
        </p:grpSpPr>
        <p:pic>
          <p:nvPicPr>
            <p:cNvPr id="1032" name="Picture 8" descr="C:\Users\User\Desktop\1.jpg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662"/>
            <a:stretch/>
          </p:blipFill>
          <p:spPr bwMode="auto">
            <a:xfrm>
              <a:off x="5334001" y="838200"/>
              <a:ext cx="2590800" cy="48694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" name="Picture 3" descr="C:\Users\User\Desktop\1.jpg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saturation sat="200000"/>
                      </a14:imgEffect>
                      <a14:imgEffect>
                        <a14:brightnessContrast contrast="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85800" y="651164"/>
              <a:ext cx="3200400" cy="46828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0" name="Rounded Rectangle 9"/>
            <p:cNvSpPr/>
            <p:nvPr/>
          </p:nvSpPr>
          <p:spPr>
            <a:xfrm>
              <a:off x="457200" y="533400"/>
              <a:ext cx="8001000" cy="5562600"/>
            </a:xfrm>
            <a:prstGeom prst="roundRect">
              <a:avLst/>
            </a:prstGeom>
            <a:noFill/>
            <a:ln w="730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</p:grpSp>
      <p:cxnSp>
        <p:nvCxnSpPr>
          <p:cNvPr id="15" name="Straight Arrow Connector 14"/>
          <p:cNvCxnSpPr/>
          <p:nvPr/>
        </p:nvCxnSpPr>
        <p:spPr>
          <a:xfrm>
            <a:off x="4299857" y="4114800"/>
            <a:ext cx="2895600" cy="0"/>
          </a:xfrm>
          <a:prstGeom prst="straightConnector1">
            <a:avLst/>
          </a:prstGeom>
          <a:ln w="38100">
            <a:solidFill>
              <a:srgbClr val="0070C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Rectangle 5"/>
          <p:cNvSpPr/>
          <p:nvPr/>
        </p:nvSpPr>
        <p:spPr>
          <a:xfrm>
            <a:off x="3004457" y="468061"/>
            <a:ext cx="5704114" cy="584775"/>
          </a:xfrm>
          <a:prstGeom prst="rect">
            <a:avLst/>
          </a:prstGeom>
          <a:gradFill flip="none" rotWithShape="1">
            <a:gsLst>
              <a:gs pos="0">
                <a:schemeClr val="accent5">
                  <a:tint val="50000"/>
                  <a:satMod val="300000"/>
                </a:schemeClr>
              </a:gs>
              <a:gs pos="35000">
                <a:schemeClr val="accent5">
                  <a:tint val="37000"/>
                  <a:satMod val="300000"/>
                </a:schemeClr>
              </a:gs>
              <a:gs pos="100000">
                <a:schemeClr val="accent5">
                  <a:tint val="15000"/>
                  <a:satMod val="350000"/>
                </a:schemeClr>
              </a:gs>
            </a:gsLst>
            <a:lin ang="5400000" scaled="1"/>
            <a:tileRect/>
          </a:gra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bn-BD" sz="3200" dirty="0">
                <a:latin typeface="NikoshBAN" pitchFamily="2" charset="0"/>
                <a:cs typeface="NikoshBAN" pitchFamily="2" charset="0"/>
              </a:rPr>
              <a:t>চিহ্নিত অংশটি মূল না কান্ড</a:t>
            </a:r>
            <a:endParaRPr lang="en-US" sz="3200" dirty="0"/>
          </a:p>
        </p:txBody>
      </p:sp>
      <p:sp>
        <p:nvSpPr>
          <p:cNvPr id="7" name="Rectangle 6"/>
          <p:cNvSpPr/>
          <p:nvPr/>
        </p:nvSpPr>
        <p:spPr>
          <a:xfrm>
            <a:off x="2311401" y="494015"/>
            <a:ext cx="7955008" cy="584775"/>
          </a:xfrm>
          <a:prstGeom prst="rect">
            <a:avLst/>
          </a:prstGeom>
          <a:gradFill flip="none" rotWithShape="1">
            <a:gsLst>
              <a:gs pos="0">
                <a:schemeClr val="accent5">
                  <a:tint val="50000"/>
                  <a:satMod val="300000"/>
                </a:schemeClr>
              </a:gs>
              <a:gs pos="35000">
                <a:schemeClr val="accent5">
                  <a:tint val="37000"/>
                  <a:satMod val="300000"/>
                </a:schemeClr>
              </a:gs>
              <a:gs pos="100000">
                <a:schemeClr val="accent5">
                  <a:tint val="15000"/>
                  <a:satMod val="350000"/>
                </a:schemeClr>
              </a:gs>
            </a:gsLst>
            <a:lin ang="5400000" scaled="1"/>
            <a:tileRect/>
          </a:gra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bn-BD" sz="3200" dirty="0">
                <a:latin typeface="NikoshBAN" pitchFamily="2" charset="0"/>
                <a:cs typeface="NikoshBAN" pitchFamily="2" charset="0"/>
              </a:rPr>
              <a:t>মূল হলে ডানদিকের প্রধান মূলটি মোটা কেন ?</a:t>
            </a:r>
            <a:endParaRPr lang="en-US" sz="3200" dirty="0"/>
          </a:p>
        </p:txBody>
      </p:sp>
      <p:sp>
        <p:nvSpPr>
          <p:cNvPr id="2" name="Frame 1">
            <a:extLst>
              <a:ext uri="{FF2B5EF4-FFF2-40B4-BE49-F238E27FC236}">
                <a16:creationId xmlns:a16="http://schemas.microsoft.com/office/drawing/2014/main" id="{2FAD42F3-C7DB-8545-BC55-39B8BBC6D12D}"/>
              </a:ext>
            </a:extLst>
          </p:cNvPr>
          <p:cNvSpPr/>
          <p:nvPr/>
        </p:nvSpPr>
        <p:spPr>
          <a:xfrm>
            <a:off x="0" y="0"/>
            <a:ext cx="12192000" cy="6857999"/>
          </a:xfrm>
          <a:prstGeom prst="frame">
            <a:avLst>
              <a:gd name="adj1" fmla="val 3337"/>
            </a:avLst>
          </a:prstGeom>
          <a:solidFill>
            <a:schemeClr val="accent6"/>
          </a:solidFill>
          <a:ln w="25400" cap="flat" cmpd="sng" algn="ctr">
            <a:noFill/>
            <a:prstDash val="solid"/>
          </a:ln>
          <a:effectLst>
            <a:glow rad="139700">
              <a:srgbClr val="9BBB59">
                <a:satMod val="175000"/>
                <a:alpha val="40000"/>
              </a:srgb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lIns="99057" tIns="49528" rIns="99057" bIns="49528" spcCol="0"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905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900" b="0" i="0" u="none" strike="noStrike" kern="120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7167825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3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set>
                                      <p:cBhvr>
                                        <p:cTn id="1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6" grpId="1" animBg="1"/>
      <p:bldP spid="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C:\Users\User\Desktop\1.jpg"/>
          <p:cNvPicPr>
            <a:picLocks noChangeAspect="1" noChangeArrowheads="1"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401" y="838200"/>
            <a:ext cx="7543799" cy="4953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2895600" y="3465285"/>
            <a:ext cx="6400800" cy="1600200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bn-BD" sz="7200" b="1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রূপান্তরিত প্রধান মূল </a:t>
            </a:r>
            <a:endParaRPr lang="en-US" sz="7200" b="1" dirty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" name="Frame 1">
            <a:extLst>
              <a:ext uri="{FF2B5EF4-FFF2-40B4-BE49-F238E27FC236}">
                <a16:creationId xmlns:a16="http://schemas.microsoft.com/office/drawing/2014/main" id="{38CCBCC2-850A-8743-A1D3-8AE9CED2EC8E}"/>
              </a:ext>
            </a:extLst>
          </p:cNvPr>
          <p:cNvSpPr/>
          <p:nvPr/>
        </p:nvSpPr>
        <p:spPr>
          <a:xfrm>
            <a:off x="0" y="0"/>
            <a:ext cx="12192000" cy="6857999"/>
          </a:xfrm>
          <a:prstGeom prst="frame">
            <a:avLst>
              <a:gd name="adj1" fmla="val 3337"/>
            </a:avLst>
          </a:prstGeom>
          <a:solidFill>
            <a:schemeClr val="accent6"/>
          </a:solidFill>
          <a:ln w="25400" cap="flat" cmpd="sng" algn="ctr">
            <a:noFill/>
            <a:prstDash val="solid"/>
          </a:ln>
          <a:effectLst>
            <a:glow rad="139700">
              <a:srgbClr val="9BBB59">
                <a:satMod val="175000"/>
                <a:alpha val="40000"/>
              </a:srgb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lIns="99057" tIns="49528" rIns="99057" bIns="49528" spcCol="0"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905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900" b="0" i="0" u="none" strike="noStrike" kern="120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2EDCABF-A629-3F49-91A4-B0B20FBA6B7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99929" y="696685"/>
            <a:ext cx="5463928" cy="1280886"/>
          </a:xfrm>
          <a:prstGeom prst="round2DiagRect">
            <a:avLst>
              <a:gd name="adj1" fmla="val 16667"/>
              <a:gd name="adj2" fmla="val 0"/>
            </a:avLst>
          </a:prstGeom>
          <a:noFill/>
          <a:ln>
            <a:noFill/>
            <a:headEnd/>
            <a:tailEnd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prstTxWarp prst="textPlain">
              <a:avLst/>
            </a:prstTxWarp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GB" sz="8000" b="1">
                <a:ln w="11430"/>
                <a:solidFill>
                  <a:srgbClr val="00B05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আজকের পাঠ</a:t>
            </a:r>
            <a:endParaRPr lang="en-US" sz="8000" b="1" dirty="0">
              <a:ln w="11430"/>
              <a:solidFill>
                <a:srgbClr val="00B05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52483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4038600" y="533400"/>
            <a:ext cx="3657600" cy="1066800"/>
            <a:chOff x="2209800" y="1600200"/>
            <a:chExt cx="3657600" cy="1066800"/>
          </a:xfrm>
        </p:grpSpPr>
        <p:sp>
          <p:nvSpPr>
            <p:cNvPr id="6" name="Rectangle 5"/>
            <p:cNvSpPr/>
            <p:nvPr/>
          </p:nvSpPr>
          <p:spPr>
            <a:xfrm>
              <a:off x="2209800" y="1600200"/>
              <a:ext cx="3657600" cy="1066800"/>
            </a:xfrm>
            <a:prstGeom prst="rect">
              <a:avLst/>
            </a:prstGeom>
            <a:gradFill flip="none" rotWithShape="1">
              <a:gsLst>
                <a:gs pos="0">
                  <a:srgbClr val="33D5D9">
                    <a:tint val="66000"/>
                    <a:satMod val="160000"/>
                  </a:srgbClr>
                </a:gs>
                <a:gs pos="50000">
                  <a:srgbClr val="33D5D9">
                    <a:tint val="44500"/>
                    <a:satMod val="160000"/>
                  </a:srgbClr>
                </a:gs>
                <a:gs pos="100000">
                  <a:srgbClr val="33D5D9">
                    <a:tint val="23500"/>
                    <a:satMod val="160000"/>
                  </a:srgbClr>
                </a:gs>
              </a:gsLst>
              <a:lin ang="8100000" scaled="1"/>
              <a:tileRect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2971800" y="1783080"/>
              <a:ext cx="2133600" cy="685800"/>
            </a:xfrm>
            <a:prstGeom prst="rect">
              <a:avLst/>
            </a:prstGeom>
            <a:noFill/>
          </p:spPr>
          <p:txBody>
            <a:bodyPr wrap="square" rtlCol="0">
              <a:prstTxWarp prst="textPlain">
                <a:avLst/>
              </a:prstTxWarp>
              <a:spAutoFit/>
              <a:scene3d>
                <a:camera prst="orthographicFront"/>
                <a:lightRig rig="flat" dir="tl">
                  <a:rot lat="0" lon="0" rev="6600000"/>
                </a:lightRig>
              </a:scene3d>
              <a:sp3d extrusionH="25400" contourW="8890">
                <a:bevelT w="38100" h="31750"/>
                <a:contourClr>
                  <a:schemeClr val="accent2">
                    <a:shade val="75000"/>
                  </a:schemeClr>
                </a:contourClr>
              </a:sp3d>
            </a:bodyPr>
            <a:lstStyle/>
            <a:p>
              <a:r>
                <a:rPr lang="bn-BD" sz="1800" b="1" dirty="0">
                  <a:ln w="11430"/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শিখনফল </a:t>
              </a:r>
              <a:endParaRPr lang="en-US" sz="18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endParaRPr>
            </a:p>
          </p:txBody>
        </p:sp>
      </p:grpSp>
      <p:sp>
        <p:nvSpPr>
          <p:cNvPr id="9" name="Rectangle 8"/>
          <p:cNvSpPr/>
          <p:nvPr/>
        </p:nvSpPr>
        <p:spPr>
          <a:xfrm>
            <a:off x="2181935" y="1950721"/>
            <a:ext cx="6381494" cy="584775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  <a:ln>
            <a:solidFill>
              <a:srgbClr val="996633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bn-BD" sz="3200" dirty="0">
                <a:latin typeface="NikoshBAN" pitchFamily="2" charset="0"/>
                <a:cs typeface="NikoshBAN" pitchFamily="2" charset="0"/>
              </a:rPr>
              <a:t>এই পাঠ শেষে শিক্ষার্থীরা---</a:t>
            </a:r>
          </a:p>
        </p:txBody>
      </p:sp>
      <p:sp>
        <p:nvSpPr>
          <p:cNvPr id="10" name="Rectangle 9"/>
          <p:cNvSpPr/>
          <p:nvPr/>
        </p:nvSpPr>
        <p:spPr>
          <a:xfrm>
            <a:off x="2181935" y="2928907"/>
            <a:ext cx="9520205" cy="584775"/>
          </a:xfrm>
          <a:prstGeom prst="rect">
            <a:avLst/>
          </a:prstGeom>
          <a:gradFill flip="none" rotWithShape="1">
            <a:gsLst>
              <a:gs pos="0">
                <a:schemeClr val="accent5">
                  <a:tint val="50000"/>
                  <a:satMod val="300000"/>
                </a:schemeClr>
              </a:gs>
              <a:gs pos="35000">
                <a:schemeClr val="accent5">
                  <a:tint val="37000"/>
                  <a:satMod val="300000"/>
                </a:schemeClr>
              </a:gs>
              <a:gs pos="100000">
                <a:schemeClr val="accent5">
                  <a:tint val="15000"/>
                  <a:satMod val="350000"/>
                </a:schemeClr>
              </a:gs>
            </a:gsLst>
            <a:lin ang="5400000" scaled="1"/>
            <a:tileRect/>
          </a:gra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bn-BD" sz="3200" dirty="0">
                <a:latin typeface="NikoshBAN" pitchFamily="2" charset="0"/>
                <a:cs typeface="NikoshBAN" pitchFamily="2" charset="0"/>
              </a:rPr>
              <a:t>১. রূপান্তরিত প্রধান মূল কী তা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বর্ণনা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করতে</a:t>
            </a:r>
            <a:r>
              <a:rPr lang="bn-BD" sz="3200" dirty="0">
                <a:latin typeface="NikoshBAN" pitchFamily="2" charset="0"/>
                <a:cs typeface="NikoshBAN" pitchFamily="2" charset="0"/>
              </a:rPr>
              <a:t> পারবে </a:t>
            </a:r>
          </a:p>
        </p:txBody>
      </p:sp>
      <p:sp>
        <p:nvSpPr>
          <p:cNvPr id="11" name="Rectangle 10"/>
          <p:cNvSpPr/>
          <p:nvPr/>
        </p:nvSpPr>
        <p:spPr>
          <a:xfrm>
            <a:off x="2181936" y="3733801"/>
            <a:ext cx="9520207" cy="584775"/>
          </a:xfrm>
          <a:prstGeom prst="rect">
            <a:avLst/>
          </a:prstGeom>
          <a:gradFill flip="none" rotWithShape="1">
            <a:gsLst>
              <a:gs pos="0">
                <a:schemeClr val="accent5">
                  <a:tint val="50000"/>
                  <a:satMod val="300000"/>
                </a:schemeClr>
              </a:gs>
              <a:gs pos="35000">
                <a:schemeClr val="accent5">
                  <a:tint val="37000"/>
                  <a:satMod val="300000"/>
                </a:schemeClr>
              </a:gs>
              <a:gs pos="100000">
                <a:schemeClr val="accent5">
                  <a:tint val="15000"/>
                  <a:satMod val="350000"/>
                </a:schemeClr>
              </a:gs>
            </a:gsLst>
            <a:lin ang="5400000" scaled="1"/>
            <a:tileRect/>
          </a:gra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bn-BD" sz="3200" dirty="0">
                <a:latin typeface="NikoshBAN" pitchFamily="2" charset="0"/>
                <a:cs typeface="NikoshBAN" pitchFamily="2" charset="0"/>
              </a:rPr>
              <a:t>২. রূপান্তরিত প্রধান মূলের গঠন  ব্যাখ্যা করতে পারবে </a:t>
            </a:r>
          </a:p>
        </p:txBody>
      </p:sp>
      <p:sp>
        <p:nvSpPr>
          <p:cNvPr id="12" name="Rectangle 11"/>
          <p:cNvSpPr/>
          <p:nvPr/>
        </p:nvSpPr>
        <p:spPr>
          <a:xfrm>
            <a:off x="2181934" y="5361653"/>
            <a:ext cx="9520207" cy="584775"/>
          </a:xfrm>
          <a:prstGeom prst="rect">
            <a:avLst/>
          </a:prstGeom>
          <a:gradFill flip="none" rotWithShape="1">
            <a:gsLst>
              <a:gs pos="0">
                <a:schemeClr val="accent5">
                  <a:tint val="50000"/>
                  <a:satMod val="300000"/>
                </a:schemeClr>
              </a:gs>
              <a:gs pos="35000">
                <a:schemeClr val="accent5">
                  <a:tint val="37000"/>
                  <a:satMod val="300000"/>
                </a:schemeClr>
              </a:gs>
              <a:gs pos="100000">
                <a:schemeClr val="accent5">
                  <a:tint val="15000"/>
                  <a:satMod val="350000"/>
                </a:schemeClr>
              </a:gs>
            </a:gsLst>
            <a:lin ang="5400000" scaled="1"/>
            <a:tileRect/>
          </a:gra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bn-BD" sz="3200" dirty="0">
                <a:latin typeface="NikoshBAN" pitchFamily="2" charset="0"/>
                <a:cs typeface="NikoshBAN" pitchFamily="2" charset="0"/>
              </a:rPr>
              <a:t>৪.রূপান্তরিত প্রধান মূলের চিত্র অংকন করতে পারবে ।  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2181934" y="4599653"/>
            <a:ext cx="9520207" cy="584775"/>
          </a:xfrm>
          <a:prstGeom prst="rect">
            <a:avLst/>
          </a:prstGeom>
          <a:gradFill flip="none" rotWithShape="1">
            <a:gsLst>
              <a:gs pos="0">
                <a:schemeClr val="accent5">
                  <a:tint val="50000"/>
                  <a:satMod val="300000"/>
                </a:schemeClr>
              </a:gs>
              <a:gs pos="35000">
                <a:schemeClr val="accent5">
                  <a:tint val="37000"/>
                  <a:satMod val="300000"/>
                </a:schemeClr>
              </a:gs>
              <a:gs pos="100000">
                <a:schemeClr val="accent5">
                  <a:tint val="15000"/>
                  <a:satMod val="350000"/>
                </a:schemeClr>
              </a:gs>
            </a:gsLst>
            <a:lin ang="5400000" scaled="1"/>
            <a:tileRect/>
          </a:gra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bn-BD" sz="3200" dirty="0">
                <a:latin typeface="NikoshBAN" pitchFamily="2" charset="0"/>
                <a:cs typeface="NikoshBAN" pitchFamily="2" charset="0"/>
              </a:rPr>
              <a:t>৩. রূপান্তরিত প্রধান মূলের প্রকারভেদ করতে পারবে </a:t>
            </a:r>
          </a:p>
        </p:txBody>
      </p:sp>
      <p:sp>
        <p:nvSpPr>
          <p:cNvPr id="2" name="Frame 1">
            <a:extLst>
              <a:ext uri="{FF2B5EF4-FFF2-40B4-BE49-F238E27FC236}">
                <a16:creationId xmlns:a16="http://schemas.microsoft.com/office/drawing/2014/main" id="{AC69E0BC-C50A-014C-836B-A8A3EE3FEBEF}"/>
              </a:ext>
            </a:extLst>
          </p:cNvPr>
          <p:cNvSpPr/>
          <p:nvPr/>
        </p:nvSpPr>
        <p:spPr>
          <a:xfrm>
            <a:off x="0" y="0"/>
            <a:ext cx="12192000" cy="6857999"/>
          </a:xfrm>
          <a:prstGeom prst="frame">
            <a:avLst>
              <a:gd name="adj1" fmla="val 3337"/>
            </a:avLst>
          </a:prstGeom>
          <a:solidFill>
            <a:schemeClr val="accent6"/>
          </a:solidFill>
          <a:ln w="25400" cap="flat" cmpd="sng" algn="ctr">
            <a:noFill/>
            <a:prstDash val="solid"/>
          </a:ln>
          <a:effectLst>
            <a:glow rad="139700">
              <a:srgbClr val="9BBB59">
                <a:satMod val="175000"/>
                <a:alpha val="40000"/>
              </a:srgb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lIns="99057" tIns="49528" rIns="99057" bIns="49528" spcCol="0"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905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900" b="0" i="0" u="none" strike="noStrike" kern="120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33226553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rush"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3" descr="C:\Users\User\Desktop\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49886" y="1480174"/>
            <a:ext cx="1030133" cy="34139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3019961" y="286572"/>
            <a:ext cx="7075171" cy="646331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3600" dirty="0">
                <a:latin typeface="NikoshBAN" pitchFamily="2" charset="0"/>
                <a:cs typeface="NikoshBAN" pitchFamily="2" charset="0"/>
              </a:rPr>
              <a:t>নিচে কিসের ছবি দেখতে পাচ্ছ?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620591" y="5546262"/>
            <a:ext cx="3037254" cy="584775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3200" b="1" dirty="0">
                <a:solidFill>
                  <a:srgbClr val="0033CC"/>
                </a:solidFill>
                <a:latin typeface="NikoshBAN" pitchFamily="2" charset="0"/>
                <a:cs typeface="NikoshBAN" pitchFamily="2" charset="0"/>
              </a:rPr>
              <a:t>প্রধান</a:t>
            </a:r>
            <a:r>
              <a:rPr lang="bn-BD" sz="3200" b="1" dirty="0">
                <a:latin typeface="NikoshBAN" pitchFamily="2" charset="0"/>
                <a:cs typeface="NikoshBAN" pitchFamily="2" charset="0"/>
              </a:rPr>
              <a:t> মূল </a:t>
            </a:r>
            <a:endParaRPr lang="en-US" sz="32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637147" y="319693"/>
            <a:ext cx="8304810" cy="584775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3200" dirty="0">
                <a:latin typeface="NikoshBAN" pitchFamily="2" charset="0"/>
                <a:cs typeface="NikoshBAN" pitchFamily="2" charset="0"/>
              </a:rPr>
              <a:t>নিচের চিত্রে যা দেখছ তা কী মূল না কান্ড ?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238888" y="5537696"/>
            <a:ext cx="6856244" cy="584775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3200" dirty="0">
                <a:latin typeface="NikoshBAN" pitchFamily="2" charset="0"/>
                <a:cs typeface="NikoshBAN" pitchFamily="2" charset="0"/>
              </a:rPr>
              <a:t>খাদ্য সঞ্চয়ের ফলে  প্রধান মূলের </a:t>
            </a:r>
            <a:r>
              <a:rPr lang="bn-BD" sz="3200" dirty="0">
                <a:solidFill>
                  <a:srgbClr val="0033CC"/>
                </a:solidFill>
                <a:latin typeface="NikoshBAN" pitchFamily="2" charset="0"/>
                <a:cs typeface="NikoshBAN" pitchFamily="2" charset="0"/>
              </a:rPr>
              <a:t>রূপান্তর</a:t>
            </a:r>
            <a:r>
              <a:rPr lang="bn-BD" sz="3200" dirty="0">
                <a:latin typeface="NikoshBAN" pitchFamily="2" charset="0"/>
                <a:cs typeface="NikoshBAN" pitchFamily="2" charset="0"/>
              </a:rPr>
              <a:t> ।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019962" y="5515483"/>
            <a:ext cx="7539181" cy="646331"/>
          </a:xfrm>
          <a:prstGeom prst="rect">
            <a:avLst/>
          </a:prstGeom>
          <a:gradFill flip="none" rotWithShape="1">
            <a:gsLst>
              <a:gs pos="0">
                <a:schemeClr val="accent3">
                  <a:tint val="50000"/>
                  <a:satMod val="300000"/>
                </a:schemeClr>
              </a:gs>
              <a:gs pos="35000">
                <a:schemeClr val="accent3">
                  <a:tint val="37000"/>
                  <a:satMod val="300000"/>
                </a:schemeClr>
              </a:gs>
              <a:gs pos="100000">
                <a:schemeClr val="accent3">
                  <a:tint val="15000"/>
                  <a:satMod val="350000"/>
                </a:schemeClr>
              </a:gs>
            </a:gsLst>
            <a:lin ang="5400000" scaled="1"/>
            <a:tileRect/>
          </a:gra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3600" b="1" dirty="0">
                <a:latin typeface="NikoshBAN" pitchFamily="2" charset="0"/>
                <a:cs typeface="NikoshBAN" pitchFamily="2" charset="0"/>
              </a:rPr>
              <a:t>রূপান্তরিত প্রধান মূল </a:t>
            </a:r>
            <a:endParaRPr lang="en-US" sz="36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093951" y="335280"/>
            <a:ext cx="6834592" cy="523220"/>
          </a:xfrm>
          <a:prstGeom prst="rect">
            <a:avLst/>
          </a:prstGeom>
          <a:gradFill flip="none" rotWithShape="1">
            <a:gsLst>
              <a:gs pos="0">
                <a:schemeClr val="accent5">
                  <a:tint val="50000"/>
                  <a:satMod val="300000"/>
                </a:schemeClr>
              </a:gs>
              <a:gs pos="35000">
                <a:schemeClr val="accent5">
                  <a:tint val="37000"/>
                  <a:satMod val="300000"/>
                </a:schemeClr>
              </a:gs>
              <a:gs pos="100000">
                <a:schemeClr val="accent5">
                  <a:tint val="15000"/>
                  <a:satMod val="350000"/>
                </a:schemeClr>
              </a:gs>
            </a:gsLst>
            <a:lin ang="5400000" scaled="1"/>
            <a:tileRect/>
          </a:gra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2800" dirty="0">
                <a:latin typeface="NikoshBAN" pitchFamily="2" charset="0"/>
                <a:cs typeface="NikoshBAN" pitchFamily="2" charset="0"/>
              </a:rPr>
              <a:t>এদের গায়ে কী কোন পর্ব বা গিট আছে ?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4141708" y="273725"/>
            <a:ext cx="4333820" cy="523220"/>
          </a:xfrm>
          <a:prstGeom prst="rect">
            <a:avLst/>
          </a:prstGeom>
          <a:gradFill flip="none" rotWithShape="1">
            <a:gsLst>
              <a:gs pos="0">
                <a:schemeClr val="accent5">
                  <a:tint val="50000"/>
                  <a:satMod val="300000"/>
                </a:schemeClr>
              </a:gs>
              <a:gs pos="35000">
                <a:schemeClr val="accent5">
                  <a:tint val="37000"/>
                  <a:satMod val="300000"/>
                </a:schemeClr>
              </a:gs>
              <a:gs pos="100000">
                <a:schemeClr val="accent5">
                  <a:tint val="15000"/>
                  <a:satMod val="350000"/>
                </a:schemeClr>
              </a:gs>
            </a:gsLst>
            <a:lin ang="5400000" scaled="1"/>
            <a:tileRect/>
          </a:gra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2800" dirty="0">
                <a:latin typeface="NikoshBAN" pitchFamily="2" charset="0"/>
                <a:cs typeface="NikoshBAN" pitchFamily="2" charset="0"/>
              </a:rPr>
              <a:t>পাতা ,মুকুল আছে ?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263956" y="330997"/>
            <a:ext cx="10232125" cy="523220"/>
          </a:xfrm>
          <a:prstGeom prst="rect">
            <a:avLst/>
          </a:prstGeom>
          <a:gradFill flip="none" rotWithShape="1">
            <a:gsLst>
              <a:gs pos="0">
                <a:schemeClr val="accent5">
                  <a:tint val="50000"/>
                  <a:satMod val="300000"/>
                </a:schemeClr>
              </a:gs>
              <a:gs pos="35000">
                <a:schemeClr val="accent5">
                  <a:tint val="37000"/>
                  <a:satMod val="300000"/>
                </a:schemeClr>
              </a:gs>
              <a:gs pos="100000">
                <a:schemeClr val="accent5">
                  <a:tint val="15000"/>
                  <a:satMod val="350000"/>
                </a:schemeClr>
              </a:gs>
            </a:gsLst>
            <a:lin ang="5400000" scaled="1"/>
            <a:tileRect/>
          </a:gra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2800" dirty="0">
                <a:latin typeface="NikoshBAN" pitchFamily="2" charset="0"/>
                <a:cs typeface="NikoshBAN" pitchFamily="2" charset="0"/>
              </a:rPr>
              <a:t>তাহলে মাটির উপরে যে পাতা দেখা যায় তা কোথা থেকে বের হয়েছে ?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3019961" y="284229"/>
            <a:ext cx="7452096" cy="584775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3200" dirty="0">
                <a:latin typeface="NikoshBAN" pitchFamily="2" charset="0"/>
                <a:cs typeface="NikoshBAN" pitchFamily="2" charset="0"/>
              </a:rPr>
              <a:t>চিত্রের মূলের গঠন নিম্নরূপ কেন ?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074" name="Picture 2" descr="C:\Users\User\Desktop\yy.gif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7588" y="1225436"/>
            <a:ext cx="5582689" cy="39424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TextBox 13"/>
          <p:cNvSpPr txBox="1"/>
          <p:nvPr/>
        </p:nvSpPr>
        <p:spPr>
          <a:xfrm>
            <a:off x="3019962" y="247229"/>
            <a:ext cx="7539181" cy="584775"/>
          </a:xfrm>
          <a:prstGeom prst="rect">
            <a:avLst/>
          </a:prstGeom>
          <a:gradFill flip="none" rotWithShape="1">
            <a:gsLst>
              <a:gs pos="0">
                <a:schemeClr val="accent5">
                  <a:tint val="50000"/>
                  <a:satMod val="300000"/>
                </a:schemeClr>
              </a:gs>
              <a:gs pos="35000">
                <a:schemeClr val="accent5">
                  <a:tint val="37000"/>
                  <a:satMod val="300000"/>
                </a:schemeClr>
              </a:gs>
              <a:gs pos="100000">
                <a:schemeClr val="accent5">
                  <a:tint val="15000"/>
                  <a:satMod val="350000"/>
                </a:schemeClr>
              </a:gs>
            </a:gsLst>
            <a:lin ang="5400000" scaled="1"/>
            <a:tileRect/>
          </a:gra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3200" dirty="0">
                <a:latin typeface="NikoshBAN" pitchFamily="2" charset="0"/>
                <a:cs typeface="NikoshBAN" pitchFamily="2" charset="0"/>
              </a:rPr>
              <a:t>এ ধর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নে</a:t>
            </a:r>
            <a:r>
              <a:rPr lang="bn-BD" sz="3200" dirty="0">
                <a:latin typeface="NikoshBAN" pitchFamily="2" charset="0"/>
                <a:cs typeface="NikoshBAN" pitchFamily="2" charset="0"/>
              </a:rPr>
              <a:t>র মূলকে আমরা কী বলতে পারি?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" name="Frame 1">
            <a:extLst>
              <a:ext uri="{FF2B5EF4-FFF2-40B4-BE49-F238E27FC236}">
                <a16:creationId xmlns:a16="http://schemas.microsoft.com/office/drawing/2014/main" id="{5DA9D6DC-28D8-2548-918B-7C75B9F56EBA}"/>
              </a:ext>
            </a:extLst>
          </p:cNvPr>
          <p:cNvSpPr/>
          <p:nvPr/>
        </p:nvSpPr>
        <p:spPr>
          <a:xfrm>
            <a:off x="0" y="0"/>
            <a:ext cx="12192000" cy="6857999"/>
          </a:xfrm>
          <a:prstGeom prst="frame">
            <a:avLst>
              <a:gd name="adj1" fmla="val 3337"/>
            </a:avLst>
          </a:prstGeom>
          <a:solidFill>
            <a:schemeClr val="accent6"/>
          </a:solidFill>
          <a:ln w="25400" cap="flat" cmpd="sng" algn="ctr">
            <a:noFill/>
            <a:prstDash val="solid"/>
          </a:ln>
          <a:effectLst>
            <a:glow rad="139700">
              <a:srgbClr val="9BBB59">
                <a:satMod val="175000"/>
                <a:alpha val="40000"/>
              </a:srgb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lIns="99057" tIns="49528" rIns="99057" bIns="49528" spcCol="0"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905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900" b="0" i="0" u="none" strike="noStrike" kern="120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5154436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7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7" grpId="1" animBg="1"/>
      <p:bldP spid="10" grpId="0" animBg="1"/>
      <p:bldP spid="10" grpId="1" animBg="1"/>
      <p:bldP spid="11" grpId="0" animBg="1"/>
      <p:bldP spid="11" grpId="1" animBg="1"/>
      <p:bldP spid="13" grpId="0" animBg="1"/>
      <p:bldP spid="12" grpId="0" animBg="1"/>
      <p:bldP spid="12" grpId="1" animBg="1"/>
      <p:bldP spid="16" grpId="0" animBg="1"/>
      <p:bldP spid="16" grpId="1" animBg="1"/>
      <p:bldP spid="17" grpId="0" animBg="1"/>
      <p:bldP spid="17" grpId="1" animBg="1"/>
      <p:bldP spid="18" grpId="0" animBg="1"/>
      <p:bldP spid="18" grpId="1" animBg="1"/>
      <p:bldP spid="1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451429" y="604821"/>
            <a:ext cx="4126410" cy="584775"/>
          </a:xfrm>
          <a:prstGeom prst="rect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3200" dirty="0">
                <a:latin typeface="NikoshBAN" pitchFamily="2" charset="0"/>
                <a:cs typeface="NikoshBAN" pitchFamily="2" charset="0"/>
              </a:rPr>
              <a:t> প্রধান মূলের রূপান্তর 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7" name="Picture 6" descr="C:\Users\User\Desktop\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3305" y="1521163"/>
            <a:ext cx="3492545" cy="3808440"/>
          </a:xfrm>
          <a:prstGeom prst="rect">
            <a:avLst/>
          </a:prstGeom>
          <a:ln w="88900" cap="sq" cmpd="thickThin">
            <a:solidFill>
              <a:schemeClr val="accent5">
                <a:lumMod val="20000"/>
                <a:lumOff val="80000"/>
              </a:schemeClr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7" descr="C:\Users\User\Desktop\2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16808" y="1520720"/>
            <a:ext cx="3431628" cy="3728106"/>
          </a:xfrm>
          <a:prstGeom prst="rect">
            <a:avLst/>
          </a:prstGeom>
          <a:ln w="88900" cap="sq" cmpd="thickThin">
            <a:solidFill>
              <a:schemeClr val="accent5">
                <a:lumMod val="20000"/>
                <a:lumOff val="80000"/>
              </a:schemeClr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19" descr="C:\Users\User\Desktop\1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2349" y="1604232"/>
            <a:ext cx="3405490" cy="3725370"/>
          </a:xfrm>
          <a:prstGeom prst="rect">
            <a:avLst/>
          </a:prstGeom>
          <a:ln w="88900" cap="sq" cmpd="thickThin">
            <a:solidFill>
              <a:schemeClr val="accent5">
                <a:lumMod val="20000"/>
                <a:lumOff val="80000"/>
              </a:schemeClr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0" name="Straight Arrow Connector 9"/>
          <p:cNvCxnSpPr>
            <a:stCxn id="4099" idx="3"/>
          </p:cNvCxnSpPr>
          <p:nvPr/>
        </p:nvCxnSpPr>
        <p:spPr>
          <a:xfrm flipV="1">
            <a:off x="5665086" y="3384773"/>
            <a:ext cx="507114" cy="6128"/>
          </a:xfrm>
          <a:prstGeom prst="straightConnector1">
            <a:avLst/>
          </a:prstGeom>
          <a:ln w="28575">
            <a:solidFill>
              <a:srgbClr val="0033CC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7111126" y="5600984"/>
            <a:ext cx="3484303" cy="584775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dirty="0">
                <a:solidFill>
                  <a:srgbClr val="0033CC"/>
                </a:solidFill>
                <a:latin typeface="NikoshBAN" pitchFamily="2" charset="0"/>
                <a:cs typeface="NikoshBAN" pitchFamily="2" charset="0"/>
              </a:rPr>
              <a:t>মোটা</a:t>
            </a:r>
            <a:r>
              <a:rPr lang="bn-BD" sz="3200" dirty="0">
                <a:latin typeface="NikoshBAN" pitchFamily="2" charset="0"/>
                <a:cs typeface="NikoshBAN" pitchFamily="2" charset="0"/>
              </a:rPr>
              <a:t> ও </a:t>
            </a:r>
            <a:r>
              <a:rPr lang="bn-BD" sz="3200" dirty="0">
                <a:solidFill>
                  <a:srgbClr val="0033CC"/>
                </a:solidFill>
                <a:latin typeface="NikoshBAN" pitchFamily="2" charset="0"/>
                <a:cs typeface="NikoshBAN" pitchFamily="2" charset="0"/>
              </a:rPr>
              <a:t>রসাল</a:t>
            </a:r>
            <a:r>
              <a:rPr lang="bn-BD" sz="3200" dirty="0">
                <a:latin typeface="NikoshBAN" pitchFamily="2" charset="0"/>
                <a:cs typeface="NikoshBAN" pitchFamily="2" charset="0"/>
              </a:rPr>
              <a:t> 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7111124" y="5589206"/>
            <a:ext cx="3614665" cy="584775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3200" b="1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গাজরাকৃতি </a:t>
            </a:r>
            <a:r>
              <a:rPr lang="bn-BD" sz="32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মূল</a:t>
            </a:r>
            <a:r>
              <a:rPr lang="bn-BD" sz="3200" b="1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 </a:t>
            </a:r>
            <a:endParaRPr lang="en-US" sz="3200" b="1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6901382" y="5659568"/>
            <a:ext cx="3614666" cy="584775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3200" b="1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শালগমাকৃতি </a:t>
            </a:r>
            <a:r>
              <a:rPr lang="bn-BD" sz="32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মূল </a:t>
            </a:r>
            <a:endParaRPr lang="en-US" sz="32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901382" y="5600262"/>
            <a:ext cx="3484303" cy="584775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3200" dirty="0">
                <a:solidFill>
                  <a:srgbClr val="0033CC"/>
                </a:solidFill>
                <a:latin typeface="NikoshBAN" pitchFamily="2" charset="0"/>
                <a:cs typeface="NikoshBAN" pitchFamily="2" charset="0"/>
              </a:rPr>
              <a:t>অনিয়মিত </a:t>
            </a:r>
            <a:r>
              <a:rPr lang="bn-BD" sz="3200" dirty="0">
                <a:latin typeface="NikoshBAN" pitchFamily="2" charset="0"/>
                <a:cs typeface="NikoshBAN" pitchFamily="2" charset="0"/>
              </a:rPr>
              <a:t>মোটা 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6452822" y="5669282"/>
            <a:ext cx="3711244" cy="584775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3200" b="1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মূলাকৃতি </a:t>
            </a:r>
            <a:r>
              <a:rPr lang="bn-BD" sz="32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মূল</a:t>
            </a:r>
            <a:r>
              <a:rPr lang="bn-BD" sz="3200" b="1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 </a:t>
            </a:r>
            <a:endParaRPr lang="en-US" sz="3200" b="1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5973731" y="466104"/>
            <a:ext cx="5690327" cy="954107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2800" dirty="0">
                <a:latin typeface="NikoshBAN" pitchFamily="2" charset="0"/>
                <a:cs typeface="NikoshBAN" pitchFamily="2" charset="0"/>
              </a:rPr>
              <a:t>খাদ্য সঞ্চয়ের ফলে প্রধান মূলের আকৃতি কেমন হয়েছে ?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6096000" y="5609977"/>
            <a:ext cx="5690326" cy="584775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3200" dirty="0">
                <a:latin typeface="NikoshBAN" pitchFamily="2" charset="0"/>
                <a:cs typeface="NikoshBAN" pitchFamily="2" charset="0"/>
              </a:rPr>
              <a:t>উপরদিক </a:t>
            </a:r>
            <a:r>
              <a:rPr lang="bn-BD" sz="3200" dirty="0">
                <a:solidFill>
                  <a:srgbClr val="0033CC"/>
                </a:solidFill>
                <a:latin typeface="NikoshBAN" pitchFamily="2" charset="0"/>
                <a:cs typeface="NikoshBAN" pitchFamily="2" charset="0"/>
              </a:rPr>
              <a:t>মোটা</a:t>
            </a:r>
            <a:r>
              <a:rPr lang="bn-BD" sz="3200" dirty="0">
                <a:latin typeface="NikoshBAN" pitchFamily="2" charset="0"/>
                <a:cs typeface="NikoshBAN" pitchFamily="2" charset="0"/>
              </a:rPr>
              <a:t>,নীচের দিকে </a:t>
            </a:r>
            <a:r>
              <a:rPr lang="bn-BD" sz="3200" dirty="0">
                <a:solidFill>
                  <a:srgbClr val="0033CC"/>
                </a:solidFill>
                <a:latin typeface="NikoshBAN" pitchFamily="2" charset="0"/>
                <a:cs typeface="NikoshBAN" pitchFamily="2" charset="0"/>
              </a:rPr>
              <a:t>সরু </a:t>
            </a:r>
            <a:r>
              <a:rPr lang="bn-BD" sz="3200" dirty="0">
                <a:latin typeface="NikoshBAN" pitchFamily="2" charset="0"/>
                <a:cs typeface="NikoshBAN" pitchFamily="2" charset="0"/>
              </a:rPr>
              <a:t>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6600418" y="5678998"/>
            <a:ext cx="4078551" cy="584775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dirty="0">
                <a:solidFill>
                  <a:srgbClr val="0033CC"/>
                </a:solidFill>
                <a:latin typeface="NikoshBAN" pitchFamily="2" charset="0"/>
                <a:cs typeface="NikoshBAN" pitchFamily="2" charset="0"/>
              </a:rPr>
              <a:t>মোটা</a:t>
            </a:r>
            <a:r>
              <a:rPr lang="bn-BD" sz="3200" dirty="0">
                <a:latin typeface="NikoshBAN" pitchFamily="2" charset="0"/>
                <a:cs typeface="NikoshBAN" pitchFamily="2" charset="0"/>
              </a:rPr>
              <a:t> ও </a:t>
            </a:r>
            <a:r>
              <a:rPr lang="bn-BD" sz="3200" dirty="0">
                <a:solidFill>
                  <a:srgbClr val="0033CC"/>
                </a:solidFill>
                <a:latin typeface="NikoshBAN" pitchFamily="2" charset="0"/>
                <a:cs typeface="NikoshBAN" pitchFamily="2" charset="0"/>
              </a:rPr>
              <a:t>রসাল</a:t>
            </a:r>
            <a:r>
              <a:rPr lang="bn-BD" sz="3200" dirty="0">
                <a:latin typeface="NikoshBAN" pitchFamily="2" charset="0"/>
                <a:cs typeface="NikoshBAN" pitchFamily="2" charset="0"/>
              </a:rPr>
              <a:t> 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6291115" y="5598921"/>
            <a:ext cx="4945380" cy="1077218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3200" dirty="0">
                <a:latin typeface="NikoshBAN" pitchFamily="2" charset="0"/>
                <a:cs typeface="NikoshBAN" pitchFamily="2" charset="0"/>
              </a:rPr>
              <a:t>উপরদিক </a:t>
            </a:r>
            <a:r>
              <a:rPr lang="bn-BD" sz="3200" dirty="0">
                <a:solidFill>
                  <a:srgbClr val="0033CC"/>
                </a:solidFill>
                <a:latin typeface="NikoshBAN" pitchFamily="2" charset="0"/>
                <a:cs typeface="NikoshBAN" pitchFamily="2" charset="0"/>
              </a:rPr>
              <a:t>মোটা</a:t>
            </a:r>
            <a:r>
              <a:rPr lang="bn-BD" sz="3200" dirty="0">
                <a:latin typeface="NikoshBAN" pitchFamily="2" charset="0"/>
                <a:cs typeface="NikoshBAN" pitchFamily="2" charset="0"/>
              </a:rPr>
              <a:t>,নীচের দিকে </a:t>
            </a:r>
            <a:r>
              <a:rPr lang="bn-BD" sz="3200" dirty="0">
                <a:solidFill>
                  <a:srgbClr val="0033CC"/>
                </a:solidFill>
                <a:latin typeface="NikoshBAN" pitchFamily="2" charset="0"/>
                <a:cs typeface="NikoshBAN" pitchFamily="2" charset="0"/>
              </a:rPr>
              <a:t>হঠাৎ সরু  </a:t>
            </a:r>
            <a:endParaRPr lang="en-US" sz="3200" dirty="0">
              <a:solidFill>
                <a:srgbClr val="0033CC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6390676" y="5669283"/>
            <a:ext cx="4078552" cy="584775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b="1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কন্দাকৃতি </a:t>
            </a:r>
            <a:r>
              <a:rPr lang="bn-BD" sz="32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মূল </a:t>
            </a:r>
            <a:r>
              <a:rPr lang="bn-BD" sz="3200" b="1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 </a:t>
            </a:r>
            <a:endParaRPr lang="en-US" sz="3200" b="1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Picture 2" descr="C:\Users\User\Desktop\TUBEROUS ROOTS MIRABILIS JALAPA_thumb[2]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1639" y="1523895"/>
            <a:ext cx="3587474" cy="380570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5">
                <a:lumMod val="20000"/>
                <a:lumOff val="8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4099" name="Picture 3" descr="C:\Users\User\Desktop\1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1640" y="1295401"/>
            <a:ext cx="3603447" cy="4191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5886898" y="263122"/>
            <a:ext cx="5753815" cy="954107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2800" dirty="0">
                <a:latin typeface="NikoshBAN" pitchFamily="2" charset="0"/>
                <a:cs typeface="NikoshBAN" pitchFamily="2" charset="0"/>
              </a:rPr>
              <a:t>এ ধরণের মূলকে আমরা কী মূল বলতে পারি ?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5863552" y="311585"/>
            <a:ext cx="5690327" cy="954107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2800" dirty="0">
                <a:latin typeface="NikoshBAN" pitchFamily="2" charset="0"/>
                <a:cs typeface="NikoshBAN" pitchFamily="2" charset="0"/>
              </a:rPr>
              <a:t>খাদ্য সঞ্চয়ের ফলে প্রধান মূলের আকৃতি কেমন হয়েছে ?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5891098" y="300345"/>
            <a:ext cx="4834693" cy="954107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2800" dirty="0">
                <a:latin typeface="NikoshBAN" pitchFamily="2" charset="0"/>
                <a:cs typeface="NikoshBAN" pitchFamily="2" charset="0"/>
              </a:rPr>
              <a:t>এ ধরণের মূলকে আমরা কী মূল বলতে পারি ?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5863553" y="322378"/>
            <a:ext cx="5690327" cy="954107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2800" dirty="0">
                <a:latin typeface="NikoshBAN" pitchFamily="2" charset="0"/>
                <a:cs typeface="NikoshBAN" pitchFamily="2" charset="0"/>
              </a:rPr>
              <a:t>এ ধরণের মূলকে আমরা কী মূল বলতে পারি ?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5863553" y="352418"/>
            <a:ext cx="5401374" cy="954107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2800" dirty="0">
                <a:latin typeface="NikoshBAN" pitchFamily="2" charset="0"/>
                <a:cs typeface="NikoshBAN" pitchFamily="2" charset="0"/>
              </a:rPr>
              <a:t>এ ধরণের মূলকে আমরা কী মূল বলতে পারি ?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5891098" y="418545"/>
            <a:ext cx="5690327" cy="953665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2800" dirty="0">
                <a:latin typeface="NikoshBAN" pitchFamily="2" charset="0"/>
                <a:cs typeface="NikoshBAN" pitchFamily="2" charset="0"/>
              </a:rPr>
              <a:t>খাদ্য সঞ্চয়ের ফলে প্রধান মূলের আকৃতি কেমন হয়েছে ?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5918643" y="460198"/>
            <a:ext cx="5690327" cy="965921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2800" dirty="0">
                <a:latin typeface="NikoshBAN" pitchFamily="2" charset="0"/>
                <a:cs typeface="NikoshBAN" pitchFamily="2" charset="0"/>
              </a:rPr>
              <a:t>খাদ্য সঞ্চয়ের ফলে প্রধান মূলের আকৃতি কেমন হয়েছে ?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" name="Frame 1">
            <a:extLst>
              <a:ext uri="{FF2B5EF4-FFF2-40B4-BE49-F238E27FC236}">
                <a16:creationId xmlns:a16="http://schemas.microsoft.com/office/drawing/2014/main" id="{9F738CC5-9AA3-D749-9B0E-1D226574B976}"/>
              </a:ext>
            </a:extLst>
          </p:cNvPr>
          <p:cNvSpPr/>
          <p:nvPr/>
        </p:nvSpPr>
        <p:spPr>
          <a:xfrm>
            <a:off x="0" y="0"/>
            <a:ext cx="12192000" cy="6857999"/>
          </a:xfrm>
          <a:prstGeom prst="frame">
            <a:avLst>
              <a:gd name="adj1" fmla="val 3337"/>
            </a:avLst>
          </a:prstGeom>
          <a:solidFill>
            <a:schemeClr val="accent6"/>
          </a:solidFill>
          <a:ln w="25400" cap="flat" cmpd="sng" algn="ctr">
            <a:noFill/>
            <a:prstDash val="solid"/>
          </a:ln>
          <a:effectLst>
            <a:glow rad="139700">
              <a:srgbClr val="9BBB59">
                <a:satMod val="175000"/>
                <a:alpha val="40000"/>
              </a:srgb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lIns="99057" tIns="49528" rIns="99057" bIns="49528" spcCol="0"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905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900" b="0" i="0" u="none" strike="noStrike" kern="120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7081841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0 L 0.45 0 " pathEditMode="relative" rAng="0" ptsTypes="AA">
                                      <p:cBhvr>
                                        <p:cTn id="17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500" y="0"/>
                                    </p:animMotion>
                                  </p:childTnLst>
                                </p:cTn>
                              </p:par>
                              <p:par>
                                <p:cTn id="1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1.11111E-6 L 0.44305 0.00069 " pathEditMode="relative" rAng="0" ptsTypes="AA">
                                      <p:cBhvr>
                                        <p:cTn id="60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153" y="2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7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8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9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9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8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9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7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4.44444E-6 L 0.45955 -0.00556 " pathEditMode="relative" rAng="0" ptsTypes="AA">
                                      <p:cBhvr>
                                        <p:cTn id="108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969" y="-27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1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9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2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0" fill="hold">
                      <p:stCondLst>
                        <p:cond delay="indefinite"/>
                      </p:stCondLst>
                      <p:childTnLst>
                        <p:par>
                          <p:cTn id="131" fill="hold">
                            <p:stCondLst>
                              <p:cond delay="0"/>
                            </p:stCondLst>
                            <p:childTnLst>
                              <p:par>
                                <p:cTn id="132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3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5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3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8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3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7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1.11111E-6 L 0.46181 0.00046 " pathEditMode="relative" rAng="0" ptsTypes="AA">
                                      <p:cBhvr>
                                        <p:cTn id="14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3090" y="2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9" fill="hold">
                      <p:stCondLst>
                        <p:cond delay="indefinite"/>
                      </p:stCondLst>
                      <p:childTnLst>
                        <p:par>
                          <p:cTn id="150" fill="hold">
                            <p:stCondLst>
                              <p:cond delay="0"/>
                            </p:stCondLst>
                            <p:childTnLst>
                              <p:par>
                                <p:cTn id="15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4" fill="hold">
                      <p:stCondLst>
                        <p:cond delay="indefinite"/>
                      </p:stCondLst>
                      <p:childTnLst>
                        <p:par>
                          <p:cTn id="155" fill="hold">
                            <p:stCondLst>
                              <p:cond delay="0"/>
                            </p:stCondLst>
                            <p:childTnLst>
                              <p:par>
                                <p:cTn id="156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5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9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6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5" fill="hold">
                      <p:stCondLst>
                        <p:cond delay="indefinite"/>
                      </p:stCondLst>
                      <p:childTnLst>
                        <p:par>
                          <p:cTn id="166" fill="hold">
                            <p:stCondLst>
                              <p:cond delay="0"/>
                            </p:stCondLst>
                            <p:childTnLst>
                              <p:par>
                                <p:cTn id="167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4" grpId="0" animBg="1"/>
      <p:bldP spid="14" grpId="1" animBg="1"/>
      <p:bldP spid="15" grpId="0" animBg="1"/>
      <p:bldP spid="15" grpId="1" animBg="1"/>
      <p:bldP spid="16" grpId="0" animBg="1"/>
      <p:bldP spid="16" grpId="1" animBg="1"/>
      <p:bldP spid="17" grpId="0" animBg="1"/>
      <p:bldP spid="17" grpId="1" animBg="1"/>
      <p:bldP spid="19" grpId="0" animBg="1"/>
      <p:bldP spid="19" grpId="1" animBg="1"/>
      <p:bldP spid="18" grpId="0" animBg="1"/>
      <p:bldP spid="18" grpId="1" animBg="1"/>
      <p:bldP spid="22" grpId="0" animBg="1"/>
      <p:bldP spid="22" grpId="1" animBg="1"/>
      <p:bldP spid="23" grpId="0" animBg="1"/>
      <p:bldP spid="23" grpId="1" animBg="1"/>
      <p:bldP spid="24" grpId="0" animBg="1"/>
      <p:bldP spid="24" grpId="1" animBg="1"/>
      <p:bldP spid="25" grpId="0" animBg="1"/>
      <p:bldP spid="11" grpId="0" animBg="1"/>
      <p:bldP spid="11" grpId="1" animBg="1"/>
      <p:bldP spid="26" grpId="0" animBg="1"/>
      <p:bldP spid="26" grpId="1" animBg="1"/>
      <p:bldP spid="27" grpId="0" animBg="1"/>
      <p:bldP spid="27" grpId="1" animBg="1"/>
      <p:bldP spid="28" grpId="0" animBg="1"/>
      <p:bldP spid="28" grpId="1" animBg="1"/>
      <p:bldP spid="29" grpId="0" animBg="1"/>
      <p:bldP spid="30" grpId="0" animBg="1"/>
      <p:bldP spid="30" grpId="1" animBg="1"/>
      <p:bldP spid="31" grpId="0" animBg="1"/>
      <p:bldP spid="31" grpId="1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4">
            <a:hlinkClick r:id="" action="ppaction://ole?verb=0"/>
          </p:cNvPr>
          <p:cNvGraphicFramePr>
            <a:graphicFrameLocks noChangeAspect="1"/>
          </p:cNvGraphicFramePr>
          <p:nvPr/>
        </p:nvGraphicFramePr>
        <p:xfrm>
          <a:off x="5219700" y="2971800"/>
          <a:ext cx="1524000" cy="1219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5" name="Packager Shell Object" showAsIcon="1" r:id="rId4" imgW="914400" imgH="771480" progId="Package">
                  <p:embed/>
                </p:oleObj>
              </mc:Choice>
              <mc:Fallback>
                <p:oleObj name="Packager Shell Object" showAsIcon="1" r:id="rId4" imgW="914400" imgH="771480" progId="Package">
                  <p:embed/>
                  <p:pic>
                    <p:nvPicPr>
                      <p:cNvPr id="5" name="Object 4">
                        <a:hlinkClick r:id="" action="ppaction://ole?verb=0"/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5219700" y="2971800"/>
                        <a:ext cx="1524000" cy="12192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5105400" y="1847612"/>
            <a:ext cx="1752600" cy="666988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bn-BD" sz="18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ভিডিওটি দেখি </a:t>
            </a:r>
            <a:endParaRPr lang="en-US" sz="1800" b="1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" name="Frame 1">
            <a:extLst>
              <a:ext uri="{FF2B5EF4-FFF2-40B4-BE49-F238E27FC236}">
                <a16:creationId xmlns:a16="http://schemas.microsoft.com/office/drawing/2014/main" id="{3A7583A7-CE77-FD4E-986F-4BC35C9699E2}"/>
              </a:ext>
            </a:extLst>
          </p:cNvPr>
          <p:cNvSpPr/>
          <p:nvPr/>
        </p:nvSpPr>
        <p:spPr>
          <a:xfrm>
            <a:off x="0" y="0"/>
            <a:ext cx="12192000" cy="6857999"/>
          </a:xfrm>
          <a:prstGeom prst="frame">
            <a:avLst>
              <a:gd name="adj1" fmla="val 3337"/>
            </a:avLst>
          </a:prstGeom>
          <a:solidFill>
            <a:schemeClr val="accent6"/>
          </a:solidFill>
          <a:ln w="25400" cap="flat" cmpd="sng" algn="ctr">
            <a:noFill/>
            <a:prstDash val="solid"/>
          </a:ln>
          <a:effectLst>
            <a:glow rad="139700">
              <a:srgbClr val="9BBB59">
                <a:satMod val="175000"/>
                <a:alpha val="40000"/>
              </a:srgb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lIns="99057" tIns="49528" rIns="99057" bIns="49528" spcCol="0"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905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900" b="0" i="0" u="none" strike="noStrike" kern="120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2899865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Application>Microsoft Office PowerPoint</Application>
  <PresentationFormat>Widescreen</PresentationFormat>
  <Slides>14</Slides>
  <Notes>9</Notes>
  <HiddenSlides>0</HiddenSlide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Unknown User</dc:creator>
  <cp:lastModifiedBy>Unknown User</cp:lastModifiedBy>
  <cp:revision>20</cp:revision>
  <dcterms:created xsi:type="dcterms:W3CDTF">2019-10-26T06:18:54Z</dcterms:created>
  <dcterms:modified xsi:type="dcterms:W3CDTF">2019-11-20T15:18:18Z</dcterms:modified>
</cp:coreProperties>
</file>