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59" r:id="rId4"/>
    <p:sldId id="260" r:id="rId5"/>
    <p:sldId id="261" r:id="rId6"/>
    <p:sldId id="282" r:id="rId7"/>
    <p:sldId id="262" r:id="rId8"/>
    <p:sldId id="283" r:id="rId9"/>
    <p:sldId id="277" r:id="rId10"/>
    <p:sldId id="279" r:id="rId11"/>
    <p:sldId id="264" r:id="rId12"/>
    <p:sldId id="265" r:id="rId13"/>
    <p:sldId id="269" r:id="rId14"/>
    <p:sldId id="266" r:id="rId15"/>
    <p:sldId id="270" r:id="rId16"/>
    <p:sldId id="280" r:id="rId17"/>
    <p:sldId id="268" r:id="rId18"/>
    <p:sldId id="281" r:id="rId19"/>
    <p:sldId id="272" r:id="rId20"/>
    <p:sldId id="271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4EDE-8F3F-44BE-8CF1-F8B9F273EBBF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C261-4843-49AB-9241-E375A767F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5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4EDE-8F3F-44BE-8CF1-F8B9F273EBBF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C261-4843-49AB-9241-E375A767F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3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4EDE-8F3F-44BE-8CF1-F8B9F273EBBF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C261-4843-49AB-9241-E375A767F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4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4EDE-8F3F-44BE-8CF1-F8B9F273EBBF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C261-4843-49AB-9241-E375A767F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7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4EDE-8F3F-44BE-8CF1-F8B9F273EBBF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C261-4843-49AB-9241-E375A767F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0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4EDE-8F3F-44BE-8CF1-F8B9F273EBBF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C261-4843-49AB-9241-E375A767F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4EDE-8F3F-44BE-8CF1-F8B9F273EBBF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C261-4843-49AB-9241-E375A767F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9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4EDE-8F3F-44BE-8CF1-F8B9F273EBBF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C261-4843-49AB-9241-E375A767F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6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4EDE-8F3F-44BE-8CF1-F8B9F273EBBF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C261-4843-49AB-9241-E375A767F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16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4EDE-8F3F-44BE-8CF1-F8B9F273EBBF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C261-4843-49AB-9241-E375A767F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2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4EDE-8F3F-44BE-8CF1-F8B9F273EBBF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C261-4843-49AB-9241-E375A767F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7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44EDE-8F3F-44BE-8CF1-F8B9F273EBBF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EC261-4843-49AB-9241-E375A767F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5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25" y="1440873"/>
            <a:ext cx="7941337" cy="460966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708547" y="223110"/>
            <a:ext cx="4696691" cy="106536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lvl="0" algn="ctr"/>
            <a:r>
              <a:rPr lang="bn-IN" sz="96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স্বাগতম</a:t>
            </a:r>
            <a:endParaRPr lang="en-US" sz="96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5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98240" y="1205344"/>
            <a:ext cx="249382" cy="454429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247622" y="1066800"/>
            <a:ext cx="1394447" cy="56803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247623" y="3103418"/>
            <a:ext cx="1398084" cy="56803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247622" y="5320145"/>
            <a:ext cx="1398085" cy="56803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34415" y="2532874"/>
            <a:ext cx="2825382" cy="173182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600" b="1" dirty="0" smtClean="0">
                <a:solidFill>
                  <a:srgbClr val="00B0F0"/>
                </a:solidFill>
              </a:rPr>
              <a:t>খাদ্যের অন্যান্য উপাদান</a:t>
            </a:r>
            <a:endParaRPr lang="bn-IN" sz="3600" b="1" dirty="0">
              <a:solidFill>
                <a:srgbClr val="00B0F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374050" y="2743200"/>
            <a:ext cx="1817950" cy="113356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000" b="1" dirty="0" smtClean="0">
                <a:solidFill>
                  <a:srgbClr val="FF0000"/>
                </a:solidFill>
              </a:rPr>
              <a:t>খনিজ লবণ</a:t>
            </a:r>
            <a:endParaRPr lang="bn-IN" sz="40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058011" y="715424"/>
            <a:ext cx="2161533" cy="95596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000" b="1" dirty="0" smtClean="0">
                <a:solidFill>
                  <a:schemeClr val="accent6">
                    <a:lumMod val="75000"/>
                  </a:schemeClr>
                </a:solidFill>
              </a:rPr>
              <a:t>ভিটামিন</a:t>
            </a:r>
            <a:endParaRPr lang="bn-IN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432389" y="5126181"/>
            <a:ext cx="1412775" cy="95596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000" b="1" dirty="0" smtClean="0">
                <a:solidFill>
                  <a:srgbClr val="002060"/>
                </a:solidFill>
              </a:rPr>
              <a:t>পানি</a:t>
            </a:r>
            <a:endParaRPr lang="bn-IN" sz="40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069" y="484043"/>
            <a:ext cx="2628900" cy="1733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150" y="2584397"/>
            <a:ext cx="2689899" cy="1628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150" y="4693186"/>
            <a:ext cx="2689899" cy="1733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34" y="2303524"/>
            <a:ext cx="3481330" cy="234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39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679418" y="4679369"/>
            <a:ext cx="5423018" cy="134735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400" b="1" dirty="0" smtClean="0">
                <a:solidFill>
                  <a:srgbClr val="00B0F0"/>
                </a:solidFill>
              </a:rPr>
              <a:t>খাদ্য আঁশ বা রাফেজ</a:t>
            </a:r>
            <a:endParaRPr lang="bn-IN" sz="4400" b="1" dirty="0">
              <a:solidFill>
                <a:srgbClr val="00B0F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94509" y="955963"/>
            <a:ext cx="9958866" cy="311727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000" b="1" dirty="0" smtClean="0">
                <a:solidFill>
                  <a:srgbClr val="C00000"/>
                </a:solidFill>
              </a:rPr>
              <a:t>উল্লেখিত খাদ্য উপাদানের বাইরে আরো একটি উপাদান রয়েছে, যেটি কোন পুষ্টি না জোগালেও একটি গুরুত্বপুর্ণ কাজ করে তার নাম হলো </a:t>
            </a:r>
            <a:endParaRPr lang="bn-IN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75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4" y="1251389"/>
            <a:ext cx="7853723" cy="38009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96292" y="5052360"/>
            <a:ext cx="980901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NikoshBAN" panose="02000000000000000000" pitchFamily="2" charset="0"/>
                <a:sym typeface="Wingdings"/>
              </a:rPr>
              <a:t>উৎসঃ চাল, আটা, আলু, মধু,ফলের রস, চিনি, দুধ, গম ইত্যাদি।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  <a:sym typeface="Wingdings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96292" y="5760246"/>
            <a:ext cx="980901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/>
              </a:rPr>
              <a:t>Kv</a:t>
            </a:r>
            <a:r>
              <a:rPr lang="bn-IN" sz="4000" b="1" dirty="0" smtClean="0">
                <a:solidFill>
                  <a:srgbClr val="00B0F0"/>
                </a:solidFill>
                <a:latin typeface="+mj-lt"/>
                <a:cs typeface="NikoshBAN" panose="02000000000000000000" pitchFamily="2" charset="0"/>
                <a:sym typeface="Wingdings"/>
              </a:rPr>
              <a:t>জঃ</a:t>
            </a:r>
            <a:r>
              <a:rPr lang="en-US" sz="40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/>
              </a:rPr>
              <a:t> </a:t>
            </a:r>
            <a:r>
              <a:rPr lang="bn-IN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দেহে </a:t>
            </a:r>
            <a:r>
              <a:rPr lang="en-US" sz="40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/>
              </a:rPr>
              <a:t>kw³ </a:t>
            </a:r>
            <a:r>
              <a:rPr lang="en-US" sz="40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/>
              </a:rPr>
              <a:t>Drcv`b</a:t>
            </a:r>
            <a:r>
              <a:rPr lang="bn-IN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করে</a:t>
            </a:r>
            <a:r>
              <a:rPr lang="en-US" sz="40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/>
              </a:rPr>
              <a:t> | </a:t>
            </a:r>
          </a:p>
        </p:txBody>
      </p:sp>
      <p:sp>
        <p:nvSpPr>
          <p:cNvPr id="6" name="Oval 5"/>
          <p:cNvSpPr/>
          <p:nvPr/>
        </p:nvSpPr>
        <p:spPr>
          <a:xfrm>
            <a:off x="5001103" y="184589"/>
            <a:ext cx="2799396" cy="95596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000" b="1" dirty="0" smtClean="0">
                <a:solidFill>
                  <a:srgbClr val="FF0000"/>
                </a:solidFill>
              </a:rPr>
              <a:t>শর্করা</a:t>
            </a:r>
            <a:endParaRPr lang="bn-I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84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042" y="1127170"/>
            <a:ext cx="8143923" cy="39294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29023" y="5056583"/>
            <a:ext cx="1143364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accent5"/>
                </a:solidFill>
                <a:latin typeface="+mj-lt"/>
                <a:cs typeface="NikoshBAN" panose="02000000000000000000" pitchFamily="2" charset="0"/>
                <a:sym typeface="Wingdings"/>
              </a:rPr>
              <a:t>উৎসঃ মাছ, মাংস, দুধ, ডিম, ডাল, শিমের বীচি, চিনাবাদাম ইত্যাদি ।</a:t>
            </a:r>
            <a:r>
              <a:rPr lang="en-US" sz="4000" b="1" dirty="0" smtClean="0">
                <a:solidFill>
                  <a:schemeClr val="accent5"/>
                </a:solidFill>
                <a:latin typeface="SutonnyMJ" pitchFamily="2" charset="0"/>
                <a:cs typeface="SutonnyMJ" pitchFamily="2" charset="0"/>
                <a:sym typeface="Wingding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023" y="5764469"/>
            <a:ext cx="1143364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/>
              </a:rPr>
              <a:t>Kv</a:t>
            </a:r>
            <a:r>
              <a:rPr lang="bn-IN" sz="4000" b="1" dirty="0" smtClean="0">
                <a:solidFill>
                  <a:srgbClr val="00B050"/>
                </a:solidFill>
                <a:latin typeface="+mj-lt"/>
                <a:cs typeface="NikoshBAN" panose="02000000000000000000" pitchFamily="2" charset="0"/>
                <a:sym typeface="Wingdings"/>
              </a:rPr>
              <a:t>জঃ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/>
              </a:rPr>
              <a:t> </a:t>
            </a:r>
            <a:r>
              <a:rPr lang="bn-IN" sz="4000" b="1" dirty="0" smtClean="0">
                <a:solidFill>
                  <a:srgbClr val="00B050"/>
                </a:solidFill>
                <a:latin typeface="+mj-lt"/>
                <a:cs typeface="NikoshBAN" panose="02000000000000000000" pitchFamily="2" charset="0"/>
                <a:sym typeface="Wingdings"/>
              </a:rPr>
              <a:t>দেহের বৃদ্ধি সাধন ও ক্ষয় পূরণ করে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/>
              </a:rPr>
              <a:t>| </a:t>
            </a:r>
          </a:p>
        </p:txBody>
      </p:sp>
      <p:sp>
        <p:nvSpPr>
          <p:cNvPr id="6" name="Oval 5"/>
          <p:cNvSpPr/>
          <p:nvPr/>
        </p:nvSpPr>
        <p:spPr>
          <a:xfrm>
            <a:off x="4846147" y="119435"/>
            <a:ext cx="2799396" cy="95596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000" b="1" dirty="0" smtClean="0">
                <a:solidFill>
                  <a:srgbClr val="00B050"/>
                </a:solidFill>
              </a:rPr>
              <a:t>আমিষ</a:t>
            </a:r>
            <a:endParaRPr lang="bn-IN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32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98" y="1224777"/>
            <a:ext cx="8549164" cy="39698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74943" y="5194591"/>
            <a:ext cx="1072432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B050"/>
                </a:solidFill>
                <a:latin typeface="+mj-lt"/>
                <a:cs typeface="NikoshBAN" panose="02000000000000000000" pitchFamily="2" charset="0"/>
                <a:sym typeface="Wingdings"/>
              </a:rPr>
              <a:t>উৎসঃ চর্বি, ঘি,ডালডা, সয়াবিন, সরিষা,তিল, বাদামের তেল ইত্যাদি।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Wingdings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4942" y="5905542"/>
            <a:ext cx="1072432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  <a:sym typeface="Wingdings"/>
              </a:rPr>
              <a:t>Kv</a:t>
            </a:r>
            <a:r>
              <a:rPr lang="bn-IN" sz="4000" b="1" dirty="0" smtClean="0">
                <a:solidFill>
                  <a:srgbClr val="7030A0"/>
                </a:solidFill>
                <a:latin typeface="+mj-lt"/>
                <a:cs typeface="NikoshBAN" panose="02000000000000000000" pitchFamily="2" charset="0"/>
                <a:sym typeface="Wingdings"/>
              </a:rPr>
              <a:t>জঃ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  <a:sym typeface="Wingdings"/>
              </a:rPr>
              <a:t> </a:t>
            </a:r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দেহে তাপ ও 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  <a:sym typeface="Wingdings"/>
              </a:rPr>
              <a:t>kw³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  <a:sym typeface="Wingdings"/>
              </a:rPr>
              <a:t>Drcv`b</a:t>
            </a:r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করে। 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  <a:sym typeface="Wingdings"/>
              </a:rPr>
              <a:t> </a:t>
            </a:r>
          </a:p>
        </p:txBody>
      </p:sp>
      <p:sp>
        <p:nvSpPr>
          <p:cNvPr id="6" name="Oval 5"/>
          <p:cNvSpPr/>
          <p:nvPr/>
        </p:nvSpPr>
        <p:spPr>
          <a:xfrm>
            <a:off x="4578082" y="144378"/>
            <a:ext cx="2799396" cy="95596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000" b="1" dirty="0" smtClean="0">
                <a:solidFill>
                  <a:srgbClr val="FF0000"/>
                </a:solidFill>
              </a:rPr>
              <a:t>স্নেহ </a:t>
            </a:r>
            <a:endParaRPr lang="bn-I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711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02" y="961254"/>
            <a:ext cx="7525207" cy="35680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44175" y="4529342"/>
            <a:ext cx="1147375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B0F0"/>
                </a:solidFill>
                <a:latin typeface="+mj-lt"/>
                <a:cs typeface="NikoshBAN" panose="02000000000000000000" pitchFamily="2" charset="0"/>
                <a:sym typeface="Wingdings"/>
              </a:rPr>
              <a:t>উৎসঃ সব ধরনের খাবার ।</a:t>
            </a:r>
            <a:r>
              <a:rPr lang="en-US" sz="4000" b="1" dirty="0" smtClean="0">
                <a:solidFill>
                  <a:srgbClr val="00B0F0"/>
                </a:solidFill>
                <a:latin typeface="+mj-lt"/>
                <a:cs typeface="SutonnyMJ" pitchFamily="2" charset="0"/>
                <a:sym typeface="Wingding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4175" y="5237228"/>
            <a:ext cx="11473752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+mj-cs"/>
                <a:sym typeface="Wingdings"/>
              </a:rPr>
              <a:t>Kv</a:t>
            </a:r>
            <a:r>
              <a:rPr lang="bn-IN" sz="4000" b="1" dirty="0" smtClean="0">
                <a:solidFill>
                  <a:srgbClr val="7030A0"/>
                </a:solidFill>
                <a:latin typeface="+mj-lt"/>
                <a:cs typeface="+mj-cs"/>
                <a:sym typeface="Wingdings"/>
              </a:rPr>
              <a:t>জঃ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+mj-cs"/>
                <a:sym typeface="Wingdings"/>
              </a:rPr>
              <a:t> </a:t>
            </a:r>
            <a:r>
              <a:rPr lang="bn-IN" sz="4000" b="1" dirty="0" smtClean="0">
                <a:solidFill>
                  <a:srgbClr val="7030A0"/>
                </a:solidFill>
                <a:latin typeface="+mj-lt"/>
                <a:cs typeface="+mj-cs"/>
                <a:sym typeface="Wingdings"/>
              </a:rPr>
              <a:t>রোগ প্রতিরোধে শক্তি বাড়ানো, বিভিন্ন রাসায়নিক বিক্রিয়ায় উদ্দীপনা যোগায়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+mj-cs"/>
                <a:sym typeface="Wingdings"/>
              </a:rPr>
              <a:t>| </a:t>
            </a:r>
            <a:r>
              <a:rPr lang="bn-IN" sz="4000" b="1" dirty="0" smtClean="0">
                <a:solidFill>
                  <a:srgbClr val="7030A0"/>
                </a:solidFill>
                <a:latin typeface="SutonnyMJ" pitchFamily="2" charset="0"/>
                <a:cs typeface="+mj-cs"/>
                <a:sym typeface="Wingdings"/>
              </a:rPr>
              <a:t> 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+mj-cs"/>
              <a:sym typeface="Wingding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66607" y="181503"/>
            <a:ext cx="2799396" cy="7797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000" b="1" dirty="0" smtClean="0">
                <a:solidFill>
                  <a:schemeClr val="accent1"/>
                </a:solidFill>
              </a:rPr>
              <a:t>ভিটামিন</a:t>
            </a:r>
            <a:endParaRPr lang="bn-IN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4291" y="4958833"/>
            <a:ext cx="1062643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7030A0"/>
                </a:solidFill>
                <a:latin typeface="+mj-lt"/>
                <a:cs typeface="NikoshBAN" panose="02000000000000000000" pitchFamily="2" charset="0"/>
                <a:sym typeface="Wingdings"/>
              </a:rPr>
              <a:t>উৎসঃ প্রায় সব ধরনের খাবার </a:t>
            </a:r>
            <a:r>
              <a:rPr lang="bn-IN" sz="3600" dirty="0" smtClean="0">
                <a:solidFill>
                  <a:srgbClr val="7030A0"/>
                </a:solidFill>
                <a:latin typeface="+mj-lt"/>
                <a:cs typeface="NikoshBAN" panose="02000000000000000000" pitchFamily="2" charset="0"/>
                <a:sym typeface="Wingdings"/>
              </a:rPr>
              <a:t>।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  <a:sym typeface="Wingdings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4291" y="5666719"/>
            <a:ext cx="1062643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  <a:sym typeface="Wingdings"/>
              </a:rPr>
              <a:t>Kv</a:t>
            </a:r>
            <a:r>
              <a:rPr lang="bn-IN" sz="4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NikoshBAN" panose="02000000000000000000" pitchFamily="2" charset="0"/>
                <a:sym typeface="Wingdings"/>
              </a:rPr>
              <a:t>জঃ বিভিন্ন জৈবিক কাজে অংশ নেয়। 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  <a:sym typeface="Wingdings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64" y="1191491"/>
            <a:ext cx="7476514" cy="37673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4315302" y="81549"/>
            <a:ext cx="2799396" cy="95596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000" b="1" dirty="0" smtClean="0">
                <a:solidFill>
                  <a:srgbClr val="C00000"/>
                </a:solidFill>
              </a:rPr>
              <a:t>খনিজ লবণ</a:t>
            </a:r>
            <a:endParaRPr lang="bn-IN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1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43345" y="4544380"/>
            <a:ext cx="1093123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B0F0"/>
                </a:solidFill>
                <a:latin typeface="+mj-lt"/>
                <a:cs typeface="NikoshBAN" panose="02000000000000000000" pitchFamily="2" charset="0"/>
                <a:sym typeface="Wingdings"/>
              </a:rPr>
              <a:t>উৎসঃ প্রায় সব ধরনের খাবার ।</a:t>
            </a:r>
            <a:r>
              <a:rPr lang="en-US" sz="40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  <a:sym typeface="Wingdings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3345" y="5252266"/>
            <a:ext cx="10931237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  <a:sym typeface="Wingdings"/>
              </a:rPr>
              <a:t>Kv</a:t>
            </a:r>
            <a:r>
              <a:rPr lang="bn-IN" sz="4000" b="1" dirty="0" smtClean="0">
                <a:solidFill>
                  <a:srgbClr val="FF0000"/>
                </a:solidFill>
                <a:latin typeface="+mj-lt"/>
                <a:cs typeface="NikoshBAN" panose="02000000000000000000" pitchFamily="2" charset="0"/>
                <a:sym typeface="Wingdings"/>
              </a:rPr>
              <a:t>জঃ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  <a:sym typeface="Wingdings"/>
              </a:rPr>
              <a:t> </a:t>
            </a:r>
            <a:r>
              <a:rPr lang="bn-IN" sz="4000" b="1" dirty="0" smtClean="0">
                <a:solidFill>
                  <a:srgbClr val="FF0000"/>
                </a:solidFill>
                <a:latin typeface="+mj-lt"/>
                <a:cs typeface="NikoshBAN" panose="02000000000000000000" pitchFamily="2" charset="0"/>
                <a:sym typeface="Wingdings"/>
              </a:rPr>
              <a:t>দেহে পানি ও তাপের সমতা রক্ষা করে, কোষের কার্যাদি নিয়ন্ত্রণ করে ও কোষীয় অঙ্গাণু ধারণ করে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  <a:sym typeface="Wingdings"/>
              </a:rPr>
              <a:t>|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09" y="1124970"/>
            <a:ext cx="7245927" cy="34194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val 10"/>
          <p:cNvSpPr/>
          <p:nvPr/>
        </p:nvSpPr>
        <p:spPr>
          <a:xfrm>
            <a:off x="4294909" y="169006"/>
            <a:ext cx="2916131" cy="7731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000" b="1" dirty="0" smtClean="0">
                <a:solidFill>
                  <a:srgbClr val="00B050"/>
                </a:solidFill>
              </a:rPr>
              <a:t>পানি</a:t>
            </a:r>
            <a:endParaRPr lang="bn-IN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452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427" y="4613217"/>
            <a:ext cx="1157404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C00000"/>
                </a:solidFill>
                <a:latin typeface="+mj-lt"/>
                <a:cs typeface="NikoshBAN" panose="02000000000000000000" pitchFamily="2" charset="0"/>
                <a:sym typeface="Wingdings"/>
              </a:rPr>
              <a:t>উৎসঃ আঁশযুক্ত খাবার ।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  <a:sym typeface="Wingdings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4074" y="5321103"/>
            <a:ext cx="115824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  <a:sym typeface="Wingdings"/>
              </a:rPr>
              <a:t>Kv</a:t>
            </a:r>
            <a:r>
              <a:rPr lang="bn-IN" sz="4000" b="1" dirty="0" smtClean="0">
                <a:solidFill>
                  <a:srgbClr val="002060"/>
                </a:solidFill>
                <a:latin typeface="+mj-lt"/>
                <a:cs typeface="NikoshBAN" panose="02000000000000000000" pitchFamily="2" charset="0"/>
                <a:sym typeface="Wingdings"/>
              </a:rPr>
              <a:t>জঃ পানি শোষণ করে এবং মলের পরিমাণ বৃদ্ধি করে ও বৃহদান্ত্র থেকে মল নিষ্কাসনে সাহায্য করে। 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  <a:sym typeface="Wingdings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4" y="1265918"/>
            <a:ext cx="8548254" cy="33472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2905869" y="182861"/>
            <a:ext cx="5423018" cy="94210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400" b="1" dirty="0" smtClean="0">
                <a:solidFill>
                  <a:schemeClr val="accent1">
                    <a:lumMod val="75000"/>
                  </a:schemeClr>
                </a:solidFill>
              </a:rPr>
              <a:t>খাদ্য আঁশ বা রাফেজ</a:t>
            </a:r>
            <a:endParaRPr lang="bn-IN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25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43345" y="1787236"/>
            <a:ext cx="11388437" cy="447501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400" b="1" dirty="0">
                <a:solidFill>
                  <a:srgbClr val="C00000"/>
                </a:solidFill>
              </a:rPr>
              <a:t>আজ সারাদিনে যে সমস্ত খাবার খেয়েছ  তার মধ্যে ৫টি খাদ্যের নাম ও সে সমস্ত খাবারে কোন প্রধান খাদ্য উপাদান বিদ্যমান তার নাম লিখ।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633455" y="684306"/>
            <a:ext cx="5423018" cy="94210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400" b="1" dirty="0" smtClean="0"/>
          </a:p>
          <a:p>
            <a:pPr lvl="0" algn="ctr"/>
            <a:r>
              <a:rPr lang="bn-IN" sz="4000" b="1" dirty="0">
                <a:solidFill>
                  <a:schemeClr val="accent6">
                    <a:lumMod val="50000"/>
                  </a:schemeClr>
                </a:solidFill>
              </a:rPr>
              <a:t>দলীয়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bn-IN" sz="4000" b="1" dirty="0">
                <a:solidFill>
                  <a:schemeClr val="accent6">
                    <a:lumMod val="50000"/>
                  </a:schemeClr>
                </a:solidFill>
              </a:rPr>
              <a:t>কাজ</a:t>
            </a:r>
          </a:p>
          <a:p>
            <a:pPr lvl="0" algn="ctr"/>
            <a:endParaRPr lang="bn-IN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75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>
            <a:off x="5611091" y="1810113"/>
            <a:ext cx="73613" cy="47669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003574" y="852138"/>
            <a:ext cx="2965652" cy="6232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6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</a:rPr>
              <a:t>পরিচিতি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63267" y="1997306"/>
            <a:ext cx="383754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bn-IN" sz="3600" u="sng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শিক্ষকের-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bn-IN" sz="3600" dirty="0">
                <a:solidFill>
                  <a:srgbClr val="F7964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মিতা রানী গোমস্তা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bn-IN" sz="3600" dirty="0">
                <a:solidFill>
                  <a:srgbClr val="9BBB59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কলকলিয়া জি</a:t>
            </a:r>
            <a:r>
              <a:rPr lang="en-US" sz="3600" dirty="0">
                <a:solidFill>
                  <a:srgbClr val="9BBB59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>
                <a:solidFill>
                  <a:srgbClr val="9BBB59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600" dirty="0">
                <a:solidFill>
                  <a:srgbClr val="9BBB59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>
                <a:solidFill>
                  <a:srgbClr val="9BBB59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9BBB59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মাধ্যমিক বিদ্যালয়</a:t>
            </a:r>
            <a:endParaRPr lang="bn-IN" sz="3600" dirty="0">
              <a:solidFill>
                <a:srgbClr val="9BBB59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০১৮১৫৩০৯৯৫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0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mitagomosta@gmail.com</a:t>
            </a:r>
            <a:endParaRPr lang="bn-BD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bn-BD" sz="3600" dirty="0">
              <a:solidFill>
                <a:srgbClr val="C0504D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40346" y="1997306"/>
            <a:ext cx="366127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 :  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৯ম</a:t>
            </a:r>
            <a:endParaRPr lang="bn-BD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৫ম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 বস্তু : 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প্রানির খাদ্য ও পুষ্টি</a:t>
            </a:r>
            <a:endParaRPr lang="bn-BD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তারিখ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...............।</a:t>
            </a:r>
            <a:endParaRPr lang="bn-BD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 :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50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মিনিট</a:t>
            </a:r>
          </a:p>
          <a:p>
            <a:pPr lvl="0"/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9757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910" y="1622370"/>
            <a:ext cx="3144981" cy="22414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49" y="1622370"/>
            <a:ext cx="3312561" cy="22414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9" y="3864542"/>
            <a:ext cx="3312561" cy="22414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99349" y="318655"/>
            <a:ext cx="1054876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/>
              <a:t>নিচের </a:t>
            </a:r>
            <a:r>
              <a:rPr lang="bn-IN" sz="4000" b="1" dirty="0"/>
              <a:t>কোন খাবারে </a:t>
            </a:r>
            <a:r>
              <a:rPr lang="en-US" sz="4000" b="1" dirty="0" err="1" smtClean="0"/>
              <a:t>কোন</a:t>
            </a:r>
            <a:r>
              <a:rPr lang="en-US" sz="4000" b="1" dirty="0" smtClean="0"/>
              <a:t> </a:t>
            </a:r>
            <a:r>
              <a:rPr lang="bn-IN" sz="4000" b="1" dirty="0" smtClean="0"/>
              <a:t>খাদ্য উপাদান বেশি পরিমাণে বিদ্যমান</a:t>
            </a:r>
            <a:endParaRPr lang="en-US" sz="4000" b="1" dirty="0"/>
          </a:p>
        </p:txBody>
      </p:sp>
      <p:pic>
        <p:nvPicPr>
          <p:cNvPr id="8" name="Picture 7" descr="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1910" y="3863819"/>
            <a:ext cx="3131940" cy="22428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092706" y="1622370"/>
            <a:ext cx="195349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/>
                </a:solidFill>
              </a:rPr>
              <a:t>শর্করা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92703" y="2905984"/>
            <a:ext cx="195349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আমিষ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92703" y="4068585"/>
            <a:ext cx="195349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</a:rPr>
              <a:t>স্নেহ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92704" y="5223756"/>
            <a:ext cx="195349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</a:rPr>
              <a:t>খনিজ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লবণ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454727" y="2382982"/>
            <a:ext cx="845128" cy="6650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13564" y="2382982"/>
            <a:ext cx="845128" cy="6650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301406" y="4593251"/>
            <a:ext cx="845128" cy="6650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60243" y="4593251"/>
            <a:ext cx="845128" cy="6650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0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1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677700" y="304800"/>
            <a:ext cx="5423018" cy="94210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400" b="1" dirty="0" smtClean="0"/>
          </a:p>
          <a:p>
            <a:pPr lvl="0" algn="ctr"/>
            <a:r>
              <a:rPr lang="bn-IN" sz="4000" b="1" dirty="0" smtClean="0">
                <a:solidFill>
                  <a:srgbClr val="7030A0"/>
                </a:solidFill>
              </a:rPr>
              <a:t>বাড়ীর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bn-IN" sz="4000" b="1" dirty="0">
                <a:solidFill>
                  <a:srgbClr val="7030A0"/>
                </a:solidFill>
              </a:rPr>
              <a:t>কাজ</a:t>
            </a:r>
          </a:p>
          <a:p>
            <a:pPr lvl="0" algn="ctr"/>
            <a:endParaRPr lang="bn-IN" sz="4400" b="1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883577" y="2802193"/>
            <a:ext cx="9011263" cy="28316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400" b="1" dirty="0" smtClean="0"/>
          </a:p>
          <a:p>
            <a:pPr lvl="0" algn="ctr"/>
            <a:r>
              <a:rPr lang="bn-IN" sz="4000" b="1" dirty="0">
                <a:solidFill>
                  <a:srgbClr val="C00000"/>
                </a:solidFill>
              </a:rPr>
              <a:t>আমাদের দেহের জন্য কোন খাদ্য উপাদান অধিক গুরুত্বপুর্ণ?</a:t>
            </a:r>
          </a:p>
          <a:p>
            <a:pPr lvl="0" algn="ctr"/>
            <a:endParaRPr lang="bn-IN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554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45081" y="5087645"/>
            <a:ext cx="4306529" cy="156332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9600" b="1" dirty="0">
                <a:solidFill>
                  <a:srgbClr val="7030A0"/>
                </a:solidFill>
              </a:rPr>
              <a:t>ধন্যবাদ</a:t>
            </a:r>
            <a:endParaRPr lang="en-US" sz="9600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879" y="698986"/>
            <a:ext cx="7953849" cy="404599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4428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8958" y="601579"/>
            <a:ext cx="736332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/>
              <a:t>নিচের চিত্র গুলো লক্ষ্য করোঃ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45" y="1751841"/>
            <a:ext cx="3606744" cy="2295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662" y="1751841"/>
            <a:ext cx="3335405" cy="22955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189" y="1751842"/>
            <a:ext cx="4029473" cy="22955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0263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03788" y="4192511"/>
            <a:ext cx="8155858" cy="2752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7200" b="1" dirty="0">
                <a:solidFill>
                  <a:srgbClr val="00B0F0"/>
                </a:solidFill>
              </a:rPr>
              <a:t>প্রাণির খাদ্য ও পুষ্টি </a:t>
            </a:r>
            <a:endParaRPr lang="en-US" sz="7200" b="1" dirty="0">
              <a:solidFill>
                <a:srgbClr val="00B0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94" y="187286"/>
            <a:ext cx="10179586" cy="468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99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63591" y="457200"/>
            <a:ext cx="5796114" cy="121130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000" b="1" dirty="0" smtClean="0">
                <a:solidFill>
                  <a:srgbClr val="FF0000"/>
                </a:solidFill>
              </a:rPr>
              <a:t>শিখন ফল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26867" y="1789993"/>
            <a:ext cx="10869561" cy="455628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bn-IN" sz="4000" b="1" dirty="0">
                <a:solidFill>
                  <a:schemeClr val="accent1">
                    <a:lumMod val="75000"/>
                  </a:schemeClr>
                </a:solidFill>
              </a:rPr>
              <a:t>খাদ্য ও পুষ্টি কি বলতে পারবে।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bn-IN" sz="4000" b="1" dirty="0">
                <a:solidFill>
                  <a:schemeClr val="accent6">
                    <a:lumMod val="50000"/>
                  </a:schemeClr>
                </a:solidFill>
              </a:rPr>
              <a:t>খাদ্যের </a:t>
            </a:r>
            <a:r>
              <a:rPr lang="bn-IN" sz="4000" b="1" dirty="0" smtClean="0">
                <a:solidFill>
                  <a:schemeClr val="accent6">
                    <a:lumMod val="50000"/>
                  </a:schemeClr>
                </a:solidFill>
              </a:rPr>
              <a:t>কাজ বর্ননা করতে </a:t>
            </a:r>
            <a:r>
              <a:rPr lang="bn-IN" sz="4000" b="1" dirty="0">
                <a:solidFill>
                  <a:schemeClr val="accent6">
                    <a:lumMod val="50000"/>
                  </a:schemeClr>
                </a:solidFill>
              </a:rPr>
              <a:t>পারবে।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bn-IN" sz="4000" b="1">
                <a:solidFill>
                  <a:srgbClr val="FF0000"/>
                </a:solidFill>
              </a:rPr>
              <a:t>খাদ্যের </a:t>
            </a:r>
            <a:r>
              <a:rPr lang="bn-IN" sz="4000" b="1" smtClean="0">
                <a:solidFill>
                  <a:srgbClr val="FF0000"/>
                </a:solidFill>
              </a:rPr>
              <a:t>উপাদানগুলো উল্লেখ করতে </a:t>
            </a:r>
            <a:r>
              <a:rPr lang="bn-IN" sz="4000" b="1" dirty="0">
                <a:solidFill>
                  <a:srgbClr val="FF0000"/>
                </a:solidFill>
              </a:rPr>
              <a:t>পারবে।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bn-IN" sz="4000" b="1" dirty="0">
                <a:solidFill>
                  <a:srgbClr val="00B0F0"/>
                </a:solidFill>
              </a:rPr>
              <a:t>খাদ্যের </a:t>
            </a:r>
            <a:r>
              <a:rPr lang="bn-IN" sz="4000" b="1" dirty="0" smtClean="0">
                <a:solidFill>
                  <a:srgbClr val="00B0F0"/>
                </a:solidFill>
              </a:rPr>
              <a:t>উপাদানগুলোর উৎস ও কাজ </a:t>
            </a:r>
            <a:r>
              <a:rPr lang="bn-IN" sz="4000" b="1" dirty="0">
                <a:solidFill>
                  <a:srgbClr val="00B0F0"/>
                </a:solidFill>
              </a:rPr>
              <a:t>কাজ  বলতে পারবে।</a:t>
            </a:r>
            <a:endParaRPr lang="en-US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493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63591" y="457200"/>
            <a:ext cx="5796114" cy="121130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err="1" smtClean="0">
                <a:solidFill>
                  <a:srgbClr val="FF0000"/>
                </a:solidFill>
              </a:rPr>
              <a:t>চলো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একটি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ভিডিও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দেখি</a:t>
            </a:r>
            <a:r>
              <a:rPr lang="bn-IN" sz="4000" b="1" dirty="0" smtClean="0">
                <a:solidFill>
                  <a:srgbClr val="FF0000"/>
                </a:solidFill>
              </a:rPr>
              <a:t>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339300"/>
              </p:ext>
            </p:extLst>
          </p:nvPr>
        </p:nvGraphicFramePr>
        <p:xfrm>
          <a:off x="4773613" y="3181350"/>
          <a:ext cx="264636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Packager Shell Object" showAsIcon="1" r:id="rId3" imgW="2647080" imgH="491040" progId="Package">
                  <p:embed/>
                </p:oleObj>
              </mc:Choice>
              <mc:Fallback>
                <p:oleObj name="Packager Shell Object" showAsIcon="1" r:id="rId3" imgW="264708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73613" y="3181350"/>
                        <a:ext cx="2646362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2550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311426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559212" y="162233"/>
            <a:ext cx="10959277" cy="1401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4000" b="1" dirty="0">
                <a:solidFill>
                  <a:srgbClr val="FF0000"/>
                </a:solidFill>
              </a:rPr>
              <a:t>যেসব বস্তু খাওয়ার পর শোষিত হয়ে বিভিন্ন কার্য সম্পাদন করে তাকে খাদ্য বলে।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9212" y="1701114"/>
            <a:ext cx="10959278" cy="34525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4000" b="1" dirty="0">
                <a:solidFill>
                  <a:schemeClr val="accent5">
                    <a:lumMod val="75000"/>
                  </a:schemeClr>
                </a:solidFill>
              </a:rPr>
              <a:t>খাদ্যের কাজঃ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bn-IN" sz="4000" b="1" dirty="0">
                <a:solidFill>
                  <a:srgbClr val="0070C0"/>
                </a:solidFill>
              </a:rPr>
              <a:t>দেহের পুষ্টি সাধন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bn-IN" sz="4000" b="1" dirty="0">
                <a:solidFill>
                  <a:schemeClr val="accent6">
                    <a:lumMod val="75000"/>
                  </a:schemeClr>
                </a:solidFill>
              </a:rPr>
              <a:t>দেহের ক্ষয় পূরণ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bn-IN" sz="4000" b="1" dirty="0">
                <a:solidFill>
                  <a:schemeClr val="accent4">
                    <a:lumMod val="50000"/>
                  </a:schemeClr>
                </a:solidFill>
              </a:rPr>
              <a:t>দেহে রোগ প্রতিরোধ শক্তি উৎপাদন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bn-IN" sz="4000" b="1" dirty="0">
                <a:solidFill>
                  <a:srgbClr val="00B0F0"/>
                </a:solidFill>
              </a:rPr>
              <a:t>দেহে কর্মশক্তি ও তাপ উৎপাদন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9212" y="5291496"/>
            <a:ext cx="10959278" cy="13032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4000" b="1" dirty="0">
                <a:solidFill>
                  <a:srgbClr val="0070C0"/>
                </a:solidFill>
              </a:rPr>
              <a:t>খাদ্যবস্তু আহরণ করে দেহের শক্তির চাহিদা পূরণ, রোগ প্রতিরোধ, বৃদ্ধি ও ক্ষয়পূরণ করাকেই পুষ্টি বলে। 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53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47264" y="512618"/>
            <a:ext cx="3683573" cy="121130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456360" y="2950351"/>
            <a:ext cx="5796114" cy="121130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252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94219" y="1205344"/>
            <a:ext cx="249382" cy="454429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943602" y="1066800"/>
            <a:ext cx="1459734" cy="56803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943602" y="3158836"/>
            <a:ext cx="1613970" cy="56803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943601" y="5320145"/>
            <a:ext cx="1459735" cy="56803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76199" y="2147202"/>
            <a:ext cx="2117630" cy="266057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600" b="1" dirty="0" smtClean="0">
                <a:solidFill>
                  <a:srgbClr val="FF0000"/>
                </a:solidFill>
              </a:rPr>
              <a:t>খাদ্যের মূল উপাদান </a:t>
            </a:r>
            <a:endParaRPr lang="bn-IN" sz="36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274670" y="1066795"/>
            <a:ext cx="1635115" cy="95596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000" b="1" dirty="0" smtClean="0">
                <a:solidFill>
                  <a:srgbClr val="00B050"/>
                </a:solidFill>
              </a:rPr>
              <a:t>শর্করা</a:t>
            </a:r>
            <a:endParaRPr lang="bn-IN" sz="4000" b="1" dirty="0">
              <a:solidFill>
                <a:srgbClr val="00B05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336130" y="2999506"/>
            <a:ext cx="1789351" cy="95596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000" b="1" dirty="0" smtClean="0">
                <a:solidFill>
                  <a:schemeClr val="accent5">
                    <a:lumMod val="75000"/>
                  </a:schemeClr>
                </a:solidFill>
              </a:rPr>
              <a:t>আমিষ</a:t>
            </a:r>
            <a:endParaRPr lang="bn-IN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622179" y="4932217"/>
            <a:ext cx="1349066" cy="95596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000" b="1" dirty="0" smtClean="0">
                <a:solidFill>
                  <a:srgbClr val="C00000"/>
                </a:solidFill>
              </a:rPr>
              <a:t>স্নেহ </a:t>
            </a:r>
            <a:endParaRPr lang="bn-IN" sz="4000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6" y="1634837"/>
            <a:ext cx="3283138" cy="3491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795" y="751175"/>
            <a:ext cx="2809875" cy="1628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784" y="2695570"/>
            <a:ext cx="2728346" cy="17833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72" y="4794539"/>
            <a:ext cx="3064607" cy="188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456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3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398</Words>
  <Application>Microsoft Office PowerPoint</Application>
  <PresentationFormat>Widescreen</PresentationFormat>
  <Paragraphs>75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NikoshBAN</vt:lpstr>
      <vt:lpstr>SutonnyMJ</vt:lpstr>
      <vt:lpstr>Wingdings</vt:lpstr>
      <vt:lpstr>Office Theme</vt:lpstr>
      <vt:lpstr>Packager Shell Object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ns</cp:lastModifiedBy>
  <cp:revision>149</cp:revision>
  <dcterms:created xsi:type="dcterms:W3CDTF">2019-03-12T08:23:37Z</dcterms:created>
  <dcterms:modified xsi:type="dcterms:W3CDTF">2019-11-19T18:01:15Z</dcterms:modified>
</cp:coreProperties>
</file>