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83" r:id="rId5"/>
    <p:sldId id="292" r:id="rId6"/>
    <p:sldId id="285" r:id="rId7"/>
    <p:sldId id="286" r:id="rId8"/>
    <p:sldId id="287" r:id="rId9"/>
    <p:sldId id="288" r:id="rId10"/>
    <p:sldId id="289" r:id="rId11"/>
    <p:sldId id="290" r:id="rId12"/>
    <p:sldId id="291"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352D55-52EA-49C9-8782-288503A518FA}"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2223E-4773-43E4-9E04-9308514D6BF7}" type="slidenum">
              <a:rPr lang="en-US" smtClean="0"/>
              <a:t>‹#›</a:t>
            </a:fld>
            <a:endParaRPr lang="en-US"/>
          </a:p>
        </p:txBody>
      </p:sp>
    </p:spTree>
    <p:extLst>
      <p:ext uri="{BB962C8B-B14F-4D97-AF65-F5344CB8AC3E}">
        <p14:creationId xmlns:p14="http://schemas.microsoft.com/office/powerpoint/2010/main" val="2281195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52D55-52EA-49C9-8782-288503A518FA}"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2223E-4773-43E4-9E04-9308514D6BF7}" type="slidenum">
              <a:rPr lang="en-US" smtClean="0"/>
              <a:t>‹#›</a:t>
            </a:fld>
            <a:endParaRPr lang="en-US"/>
          </a:p>
        </p:txBody>
      </p:sp>
    </p:spTree>
    <p:extLst>
      <p:ext uri="{BB962C8B-B14F-4D97-AF65-F5344CB8AC3E}">
        <p14:creationId xmlns:p14="http://schemas.microsoft.com/office/powerpoint/2010/main" val="3948662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52D55-52EA-49C9-8782-288503A518FA}"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2223E-4773-43E4-9E04-9308514D6BF7}" type="slidenum">
              <a:rPr lang="en-US" smtClean="0"/>
              <a:t>‹#›</a:t>
            </a:fld>
            <a:endParaRPr lang="en-US"/>
          </a:p>
        </p:txBody>
      </p:sp>
    </p:spTree>
    <p:extLst>
      <p:ext uri="{BB962C8B-B14F-4D97-AF65-F5344CB8AC3E}">
        <p14:creationId xmlns:p14="http://schemas.microsoft.com/office/powerpoint/2010/main" val="343318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52D55-52EA-49C9-8782-288503A518FA}"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2223E-4773-43E4-9E04-9308514D6BF7}" type="slidenum">
              <a:rPr lang="en-US" smtClean="0"/>
              <a:t>‹#›</a:t>
            </a:fld>
            <a:endParaRPr lang="en-US"/>
          </a:p>
        </p:txBody>
      </p:sp>
    </p:spTree>
    <p:extLst>
      <p:ext uri="{BB962C8B-B14F-4D97-AF65-F5344CB8AC3E}">
        <p14:creationId xmlns:p14="http://schemas.microsoft.com/office/powerpoint/2010/main" val="76162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352D55-52EA-49C9-8782-288503A518FA}"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2223E-4773-43E4-9E04-9308514D6BF7}" type="slidenum">
              <a:rPr lang="en-US" smtClean="0"/>
              <a:t>‹#›</a:t>
            </a:fld>
            <a:endParaRPr lang="en-US"/>
          </a:p>
        </p:txBody>
      </p:sp>
    </p:spTree>
    <p:extLst>
      <p:ext uri="{BB962C8B-B14F-4D97-AF65-F5344CB8AC3E}">
        <p14:creationId xmlns:p14="http://schemas.microsoft.com/office/powerpoint/2010/main" val="2355291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352D55-52EA-49C9-8782-288503A518FA}"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A2223E-4773-43E4-9E04-9308514D6BF7}" type="slidenum">
              <a:rPr lang="en-US" smtClean="0"/>
              <a:t>‹#›</a:t>
            </a:fld>
            <a:endParaRPr lang="en-US"/>
          </a:p>
        </p:txBody>
      </p:sp>
    </p:spTree>
    <p:extLst>
      <p:ext uri="{BB962C8B-B14F-4D97-AF65-F5344CB8AC3E}">
        <p14:creationId xmlns:p14="http://schemas.microsoft.com/office/powerpoint/2010/main" val="1190664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352D55-52EA-49C9-8782-288503A518FA}" type="datetimeFigureOut">
              <a:rPr lang="en-US" smtClean="0"/>
              <a:t>11/20/2019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A2223E-4773-43E4-9E04-9308514D6BF7}" type="slidenum">
              <a:rPr lang="en-US" smtClean="0"/>
              <a:t>‹#›</a:t>
            </a:fld>
            <a:endParaRPr lang="en-US"/>
          </a:p>
        </p:txBody>
      </p:sp>
    </p:spTree>
    <p:extLst>
      <p:ext uri="{BB962C8B-B14F-4D97-AF65-F5344CB8AC3E}">
        <p14:creationId xmlns:p14="http://schemas.microsoft.com/office/powerpoint/2010/main" val="3382318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352D55-52EA-49C9-8782-288503A518FA}" type="datetimeFigureOut">
              <a:rPr lang="en-US" smtClean="0"/>
              <a:t>11/20/2019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A2223E-4773-43E4-9E04-9308514D6BF7}" type="slidenum">
              <a:rPr lang="en-US" smtClean="0"/>
              <a:t>‹#›</a:t>
            </a:fld>
            <a:endParaRPr lang="en-US"/>
          </a:p>
        </p:txBody>
      </p:sp>
    </p:spTree>
    <p:extLst>
      <p:ext uri="{BB962C8B-B14F-4D97-AF65-F5344CB8AC3E}">
        <p14:creationId xmlns:p14="http://schemas.microsoft.com/office/powerpoint/2010/main" val="332645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52D55-52EA-49C9-8782-288503A518FA}" type="datetimeFigureOut">
              <a:rPr lang="en-US" smtClean="0"/>
              <a:t>11/20/2019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A2223E-4773-43E4-9E04-9308514D6BF7}" type="slidenum">
              <a:rPr lang="en-US" smtClean="0"/>
              <a:t>‹#›</a:t>
            </a:fld>
            <a:endParaRPr lang="en-US"/>
          </a:p>
        </p:txBody>
      </p:sp>
    </p:spTree>
    <p:extLst>
      <p:ext uri="{BB962C8B-B14F-4D97-AF65-F5344CB8AC3E}">
        <p14:creationId xmlns:p14="http://schemas.microsoft.com/office/powerpoint/2010/main" val="321189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352D55-52EA-49C9-8782-288503A518FA}"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A2223E-4773-43E4-9E04-9308514D6BF7}" type="slidenum">
              <a:rPr lang="en-US" smtClean="0"/>
              <a:t>‹#›</a:t>
            </a:fld>
            <a:endParaRPr lang="en-US"/>
          </a:p>
        </p:txBody>
      </p:sp>
    </p:spTree>
    <p:extLst>
      <p:ext uri="{BB962C8B-B14F-4D97-AF65-F5344CB8AC3E}">
        <p14:creationId xmlns:p14="http://schemas.microsoft.com/office/powerpoint/2010/main" val="3469861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352D55-52EA-49C9-8782-288503A518FA}"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A2223E-4773-43E4-9E04-9308514D6BF7}" type="slidenum">
              <a:rPr lang="en-US" smtClean="0"/>
              <a:t>‹#›</a:t>
            </a:fld>
            <a:endParaRPr lang="en-US"/>
          </a:p>
        </p:txBody>
      </p:sp>
    </p:spTree>
    <p:extLst>
      <p:ext uri="{BB962C8B-B14F-4D97-AF65-F5344CB8AC3E}">
        <p14:creationId xmlns:p14="http://schemas.microsoft.com/office/powerpoint/2010/main" val="271153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52D55-52EA-49C9-8782-288503A518FA}" type="datetimeFigureOut">
              <a:rPr lang="en-US" smtClean="0"/>
              <a:t>11/20/2019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A2223E-4773-43E4-9E04-9308514D6BF7}" type="slidenum">
              <a:rPr lang="en-US" smtClean="0"/>
              <a:t>‹#›</a:t>
            </a:fld>
            <a:endParaRPr lang="en-US"/>
          </a:p>
        </p:txBody>
      </p:sp>
    </p:spTree>
    <p:extLst>
      <p:ext uri="{BB962C8B-B14F-4D97-AF65-F5344CB8AC3E}">
        <p14:creationId xmlns:p14="http://schemas.microsoft.com/office/powerpoint/2010/main" val="409431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www.enotes.com/topics/william-shakespeare"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enotes.com/topics/william-shakespeare" TargetMode="External"/><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7976" y="1669891"/>
            <a:ext cx="8016764" cy="4132038"/>
          </a:xfrm>
          <a:prstGeom prst="rect">
            <a:avLst/>
          </a:prstGeom>
        </p:spPr>
      </p:pic>
      <p:sp>
        <p:nvSpPr>
          <p:cNvPr id="2" name="Date Placeholder 1"/>
          <p:cNvSpPr>
            <a:spLocks noGrp="1"/>
          </p:cNvSpPr>
          <p:nvPr>
            <p:ph type="dt" sz="half" idx="10"/>
          </p:nvPr>
        </p:nvSpPr>
        <p:spPr/>
        <p:txBody>
          <a:bodyPr/>
          <a:lstStyle/>
          <a:p>
            <a:fld id="{DAAA5167-AC06-4B80-A9DB-60DA852E6605}" type="datetime4">
              <a:rPr lang="en-US" smtClean="0"/>
              <a:pPr/>
              <a:t>November 20, 2019</a:t>
            </a:fld>
            <a:endParaRPr lang="en-US"/>
          </a:p>
        </p:txBody>
      </p:sp>
      <p:sp>
        <p:nvSpPr>
          <p:cNvPr id="3" name="Footer Placeholder 2"/>
          <p:cNvSpPr>
            <a:spLocks noGrp="1"/>
          </p:cNvSpPr>
          <p:nvPr>
            <p:ph type="ftr" sz="quarter" idx="11"/>
          </p:nvPr>
        </p:nvSpPr>
        <p:spPr/>
        <p:txBody>
          <a:bodyPr/>
          <a:lstStyle/>
          <a:p>
            <a:r>
              <a:rPr lang="en-US" smtClean="0"/>
              <a:t>Khandoker Mufakkher Hossain</a:t>
            </a:r>
            <a:endParaRPr lang="en-US"/>
          </a:p>
        </p:txBody>
      </p:sp>
      <p:sp>
        <p:nvSpPr>
          <p:cNvPr id="4" name="Slide Number Placeholder 3"/>
          <p:cNvSpPr>
            <a:spLocks noGrp="1"/>
          </p:cNvSpPr>
          <p:nvPr>
            <p:ph type="sldNum" sz="quarter" idx="12"/>
          </p:nvPr>
        </p:nvSpPr>
        <p:spPr>
          <a:xfrm>
            <a:off x="8077200" y="6486091"/>
            <a:ext cx="2133600" cy="365125"/>
          </a:xfrm>
        </p:spPr>
        <p:txBody>
          <a:bodyPr/>
          <a:lstStyle/>
          <a:p>
            <a:fld id="{E55A795A-B305-44D7-ACCC-D6380DFB53EB}" type="slidenum">
              <a:rPr lang="en-US" smtClean="0"/>
              <a:pPr/>
              <a:t>1</a:t>
            </a:fld>
            <a:endParaRPr lang="en-US"/>
          </a:p>
        </p:txBody>
      </p:sp>
      <p:sp>
        <p:nvSpPr>
          <p:cNvPr id="8" name="TextBox 7"/>
          <p:cNvSpPr txBox="1"/>
          <p:nvPr/>
        </p:nvSpPr>
        <p:spPr>
          <a:xfrm>
            <a:off x="8415490" y="2269722"/>
            <a:ext cx="3349487" cy="923330"/>
          </a:xfrm>
          <a:prstGeom prst="rect">
            <a:avLst/>
          </a:prstGeom>
          <a:noFill/>
        </p:spPr>
        <p:txBody>
          <a:bodyPr wrap="square" rtlCol="0">
            <a:spAutoFit/>
          </a:bodyPr>
          <a:lstStyle/>
          <a:p>
            <a:pPr algn="ctr"/>
            <a:r>
              <a:rPr lang="en-US" sz="5400" b="1" dirty="0" err="1">
                <a:solidFill>
                  <a:srgbClr val="FF0000"/>
                </a:solidFill>
              </a:rPr>
              <a:t>Wel</a:t>
            </a:r>
            <a:r>
              <a:rPr lang="en-US" sz="5400" b="1" dirty="0">
                <a:solidFill>
                  <a:srgbClr val="FF0000"/>
                </a:solidFill>
              </a:rPr>
              <a:t> </a:t>
            </a:r>
            <a:r>
              <a:rPr lang="en-US" sz="5400" b="1" i="1" dirty="0">
                <a:solidFill>
                  <a:srgbClr val="FF0000"/>
                </a:solidFill>
              </a:rPr>
              <a:t>Come</a:t>
            </a:r>
            <a:r>
              <a:rPr lang="en-US" sz="5400" b="1" dirty="0">
                <a:solidFill>
                  <a:srgbClr val="FF0000"/>
                </a:solidFill>
              </a:rPr>
              <a:t> </a:t>
            </a: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937" y="1669891"/>
            <a:ext cx="3619720" cy="4816200"/>
          </a:xfrm>
          <a:prstGeom prst="rect">
            <a:avLst/>
          </a:prstGeom>
        </p:spPr>
      </p:pic>
      <p:pic>
        <p:nvPicPr>
          <p:cNvPr id="15" name="Picture 4" descr="Image result for Shakespea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33340" y="3193052"/>
            <a:ext cx="3506846" cy="3433771"/>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7697260" y="6141082"/>
            <a:ext cx="4244655"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3600" b="1" dirty="0">
                <a:solidFill>
                  <a:srgbClr val="FF0000"/>
                </a:solidFill>
                <a:hlinkClick r:id="rId5"/>
              </a:rPr>
              <a:t>William Shakespeare</a:t>
            </a:r>
            <a:endParaRPr lang="en-US" sz="3600" dirty="0">
              <a:solidFill>
                <a:srgbClr val="FF0000"/>
              </a:solidFill>
            </a:endParaRPr>
          </a:p>
        </p:txBody>
      </p:sp>
      <p:sp>
        <p:nvSpPr>
          <p:cNvPr id="10" name="TextBox 9"/>
          <p:cNvSpPr txBox="1"/>
          <p:nvPr/>
        </p:nvSpPr>
        <p:spPr>
          <a:xfrm>
            <a:off x="3050589" y="5452839"/>
            <a:ext cx="5555040" cy="60016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3300" b="1" dirty="0">
                <a:solidFill>
                  <a:srgbClr val="00B050"/>
                </a:solidFill>
              </a:rPr>
              <a:t>Khandoker Mufakkher Hossain</a:t>
            </a:r>
          </a:p>
        </p:txBody>
      </p:sp>
      <p:sp>
        <p:nvSpPr>
          <p:cNvPr id="12" name="Rectangle 11"/>
          <p:cNvSpPr/>
          <p:nvPr/>
        </p:nvSpPr>
        <p:spPr>
          <a:xfrm>
            <a:off x="163963" y="98879"/>
            <a:ext cx="11328291" cy="230832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n-US" sz="4000" b="1" dirty="0"/>
              <a:t>In </a:t>
            </a:r>
            <a:r>
              <a:rPr lang="en-US" sz="4000" b="1" dirty="0">
                <a:solidFill>
                  <a:srgbClr val="C00000"/>
                </a:solidFill>
              </a:rPr>
              <a:t>Shakespeare's</a:t>
            </a:r>
            <a:r>
              <a:rPr lang="en-US" sz="5400" b="1" dirty="0">
                <a:solidFill>
                  <a:srgbClr val="FF0000"/>
                </a:solidFill>
              </a:rPr>
              <a:t> </a:t>
            </a:r>
            <a:r>
              <a:rPr lang="en-US" sz="5400" b="1" dirty="0" smtClean="0">
                <a:solidFill>
                  <a:srgbClr val="FF0000"/>
                </a:solidFill>
              </a:rPr>
              <a:t>‘Hamlet’</a:t>
            </a:r>
            <a:r>
              <a:rPr lang="en-US" sz="5400" b="1" u="sng" dirty="0">
                <a:solidFill>
                  <a:srgbClr val="002060"/>
                </a:solidFill>
                <a:latin typeface="open sans"/>
                <a:ea typeface="Times New Roman" panose="02020603050405020304" pitchFamily="18" charset="0"/>
              </a:rPr>
              <a:t> </a:t>
            </a:r>
            <a:r>
              <a:rPr lang="en-US" sz="4800" b="1" dirty="0">
                <a:solidFill>
                  <a:srgbClr val="0070C0"/>
                </a:solidFill>
                <a:latin typeface="open sans"/>
                <a:ea typeface="Times New Roman" panose="02020603050405020304" pitchFamily="18" charset="0"/>
              </a:rPr>
              <a:t>‘</a:t>
            </a:r>
            <a:r>
              <a:rPr lang="en-US" sz="5400" b="1" dirty="0">
                <a:solidFill>
                  <a:srgbClr val="0070C0"/>
                </a:solidFill>
                <a:latin typeface="open sans"/>
                <a:ea typeface="Times New Roman" panose="02020603050405020304" pitchFamily="18" charset="0"/>
              </a:rPr>
              <a:t>The Ghost of King Hamlet’</a:t>
            </a:r>
          </a:p>
          <a:p>
            <a:pPr algn="ctr"/>
            <a:r>
              <a:rPr lang="en-US" sz="3600" dirty="0" smtClean="0"/>
              <a:t>Extended </a:t>
            </a:r>
            <a:r>
              <a:rPr lang="en-US" sz="3600" dirty="0"/>
              <a:t>Character Analysis.</a:t>
            </a:r>
            <a:endParaRPr lang="en-US" sz="3600" dirty="0">
              <a:solidFill>
                <a:srgbClr val="C00000"/>
              </a:solidFill>
            </a:endParaRPr>
          </a:p>
        </p:txBody>
      </p:sp>
    </p:spTree>
    <p:extLst>
      <p:ext uri="{BB962C8B-B14F-4D97-AF65-F5344CB8AC3E}">
        <p14:creationId xmlns:p14="http://schemas.microsoft.com/office/powerpoint/2010/main" val="207642761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027877" cy="6858000"/>
          </a:xfrm>
          <a:prstGeom prst="rect">
            <a:avLst/>
          </a:prstGeom>
        </p:spPr>
      </p:pic>
      <p:sp>
        <p:nvSpPr>
          <p:cNvPr id="7" name="Rectangle 6"/>
          <p:cNvSpPr/>
          <p:nvPr/>
        </p:nvSpPr>
        <p:spPr>
          <a:xfrm>
            <a:off x="1027457" y="1590020"/>
            <a:ext cx="10465848" cy="378565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4800" b="1" dirty="0"/>
              <a:t>They clearly doubt its intentions, only reluctantly allowing Hamlet to be alone with it. Hamlet is also initially unsure whether the ghost is truly his father or a devil in disguise. </a:t>
            </a:r>
          </a:p>
        </p:txBody>
      </p:sp>
      <p:sp>
        <p:nvSpPr>
          <p:cNvPr id="6" name="Rectangle 5"/>
          <p:cNvSpPr/>
          <p:nvPr/>
        </p:nvSpPr>
        <p:spPr>
          <a:xfrm>
            <a:off x="4409661" y="533400"/>
            <a:ext cx="5105400" cy="52322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spcAft>
                <a:spcPts val="240"/>
              </a:spcAft>
            </a:pPr>
            <a:r>
              <a:rPr lang="en-US" sz="2800" b="1" dirty="0">
                <a:solidFill>
                  <a:srgbClr val="FF0000"/>
                </a:solidFill>
                <a:latin typeface="open sans"/>
                <a:ea typeface="Times New Roman" panose="02020603050405020304" pitchFamily="18" charset="0"/>
              </a:rPr>
              <a:t>The Ghost of King Hamlet</a:t>
            </a:r>
          </a:p>
        </p:txBody>
      </p:sp>
    </p:spTree>
    <p:extLst>
      <p:ext uri="{BB962C8B-B14F-4D97-AF65-F5344CB8AC3E}">
        <p14:creationId xmlns:p14="http://schemas.microsoft.com/office/powerpoint/2010/main" val="279695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666" y="147354"/>
            <a:ext cx="11882482" cy="6858000"/>
          </a:xfrm>
          <a:prstGeom prst="rect">
            <a:avLst/>
          </a:prstGeom>
        </p:spPr>
      </p:pic>
      <p:sp>
        <p:nvSpPr>
          <p:cNvPr id="7" name="Rectangle 6"/>
          <p:cNvSpPr/>
          <p:nvPr/>
        </p:nvSpPr>
        <p:spPr>
          <a:xfrm>
            <a:off x="1449487" y="2052860"/>
            <a:ext cx="9467042" cy="304698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4800" b="1" dirty="0"/>
              <a:t>A significant aspect of Hamlet’s indecision to immediately kill Claudius is his uncertainty about the ghost’s nature.</a:t>
            </a:r>
          </a:p>
        </p:txBody>
      </p:sp>
      <p:sp>
        <p:nvSpPr>
          <p:cNvPr id="6" name="Rectangle 5"/>
          <p:cNvSpPr/>
          <p:nvPr/>
        </p:nvSpPr>
        <p:spPr>
          <a:xfrm>
            <a:off x="4114800" y="897355"/>
            <a:ext cx="5105400" cy="52322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spcAft>
                <a:spcPts val="240"/>
              </a:spcAft>
            </a:pPr>
            <a:r>
              <a:rPr lang="en-US" sz="2800" b="1" dirty="0">
                <a:solidFill>
                  <a:srgbClr val="FF0000"/>
                </a:solidFill>
                <a:latin typeface="open sans"/>
                <a:ea typeface="Times New Roman" panose="02020603050405020304" pitchFamily="18" charset="0"/>
              </a:rPr>
              <a:t>The Ghost of King Hamlet</a:t>
            </a:r>
          </a:p>
        </p:txBody>
      </p:sp>
    </p:spTree>
    <p:extLst>
      <p:ext uri="{BB962C8B-B14F-4D97-AF65-F5344CB8AC3E}">
        <p14:creationId xmlns:p14="http://schemas.microsoft.com/office/powerpoint/2010/main" val="122509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266" y="140677"/>
            <a:ext cx="11761734" cy="6858000"/>
          </a:xfrm>
          <a:prstGeom prst="rect">
            <a:avLst/>
          </a:prstGeom>
        </p:spPr>
      </p:pic>
      <p:sp>
        <p:nvSpPr>
          <p:cNvPr id="7" name="Rectangle 6"/>
          <p:cNvSpPr/>
          <p:nvPr/>
        </p:nvSpPr>
        <p:spPr>
          <a:xfrm>
            <a:off x="999320" y="1855764"/>
            <a:ext cx="10268901" cy="304698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4800" b="1" dirty="0"/>
              <a:t>Several different theories have been proposed regarding the ghost. By one reading, the ghost can be read as the literal manifestation...</a:t>
            </a:r>
          </a:p>
        </p:txBody>
      </p:sp>
      <p:sp>
        <p:nvSpPr>
          <p:cNvPr id="6" name="Rectangle 5"/>
          <p:cNvSpPr/>
          <p:nvPr/>
        </p:nvSpPr>
        <p:spPr>
          <a:xfrm>
            <a:off x="4343400" y="801275"/>
            <a:ext cx="5105400" cy="52322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spcAft>
                <a:spcPts val="240"/>
              </a:spcAft>
            </a:pPr>
            <a:r>
              <a:rPr lang="en-US" sz="2800" b="1" dirty="0">
                <a:solidFill>
                  <a:srgbClr val="FF0000"/>
                </a:solidFill>
                <a:latin typeface="open sans"/>
                <a:ea typeface="Times New Roman" panose="02020603050405020304" pitchFamily="18" charset="0"/>
              </a:rPr>
              <a:t>The Ghost of King Hamlet</a:t>
            </a:r>
          </a:p>
        </p:txBody>
      </p:sp>
    </p:spTree>
    <p:extLst>
      <p:ext uri="{BB962C8B-B14F-4D97-AF65-F5344CB8AC3E}">
        <p14:creationId xmlns:p14="http://schemas.microsoft.com/office/powerpoint/2010/main" val="215831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784090" cy="6705600"/>
          </a:xfrm>
          <a:prstGeom prst="rect">
            <a:avLst/>
          </a:prstGeom>
        </p:spPr>
      </p:pic>
      <p:sp>
        <p:nvSpPr>
          <p:cNvPr id="5" name="TextBox 4"/>
          <p:cNvSpPr txBox="1"/>
          <p:nvPr/>
        </p:nvSpPr>
        <p:spPr>
          <a:xfrm>
            <a:off x="3778348" y="4167554"/>
            <a:ext cx="4800600" cy="156966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9600" dirty="0"/>
              <a:t>The End </a:t>
            </a:r>
          </a:p>
        </p:txBody>
      </p:sp>
      <p:sp>
        <p:nvSpPr>
          <p:cNvPr id="7" name="Rectangle 6"/>
          <p:cNvSpPr/>
          <p:nvPr/>
        </p:nvSpPr>
        <p:spPr>
          <a:xfrm>
            <a:off x="3625948" y="1026358"/>
            <a:ext cx="5105400" cy="52322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spcAft>
                <a:spcPts val="240"/>
              </a:spcAft>
            </a:pPr>
            <a:r>
              <a:rPr lang="en-US" sz="2800" b="1" dirty="0">
                <a:solidFill>
                  <a:srgbClr val="FF0000"/>
                </a:solidFill>
                <a:latin typeface="open sans"/>
                <a:ea typeface="Times New Roman" panose="02020603050405020304" pitchFamily="18" charset="0"/>
              </a:rPr>
              <a:t>The Ghost of King Hamlet</a:t>
            </a:r>
          </a:p>
        </p:txBody>
      </p:sp>
    </p:spTree>
    <p:extLst>
      <p:ext uri="{BB962C8B-B14F-4D97-AF65-F5344CB8AC3E}">
        <p14:creationId xmlns:p14="http://schemas.microsoft.com/office/powerpoint/2010/main" val="1069900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 y="228600"/>
            <a:ext cx="11774658" cy="6477000"/>
          </a:xfrm>
          <a:prstGeom prst="rect">
            <a:avLst/>
          </a:prstGeom>
        </p:spPr>
      </p:pic>
      <p:sp>
        <p:nvSpPr>
          <p:cNvPr id="3073" name="Rectangle 1"/>
          <p:cNvSpPr>
            <a:spLocks noChangeArrowheads="1"/>
          </p:cNvSpPr>
          <p:nvPr/>
        </p:nvSpPr>
        <p:spPr bwMode="auto">
          <a:xfrm>
            <a:off x="1981200" y="1447800"/>
            <a:ext cx="82296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en-US" sz="9600" b="1" dirty="0">
                <a:solidFill>
                  <a:srgbClr val="FF0000"/>
                </a:solidFill>
              </a:rPr>
              <a:t>‘Hamlet</a:t>
            </a:r>
            <a:r>
              <a:rPr lang="en-US" sz="9600" b="1" i="1" dirty="0">
                <a:solidFill>
                  <a:srgbClr val="FF0000"/>
                </a:solidFill>
              </a:rPr>
              <a:t>’</a:t>
            </a:r>
            <a:r>
              <a:rPr lang="en-US" sz="8800" b="1" dirty="0"/>
              <a:t> </a:t>
            </a:r>
          </a:p>
          <a:p>
            <a:pPr lvl="0" algn="ctr" fontAlgn="base">
              <a:spcBef>
                <a:spcPct val="0"/>
              </a:spcBef>
              <a:spcAft>
                <a:spcPct val="0"/>
              </a:spcAft>
            </a:pPr>
            <a:r>
              <a:rPr lang="en-US" sz="9600" b="1" dirty="0">
                <a:solidFill>
                  <a:srgbClr val="92D050"/>
                </a:solidFill>
                <a:latin typeface="Calibri" pitchFamily="34" charset="0"/>
                <a:ea typeface="Calibri" pitchFamily="34" charset="0"/>
                <a:cs typeface="Vrinda"/>
              </a:rPr>
              <a:t>By</a:t>
            </a:r>
            <a:r>
              <a:rPr lang="en-US" sz="6000" b="1" dirty="0">
                <a:solidFill>
                  <a:srgbClr val="92D050"/>
                </a:solidFill>
                <a:latin typeface="Calibri" pitchFamily="34" charset="0"/>
                <a:ea typeface="Calibri" pitchFamily="34" charset="0"/>
                <a:cs typeface="Vrinda"/>
              </a:rPr>
              <a:t>  </a:t>
            </a:r>
          </a:p>
          <a:p>
            <a:pPr algn="ctr"/>
            <a:r>
              <a:rPr lang="en-US" sz="7200" b="1" dirty="0">
                <a:hlinkClick r:id="rId3"/>
              </a:rPr>
              <a:t>William Shakespeare</a:t>
            </a:r>
            <a:endParaRPr lang="en-US" sz="7200" dirty="0"/>
          </a:p>
        </p:txBody>
      </p:sp>
    </p:spTree>
    <p:extLst>
      <p:ext uri="{BB962C8B-B14F-4D97-AF65-F5344CB8AC3E}">
        <p14:creationId xmlns:p14="http://schemas.microsoft.com/office/powerpoint/2010/main" val="247397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073"/>
                                        </p:tgtEl>
                                        <p:attrNameLst>
                                          <p:attrName>style.visibility</p:attrName>
                                        </p:attrNameLst>
                                      </p:cBhvr>
                                      <p:to>
                                        <p:strVal val="visible"/>
                                      </p:to>
                                    </p:set>
                                    <p:animEffect transition="in" filter="circle(in)">
                                      <p:cBhvr>
                                        <p:cTn id="7" dur="20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Shakespeare Hamlet slid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56" y="182880"/>
            <a:ext cx="11451101" cy="634651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744328" y="785447"/>
            <a:ext cx="1600199" cy="46166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sz="2400" b="1" dirty="0">
                <a:solidFill>
                  <a:srgbClr val="FF0000"/>
                </a:solidFill>
              </a:rPr>
              <a:t>‘Hamlet</a:t>
            </a:r>
            <a:r>
              <a:rPr lang="en-US" sz="2400" b="1" i="1" dirty="0">
                <a:solidFill>
                  <a:srgbClr val="FF0000"/>
                </a:solidFill>
              </a:rPr>
              <a:t>’</a:t>
            </a:r>
            <a:r>
              <a:rPr lang="en-US" sz="2000" b="1" dirty="0"/>
              <a:t> </a:t>
            </a:r>
            <a:endParaRPr lang="en-US" sz="2400" dirty="0"/>
          </a:p>
        </p:txBody>
      </p:sp>
    </p:spTree>
    <p:extLst>
      <p:ext uri="{BB962C8B-B14F-4D97-AF65-F5344CB8AC3E}">
        <p14:creationId xmlns:p14="http://schemas.microsoft.com/office/powerpoint/2010/main" val="3965353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7549" y="578217"/>
            <a:ext cx="10456094" cy="565795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spcAft>
                <a:spcPts val="240"/>
              </a:spcAft>
            </a:pPr>
            <a:r>
              <a:rPr lang="en-US" sz="6600" b="1" dirty="0" smtClean="0"/>
              <a:t>In </a:t>
            </a:r>
            <a:r>
              <a:rPr lang="en-US" sz="6600" b="1" dirty="0" smtClean="0">
                <a:solidFill>
                  <a:srgbClr val="C00000"/>
                </a:solidFill>
              </a:rPr>
              <a:t>Shakespeare's</a:t>
            </a:r>
            <a:r>
              <a:rPr lang="en-US" sz="8800" b="1" dirty="0" smtClean="0">
                <a:solidFill>
                  <a:srgbClr val="FF0000"/>
                </a:solidFill>
              </a:rPr>
              <a:t> ‘Hamlet’</a:t>
            </a:r>
            <a:r>
              <a:rPr lang="en-US" sz="8800" b="1" u="sng" dirty="0" smtClean="0">
                <a:solidFill>
                  <a:srgbClr val="002060"/>
                </a:solidFill>
                <a:latin typeface="open sans"/>
                <a:ea typeface="Times New Roman" panose="02020603050405020304" pitchFamily="18" charset="0"/>
              </a:rPr>
              <a:t> </a:t>
            </a:r>
            <a:r>
              <a:rPr lang="en-US" sz="8800" b="1" dirty="0" smtClean="0">
                <a:solidFill>
                  <a:srgbClr val="FF0000"/>
                </a:solidFill>
                <a:latin typeface="open sans"/>
                <a:ea typeface="Times New Roman" panose="02020603050405020304" pitchFamily="18" charset="0"/>
              </a:rPr>
              <a:t>‘</a:t>
            </a:r>
            <a:r>
              <a:rPr lang="en-US" sz="9600" b="1" dirty="0" smtClean="0">
                <a:solidFill>
                  <a:srgbClr val="FF0000"/>
                </a:solidFill>
                <a:latin typeface="open sans"/>
                <a:ea typeface="Times New Roman" panose="02020603050405020304" pitchFamily="18" charset="0"/>
              </a:rPr>
              <a:t>The </a:t>
            </a:r>
            <a:r>
              <a:rPr lang="en-US" sz="9600" b="1" dirty="0">
                <a:solidFill>
                  <a:srgbClr val="FF0000"/>
                </a:solidFill>
                <a:latin typeface="open sans"/>
                <a:ea typeface="Times New Roman" panose="02020603050405020304" pitchFamily="18" charset="0"/>
              </a:rPr>
              <a:t>Ghost of King </a:t>
            </a:r>
            <a:r>
              <a:rPr lang="en-US" sz="9600" b="1" dirty="0" smtClean="0">
                <a:solidFill>
                  <a:srgbClr val="FF0000"/>
                </a:solidFill>
                <a:latin typeface="open sans"/>
                <a:ea typeface="Times New Roman" panose="02020603050405020304" pitchFamily="18" charset="0"/>
              </a:rPr>
              <a:t>Hamlet’</a:t>
            </a:r>
            <a:endParaRPr lang="en-US" sz="9600" b="1" dirty="0">
              <a:solidFill>
                <a:srgbClr val="FF0000"/>
              </a:solidFill>
              <a:latin typeface="open sans"/>
              <a:ea typeface="Times New Roman" panose="02020603050405020304" pitchFamily="18" charset="0"/>
            </a:endParaRPr>
          </a:p>
          <a:p>
            <a:pPr algn="ctr"/>
            <a:r>
              <a:rPr lang="en-US" sz="8000" dirty="0" smtClean="0"/>
              <a:t>Extended </a:t>
            </a:r>
            <a:r>
              <a:rPr lang="en-US" sz="6000" dirty="0" smtClean="0"/>
              <a:t>Character Analysis.</a:t>
            </a:r>
            <a:endParaRPr lang="en-US" sz="6000" dirty="0">
              <a:solidFill>
                <a:srgbClr val="C00000"/>
              </a:solidFill>
            </a:endParaRPr>
          </a:p>
        </p:txBody>
      </p:sp>
    </p:spTree>
    <p:extLst>
      <p:ext uri="{BB962C8B-B14F-4D97-AF65-F5344CB8AC3E}">
        <p14:creationId xmlns:p14="http://schemas.microsoft.com/office/powerpoint/2010/main" val="258936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932" y="0"/>
            <a:ext cx="12053067" cy="6858000"/>
          </a:xfrm>
          <a:prstGeom prst="rect">
            <a:avLst/>
          </a:prstGeom>
        </p:spPr>
      </p:pic>
      <p:sp>
        <p:nvSpPr>
          <p:cNvPr id="7" name="Rectangle 6"/>
          <p:cNvSpPr/>
          <p:nvPr/>
        </p:nvSpPr>
        <p:spPr>
          <a:xfrm>
            <a:off x="1305864" y="2463898"/>
            <a:ext cx="10117101" cy="230832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4800" b="1" dirty="0"/>
              <a:t>The ghost tells Hamlet that he cannot move on to heaven until his “foul and most unnatural murder” is avenged. </a:t>
            </a:r>
          </a:p>
        </p:txBody>
      </p:sp>
      <p:sp>
        <p:nvSpPr>
          <p:cNvPr id="6" name="Rectangle 5"/>
          <p:cNvSpPr/>
          <p:nvPr/>
        </p:nvSpPr>
        <p:spPr>
          <a:xfrm>
            <a:off x="4648200" y="457200"/>
            <a:ext cx="5105400" cy="52322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spcAft>
                <a:spcPts val="240"/>
              </a:spcAft>
            </a:pPr>
            <a:r>
              <a:rPr lang="en-US" sz="2800" b="1" dirty="0">
                <a:solidFill>
                  <a:srgbClr val="FF0000"/>
                </a:solidFill>
                <a:latin typeface="open sans"/>
                <a:ea typeface="Times New Roman" panose="02020603050405020304" pitchFamily="18" charset="0"/>
              </a:rPr>
              <a:t>The Ghost of King Hamlet</a:t>
            </a:r>
          </a:p>
        </p:txBody>
      </p:sp>
    </p:spTree>
    <p:extLst>
      <p:ext uri="{BB962C8B-B14F-4D97-AF65-F5344CB8AC3E}">
        <p14:creationId xmlns:p14="http://schemas.microsoft.com/office/powerpoint/2010/main" val="77065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44" y="0"/>
            <a:ext cx="11830930" cy="6858000"/>
          </a:xfrm>
          <a:prstGeom prst="rect">
            <a:avLst/>
          </a:prstGeom>
        </p:spPr>
      </p:pic>
      <p:sp>
        <p:nvSpPr>
          <p:cNvPr id="7" name="Rectangle 6"/>
          <p:cNvSpPr/>
          <p:nvPr/>
        </p:nvSpPr>
        <p:spPr>
          <a:xfrm>
            <a:off x="1399735" y="1988284"/>
            <a:ext cx="9340948" cy="378565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4800" b="1" dirty="0"/>
              <a:t>Hamlet is skeptical of the ghost at first, wondering whether it is truly the ghost of his father or an instrument of evil that has come to tempt him to commit sin. </a:t>
            </a:r>
          </a:p>
        </p:txBody>
      </p:sp>
      <p:sp>
        <p:nvSpPr>
          <p:cNvPr id="6" name="Rectangle 5"/>
          <p:cNvSpPr/>
          <p:nvPr/>
        </p:nvSpPr>
        <p:spPr>
          <a:xfrm>
            <a:off x="4264855" y="381000"/>
            <a:ext cx="5105400" cy="52322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spcAft>
                <a:spcPts val="240"/>
              </a:spcAft>
            </a:pPr>
            <a:r>
              <a:rPr lang="en-US" sz="2800" b="1" dirty="0">
                <a:solidFill>
                  <a:srgbClr val="FF0000"/>
                </a:solidFill>
                <a:latin typeface="open sans"/>
                <a:ea typeface="Times New Roman" panose="02020603050405020304" pitchFamily="18" charset="0"/>
              </a:rPr>
              <a:t>The Ghost of King Hamlet</a:t>
            </a:r>
          </a:p>
        </p:txBody>
      </p:sp>
    </p:spTree>
    <p:extLst>
      <p:ext uri="{BB962C8B-B14F-4D97-AF65-F5344CB8AC3E}">
        <p14:creationId xmlns:p14="http://schemas.microsoft.com/office/powerpoint/2010/main" val="372467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082" y="62948"/>
            <a:ext cx="11774659" cy="6858000"/>
          </a:xfrm>
          <a:prstGeom prst="rect">
            <a:avLst/>
          </a:prstGeom>
        </p:spPr>
      </p:pic>
      <p:sp>
        <p:nvSpPr>
          <p:cNvPr id="7" name="Rectangle 6"/>
          <p:cNvSpPr/>
          <p:nvPr/>
        </p:nvSpPr>
        <p:spPr>
          <a:xfrm>
            <a:off x="1646434" y="2282134"/>
            <a:ext cx="9607719" cy="378565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4800" b="1" dirty="0"/>
              <a:t>However, Hamlet already loathes Claudius, so when he uncovers evidence of Claudius’s guilt, Hamlet believes the ghost and embarks on the course of revenge.</a:t>
            </a:r>
          </a:p>
        </p:txBody>
      </p:sp>
      <p:sp>
        <p:nvSpPr>
          <p:cNvPr id="6" name="Rectangle 5"/>
          <p:cNvSpPr/>
          <p:nvPr/>
        </p:nvSpPr>
        <p:spPr>
          <a:xfrm>
            <a:off x="4419600" y="381000"/>
            <a:ext cx="5105400" cy="52322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spcAft>
                <a:spcPts val="240"/>
              </a:spcAft>
            </a:pPr>
            <a:r>
              <a:rPr lang="en-US" sz="2800" b="1" dirty="0">
                <a:solidFill>
                  <a:srgbClr val="FF0000"/>
                </a:solidFill>
                <a:latin typeface="open sans"/>
                <a:ea typeface="Times New Roman" panose="02020603050405020304" pitchFamily="18" charset="0"/>
              </a:rPr>
              <a:t>The Ghost of King Hamlet</a:t>
            </a:r>
          </a:p>
        </p:txBody>
      </p:sp>
    </p:spTree>
    <p:extLst>
      <p:ext uri="{BB962C8B-B14F-4D97-AF65-F5344CB8AC3E}">
        <p14:creationId xmlns:p14="http://schemas.microsoft.com/office/powerpoint/2010/main" val="33741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285" y="62948"/>
            <a:ext cx="11648049" cy="6858000"/>
          </a:xfrm>
          <a:prstGeom prst="rect">
            <a:avLst/>
          </a:prstGeom>
        </p:spPr>
      </p:pic>
      <p:sp>
        <p:nvSpPr>
          <p:cNvPr id="7" name="Rectangle 6"/>
          <p:cNvSpPr/>
          <p:nvPr/>
        </p:nvSpPr>
        <p:spPr>
          <a:xfrm>
            <a:off x="1336945" y="1968454"/>
            <a:ext cx="10156360" cy="304698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4800" b="1" dirty="0"/>
              <a:t>The nature of the ghost remains vague throughout the play, with different characters proposing different theories. </a:t>
            </a:r>
          </a:p>
        </p:txBody>
      </p:sp>
      <p:sp>
        <p:nvSpPr>
          <p:cNvPr id="6" name="Rectangle 5"/>
          <p:cNvSpPr/>
          <p:nvPr/>
        </p:nvSpPr>
        <p:spPr>
          <a:xfrm>
            <a:off x="4419600" y="457200"/>
            <a:ext cx="5105400" cy="52322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spcAft>
                <a:spcPts val="240"/>
              </a:spcAft>
            </a:pPr>
            <a:r>
              <a:rPr lang="en-US" sz="2800" b="1" dirty="0">
                <a:solidFill>
                  <a:srgbClr val="FF0000"/>
                </a:solidFill>
                <a:latin typeface="open sans"/>
                <a:ea typeface="Times New Roman" panose="02020603050405020304" pitchFamily="18" charset="0"/>
              </a:rPr>
              <a:t>The Ghost of King Hamlet</a:t>
            </a:r>
          </a:p>
        </p:txBody>
      </p:sp>
    </p:spTree>
    <p:extLst>
      <p:ext uri="{BB962C8B-B14F-4D97-AF65-F5344CB8AC3E}">
        <p14:creationId xmlns:p14="http://schemas.microsoft.com/office/powerpoint/2010/main" val="38787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151" y="62948"/>
            <a:ext cx="11676184" cy="6858000"/>
          </a:xfrm>
          <a:prstGeom prst="rect">
            <a:avLst/>
          </a:prstGeom>
        </p:spPr>
      </p:pic>
      <p:sp>
        <p:nvSpPr>
          <p:cNvPr id="7" name="Rectangle 6"/>
          <p:cNvSpPr/>
          <p:nvPr/>
        </p:nvSpPr>
        <p:spPr>
          <a:xfrm>
            <a:off x="731520" y="2038644"/>
            <a:ext cx="10789920" cy="304698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4800" b="1" dirty="0"/>
              <a:t>Marcellus, Bernardo, and Horatio initially assume that, due to its armored guise, the ghost has appeared to warn them about an impending threat to Denmark. </a:t>
            </a:r>
          </a:p>
        </p:txBody>
      </p:sp>
      <p:sp>
        <p:nvSpPr>
          <p:cNvPr id="6" name="Rectangle 5"/>
          <p:cNvSpPr/>
          <p:nvPr/>
        </p:nvSpPr>
        <p:spPr>
          <a:xfrm>
            <a:off x="4419600" y="381000"/>
            <a:ext cx="5105400" cy="52322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spcAft>
                <a:spcPts val="240"/>
              </a:spcAft>
            </a:pPr>
            <a:r>
              <a:rPr lang="en-US" sz="2800" b="1" dirty="0">
                <a:solidFill>
                  <a:srgbClr val="FF0000"/>
                </a:solidFill>
                <a:latin typeface="open sans"/>
                <a:ea typeface="Times New Roman" panose="02020603050405020304" pitchFamily="18" charset="0"/>
              </a:rPr>
              <a:t>The Ghost of King Hamlet</a:t>
            </a:r>
          </a:p>
        </p:txBody>
      </p:sp>
    </p:spTree>
    <p:extLst>
      <p:ext uri="{BB962C8B-B14F-4D97-AF65-F5344CB8AC3E}">
        <p14:creationId xmlns:p14="http://schemas.microsoft.com/office/powerpoint/2010/main" val="232388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306</Words>
  <Application>Microsoft Office PowerPoint</Application>
  <PresentationFormat>Widescreen</PresentationFormat>
  <Paragraphs>32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open sans</vt:lpstr>
      <vt:lpstr>Times New Roman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AUSC</dc:creator>
  <cp:lastModifiedBy>AUSC</cp:lastModifiedBy>
  <cp:revision>20</cp:revision>
  <dcterms:created xsi:type="dcterms:W3CDTF">2019-11-15T18:32:12Z</dcterms:created>
  <dcterms:modified xsi:type="dcterms:W3CDTF">2019-11-20T14:34:10Z</dcterms:modified>
</cp:coreProperties>
</file>