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85" r:id="rId4"/>
    <p:sldId id="259" r:id="rId5"/>
    <p:sldId id="287" r:id="rId6"/>
    <p:sldId id="288" r:id="rId7"/>
    <p:sldId id="267" r:id="rId8"/>
    <p:sldId id="258" r:id="rId9"/>
    <p:sldId id="289" r:id="rId10"/>
    <p:sldId id="260"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058B"/>
    <a:srgbClr val="0B1F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865" autoAdjust="0"/>
  </p:normalViewPr>
  <p:slideViewPr>
    <p:cSldViewPr>
      <p:cViewPr varScale="1">
        <p:scale>
          <a:sx n="72" d="100"/>
          <a:sy n="72" d="100"/>
        </p:scale>
        <p:origin x="1326" y="78"/>
      </p:cViewPr>
      <p:guideLst>
        <p:guide orient="horz" pos="2160"/>
        <p:guide pos="2880"/>
      </p:guideLst>
    </p:cSldViewPr>
  </p:slideViewPr>
  <p:notesTextViewPr>
    <p:cViewPr>
      <p:scale>
        <a:sx n="100" d="100"/>
        <a:sy n="100" d="100"/>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7.xml"/><Relationship Id="rId5" Type="http://schemas.openxmlformats.org/officeDocument/2006/relationships/image" Target="../media/image14.jpg"/><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jpg"/><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15027F-D59C-442C-BC3A-4F7FAD9A5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88377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Dr. Faustus as a Renaissance Play</a:t>
            </a:r>
          </a:p>
        </p:txBody>
      </p:sp>
      <p:sp>
        <p:nvSpPr>
          <p:cNvPr id="3" name="Content Placeholder 2"/>
          <p:cNvSpPr>
            <a:spLocks noGrp="1"/>
          </p:cNvSpPr>
          <p:nvPr>
            <p:ph idx="1"/>
          </p:nvPr>
        </p:nvSpPr>
        <p:spPr>
          <a:xfrm>
            <a:off x="457200" y="1600200"/>
            <a:ext cx="8458200" cy="5105400"/>
          </a:xfrm>
        </p:spPr>
        <p:txBody>
          <a:bodyPr>
            <a:normAutofit lnSpcReduction="10000"/>
          </a:bodyPr>
          <a:lstStyle/>
          <a:p>
            <a:pPr marL="0" indent="0" algn="just">
              <a:buNone/>
            </a:pPr>
            <a:r>
              <a:rPr lang="en-US" b="1" dirty="0">
                <a:solidFill>
                  <a:srgbClr val="7030A0"/>
                </a:solidFill>
              </a:rPr>
              <a:t>The Renaissance man was fascinated by new learning and knowledge. He regarded knowledge to be power. He developed an insatiable thirst for further curiosity, knowledge, power, beauty, riches, worldly pleasures and the like. The writer of this age represented their age in their work. Marlowe is the greatest and truest representative of his age. So the Renaissance influence is seen in every one of his plays. Dr. Faustus represents the Renaissance spirit in various ways.</a:t>
            </a:r>
          </a:p>
        </p:txBody>
      </p:sp>
    </p:spTree>
    <p:extLst>
      <p:ext uri="{BB962C8B-B14F-4D97-AF65-F5344CB8AC3E}">
        <p14:creationId xmlns:p14="http://schemas.microsoft.com/office/powerpoint/2010/main" val="25448406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304800"/>
            <a:ext cx="6096000" cy="1295400"/>
          </a:xfrm>
          <a:prstGeom prst="rect">
            <a:avLst/>
          </a:prstGeom>
          <a:noFill/>
        </p:spPr>
        <p:txBody>
          <a:bodyPr wrap="square" rtlCol="0">
            <a:prstTxWarp prst="textDeflateTop">
              <a:avLst>
                <a:gd name="adj" fmla="val 30138"/>
              </a:avLst>
            </a:prstTxWarp>
            <a:spAutoFit/>
          </a:bodyPr>
          <a:lstStyle/>
          <a:p>
            <a:pPr algn="ctr"/>
            <a:r>
              <a:rPr lang="en-US" sz="4800" dirty="0">
                <a:latin typeface="NikoshBAN" pitchFamily="2" charset="0"/>
                <a:cs typeface="NikoshBAN" pitchFamily="2" charset="0"/>
              </a:rPr>
              <a:t> see you again </a:t>
            </a:r>
          </a:p>
        </p:txBody>
      </p:sp>
      <p:sp>
        <p:nvSpPr>
          <p:cNvPr id="4" name="TextBox 3"/>
          <p:cNvSpPr txBox="1"/>
          <p:nvPr/>
        </p:nvSpPr>
        <p:spPr>
          <a:xfrm>
            <a:off x="1143000" y="4108609"/>
            <a:ext cx="6629400" cy="2215991"/>
          </a:xfrm>
          <a:prstGeom prst="rect">
            <a:avLst/>
          </a:prstGeom>
          <a:noFill/>
        </p:spPr>
        <p:txBody>
          <a:bodyPr wrap="square" rtlCol="0">
            <a:prstTxWarp prst="textDeflate">
              <a:avLst>
                <a:gd name="adj" fmla="val 23730"/>
              </a:avLst>
            </a:prstTxWarp>
            <a:spAutoFit/>
          </a:bodyPr>
          <a:lstStyle/>
          <a:p>
            <a:pPr algn="ctr"/>
            <a:r>
              <a:rPr lang="en-US" sz="13800" dirty="0">
                <a:solidFill>
                  <a:srgbClr val="0066FF"/>
                </a:solidFill>
                <a:latin typeface="NikoshBAN" pitchFamily="2" charset="0"/>
                <a:cs typeface="NikoshBAN" pitchFamily="2" charset="0"/>
              </a:rPr>
              <a:t>Thanks </a:t>
            </a:r>
            <a:r>
              <a:rPr lang="bn-BD" sz="13800" dirty="0">
                <a:solidFill>
                  <a:srgbClr val="0066FF"/>
                </a:solidFill>
                <a:latin typeface="NikoshBAN" pitchFamily="2" charset="0"/>
                <a:cs typeface="NikoshBAN" pitchFamily="2" charset="0"/>
              </a:rPr>
              <a:t> </a:t>
            </a:r>
            <a:endParaRPr lang="en-US" sz="13800" dirty="0">
              <a:solidFill>
                <a:srgbClr val="0066FF"/>
              </a:solidFill>
              <a:latin typeface="NikoshBAN" pitchFamily="2" charset="0"/>
              <a:cs typeface="NikoshBAN" pitchFamily="2" charset="0"/>
            </a:endParaRPr>
          </a:p>
        </p:txBody>
      </p:sp>
      <p:pic>
        <p:nvPicPr>
          <p:cNvPr id="6" name="Picture 5" descr="F:\ATAUR PICTUR\PICTURE\FUNNY PICTURE\animated-flower-image-0362.gif"/>
          <p:cNvPicPr>
            <a:picLocks noChangeAspect="1" noChangeArrowheads="1" noCrop="1"/>
          </p:cNvPicPr>
          <p:nvPr/>
        </p:nvPicPr>
        <p:blipFill>
          <a:blip r:embed="rId2" cstate="print"/>
          <a:srcRect/>
          <a:stretch>
            <a:fillRect/>
          </a:stretch>
        </p:blipFill>
        <p:spPr bwMode="auto">
          <a:xfrm>
            <a:off x="3657600" y="2057400"/>
            <a:ext cx="1905000" cy="2083594"/>
          </a:xfrm>
          <a:prstGeom prst="rect">
            <a:avLst/>
          </a:prstGeom>
          <a:noFill/>
        </p:spPr>
      </p:pic>
      <p:pic>
        <p:nvPicPr>
          <p:cNvPr id="7" name="Picture 6" descr="F:\ATAUR PICTUR\PICTURE\FUNNY PICTURE\tulpenglitterlijn.gif"/>
          <p:cNvPicPr>
            <a:picLocks noChangeAspect="1" noChangeArrowheads="1" noCrop="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8600" y="6029325"/>
            <a:ext cx="1828800" cy="752475"/>
          </a:xfrm>
          <a:prstGeom prst="rect">
            <a:avLst/>
          </a:prstGeom>
          <a:noFill/>
        </p:spPr>
      </p:pic>
      <p:pic>
        <p:nvPicPr>
          <p:cNvPr id="8" name="Picture 7" descr="F:\ATAUR PICTUR\PICTURE\FUNNY PICTURE\tulpenglitterlijn.gif"/>
          <p:cNvPicPr>
            <a:picLocks noChangeAspect="1" noChangeArrowheads="1" noCrop="1"/>
          </p:cNvPicPr>
          <p:nvPr/>
        </p:nvPicPr>
        <p:blipFill>
          <a:blip r:embed="rId3" cstate="email">
            <a:extLst>
              <a:ext uri="{28A0092B-C50C-407E-A947-70E740481C1C}">
                <a14:useLocalDpi xmlns:a14="http://schemas.microsoft.com/office/drawing/2010/main"/>
              </a:ext>
            </a:extLst>
          </a:blip>
          <a:srcRect/>
          <a:stretch>
            <a:fillRect/>
          </a:stretch>
        </p:blipFill>
        <p:spPr bwMode="auto">
          <a:xfrm>
            <a:off x="7353300" y="6029325"/>
            <a:ext cx="1562100" cy="752475"/>
          </a:xfrm>
          <a:prstGeom prst="rect">
            <a:avLst/>
          </a:prstGeom>
          <a:noFill/>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 y="1455173"/>
            <a:ext cx="1905000" cy="265343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rcRect/>
          <a:stretch/>
        </p:blipFill>
        <p:spPr>
          <a:xfrm flipH="1">
            <a:off x="6990775" y="1517375"/>
            <a:ext cx="1944503" cy="2653436"/>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ppt_x</p:attrName>
                                        </p:attrNameLst>
                                      </p:cBhvr>
                                      <p:tavLst>
                                        <p:tav tm="0">
                                          <p:val>
                                            <p:fltVal val="0.5"/>
                                          </p:val>
                                        </p:tav>
                                        <p:tav tm="100000">
                                          <p:val>
                                            <p:strVal val="#ppt_x"/>
                                          </p:val>
                                        </p:tav>
                                      </p:tavLst>
                                    </p:anim>
                                    <p:anim calcmode="lin" valueType="num">
                                      <p:cBhvr>
                                        <p:cTn id="10" dur="2000" fill="hold"/>
                                        <p:tgtEl>
                                          <p:spTgt spid="4"/>
                                        </p:tgtEl>
                                        <p:attrNameLst>
                                          <p:attrName>ppt_y</p:attrName>
                                        </p:attrNameLst>
                                      </p:cBhvr>
                                      <p:tavLst>
                                        <p:tav tm="0">
                                          <p:val>
                                            <p:fltVal val="0.5"/>
                                          </p:val>
                                        </p:tav>
                                        <p:tav tm="100000">
                                          <p:val>
                                            <p:strVal val="#ppt_y"/>
                                          </p:val>
                                        </p:tav>
                                      </p:tavLst>
                                    </p:anim>
                                  </p:childTnLst>
                                </p:cTn>
                              </p:par>
                              <p:par>
                                <p:cTn id="11" presetID="14"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2743200" y="2014447"/>
            <a:ext cx="3809477" cy="3437453"/>
          </a:xfrm>
          <a:prstGeom prst="ellipse">
            <a:avLst/>
          </a:prstGeom>
          <a:effectLst>
            <a:softEdge rad="127000"/>
          </a:effectLst>
        </p:spPr>
      </p:pic>
      <p:sp>
        <p:nvSpPr>
          <p:cNvPr id="3" name="TextBox 2"/>
          <p:cNvSpPr txBox="1"/>
          <p:nvPr/>
        </p:nvSpPr>
        <p:spPr>
          <a:xfrm>
            <a:off x="457200" y="990600"/>
            <a:ext cx="3276600" cy="1475839"/>
          </a:xfrm>
          <a:prstGeom prst="rect">
            <a:avLst/>
          </a:prstGeom>
          <a:noFill/>
        </p:spPr>
        <p:txBody>
          <a:bodyPr wrap="square" rtlCol="0">
            <a:prstTxWarp prst="textWave2">
              <a:avLst>
                <a:gd name="adj1" fmla="val 20000"/>
                <a:gd name="adj2" fmla="val 0"/>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 </a:t>
            </a:r>
            <a:r>
              <a:rPr lang="en-US" sz="8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wel</a:t>
            </a:r>
            <a:r>
              <a:rPr lang="bn-BD"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 </a:t>
            </a:r>
            <a:endParaRPr lang="en-U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endParaRPr>
          </a:p>
        </p:txBody>
      </p:sp>
      <p:sp>
        <p:nvSpPr>
          <p:cNvPr id="4" name="TextBox 3"/>
          <p:cNvSpPr txBox="1"/>
          <p:nvPr/>
        </p:nvSpPr>
        <p:spPr>
          <a:xfrm>
            <a:off x="5867400" y="914400"/>
            <a:ext cx="3276600" cy="1475839"/>
          </a:xfrm>
          <a:prstGeom prst="rect">
            <a:avLst/>
          </a:prstGeom>
          <a:noFill/>
        </p:spPr>
        <p:txBody>
          <a:bodyPr wrap="square" rtlCol="0">
            <a:prstTxWarp prst="textWave2">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 come</a:t>
            </a:r>
            <a:r>
              <a:rPr lang="bn-BD"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 </a:t>
            </a:r>
            <a:endParaRPr lang="en-U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endParaRPr>
          </a:p>
        </p:txBody>
      </p:sp>
      <p:sp>
        <p:nvSpPr>
          <p:cNvPr id="5" name="TextBox 4"/>
          <p:cNvSpPr txBox="1"/>
          <p:nvPr/>
        </p:nvSpPr>
        <p:spPr>
          <a:xfrm>
            <a:off x="3124199" y="457200"/>
            <a:ext cx="3199354"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a:ln w="11430"/>
                <a:solidFill>
                  <a:srgbClr val="0B1FB5"/>
                </a:solidFill>
                <a:effectLst>
                  <a:outerShdw blurRad="50800" dist="39000" dir="5460000" algn="tl">
                    <a:srgbClr val="000000">
                      <a:alpha val="38000"/>
                    </a:srgbClr>
                  </a:outerShdw>
                </a:effectLst>
                <a:latin typeface="NikoshBAN" pitchFamily="2" charset="0"/>
                <a:cs typeface="NikoshBAN" pitchFamily="2" charset="0"/>
              </a:rPr>
              <a:t>Everybody </a:t>
            </a:r>
          </a:p>
        </p:txBody>
      </p:sp>
      <p:sp>
        <p:nvSpPr>
          <p:cNvPr id="8" name="TextBox 7"/>
          <p:cNvSpPr txBox="1"/>
          <p:nvPr/>
        </p:nvSpPr>
        <p:spPr>
          <a:xfrm>
            <a:off x="762524" y="4724400"/>
            <a:ext cx="1828800" cy="1862048"/>
          </a:xfrm>
          <a:prstGeom prst="rect">
            <a:avLst/>
          </a:prstGeom>
          <a:noFill/>
        </p:spPr>
        <p:txBody>
          <a:bodyPr wrap="square" rtlCol="0">
            <a:spAutoFit/>
          </a:bodyPr>
          <a:lstStyle/>
          <a:p>
            <a:pPr algn="ctr"/>
            <a:r>
              <a:rPr lang="en-US" sz="4800" dirty="0">
                <a:solidFill>
                  <a:srgbClr val="AB058B"/>
                </a:solidFill>
                <a:latin typeface="NikoshBAN" pitchFamily="2" charset="0"/>
                <a:cs typeface="NikoshBAN" pitchFamily="2" charset="0"/>
              </a:rPr>
              <a:t>in</a:t>
            </a:r>
            <a:r>
              <a:rPr lang="bn-BD" sz="11500" dirty="0">
                <a:solidFill>
                  <a:srgbClr val="AB058B"/>
                </a:solidFill>
                <a:latin typeface="NikoshBAN" pitchFamily="2" charset="0"/>
                <a:cs typeface="NikoshBAN" pitchFamily="2" charset="0"/>
              </a:rPr>
              <a:t>  </a:t>
            </a:r>
            <a:endParaRPr lang="en-US" sz="11500" dirty="0">
              <a:solidFill>
                <a:srgbClr val="AB058B"/>
              </a:solidFill>
              <a:latin typeface="NikoshBAN" pitchFamily="2" charset="0"/>
              <a:cs typeface="NikoshBAN" pitchFamily="2" charset="0"/>
            </a:endParaRPr>
          </a:p>
        </p:txBody>
      </p:sp>
      <p:sp>
        <p:nvSpPr>
          <p:cNvPr id="11" name="TextBox 10"/>
          <p:cNvSpPr txBox="1"/>
          <p:nvPr/>
        </p:nvSpPr>
        <p:spPr>
          <a:xfrm>
            <a:off x="3429000" y="5451901"/>
            <a:ext cx="4495800" cy="830997"/>
          </a:xfrm>
          <a:prstGeom prst="rect">
            <a:avLst/>
          </a:prstGeom>
          <a:noFill/>
        </p:spPr>
        <p:txBody>
          <a:bodyPr wrap="square" rtlCol="0">
            <a:spAutoFit/>
          </a:bodyPr>
          <a:lstStyle/>
          <a:p>
            <a:pPr algn="ctr"/>
            <a:r>
              <a:rPr lang="en-US" sz="4800" dirty="0">
                <a:solidFill>
                  <a:srgbClr val="AB058B"/>
                </a:solidFill>
                <a:latin typeface="NikoshBAN" pitchFamily="2" charset="0"/>
                <a:cs typeface="NikoshBAN" pitchFamily="2" charset="0"/>
              </a:rPr>
              <a:t>Presentation</a:t>
            </a:r>
            <a:r>
              <a:rPr lang="en-US" sz="2000" dirty="0">
                <a:solidFill>
                  <a:srgbClr val="AB058B"/>
                </a:solidFill>
                <a:latin typeface="NikoshBAN" pitchFamily="2" charset="0"/>
                <a:cs typeface="NikoshBAN" pitchFamily="2" charset="0"/>
              </a:rPr>
              <a:t> </a:t>
            </a:r>
            <a:r>
              <a:rPr lang="bn-BD" sz="2000" dirty="0">
                <a:solidFill>
                  <a:srgbClr val="AB058B"/>
                </a:solidFill>
                <a:latin typeface="NikoshBAN" pitchFamily="2" charset="0"/>
                <a:cs typeface="NikoshBAN" pitchFamily="2" charset="0"/>
              </a:rPr>
              <a:t>   </a:t>
            </a:r>
            <a:endParaRPr lang="en-US" sz="2000" dirty="0">
              <a:solidFill>
                <a:srgbClr val="AB058B"/>
              </a:solidFill>
              <a:latin typeface="NikoshBAN" pitchFamily="2" charset="0"/>
              <a:cs typeface="NikoshBAN" pitchFamily="2" charset="0"/>
            </a:endParaRPr>
          </a:p>
        </p:txBody>
      </p:sp>
      <p:sp>
        <p:nvSpPr>
          <p:cNvPr id="14" name="TextBox 13"/>
          <p:cNvSpPr txBox="1"/>
          <p:nvPr/>
        </p:nvSpPr>
        <p:spPr>
          <a:xfrm>
            <a:off x="1409962" y="4724400"/>
            <a:ext cx="2818353" cy="1862048"/>
          </a:xfrm>
          <a:prstGeom prst="rect">
            <a:avLst/>
          </a:prstGeom>
          <a:noFill/>
        </p:spPr>
        <p:txBody>
          <a:bodyPr wrap="square" rtlCol="0">
            <a:spAutoFit/>
          </a:bodyPr>
          <a:lstStyle/>
          <a:p>
            <a:pPr algn="ctr"/>
            <a:r>
              <a:rPr lang="en-US" sz="4800" dirty="0">
                <a:solidFill>
                  <a:srgbClr val="AB058B"/>
                </a:solidFill>
                <a:latin typeface="NikoshBAN" pitchFamily="2" charset="0"/>
                <a:cs typeface="NikoshBAN" pitchFamily="2" charset="0"/>
              </a:rPr>
              <a:t>my</a:t>
            </a:r>
            <a:r>
              <a:rPr lang="en-US" sz="11500" dirty="0">
                <a:solidFill>
                  <a:srgbClr val="AB058B"/>
                </a:solidFill>
                <a:latin typeface="NikoshBAN" pitchFamily="2" charset="0"/>
                <a:cs typeface="NikoshBAN" pitchFamily="2" charset="0"/>
              </a:rPr>
              <a:t> </a:t>
            </a:r>
            <a:r>
              <a:rPr lang="bn-BD" sz="11500" dirty="0">
                <a:solidFill>
                  <a:srgbClr val="AB058B"/>
                </a:solidFill>
                <a:latin typeface="NikoshBAN" pitchFamily="2" charset="0"/>
                <a:cs typeface="NikoshBAN" pitchFamily="2" charset="0"/>
              </a:rPr>
              <a:t>  </a:t>
            </a:r>
            <a:endParaRPr lang="en-US" sz="11500" dirty="0">
              <a:solidFill>
                <a:srgbClr val="AB058B"/>
              </a:solidFill>
              <a:latin typeface="NikoshBAN" pitchFamily="2" charset="0"/>
              <a:cs typeface="NikoshBAN" pitchFamily="2" charset="0"/>
            </a:endParaRPr>
          </a:p>
        </p:txBody>
      </p:sp>
    </p:spTree>
    <p:extLst>
      <p:ext uri="{BB962C8B-B14F-4D97-AF65-F5344CB8AC3E}">
        <p14:creationId xmlns:p14="http://schemas.microsoft.com/office/powerpoint/2010/main" val="1737442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p:val>
                                            <p:fltVal val="0.5"/>
                                          </p:val>
                                        </p:tav>
                                        <p:tav tm="100000">
                                          <p:val>
                                            <p:strVal val="#ppt_x"/>
                                          </p:val>
                                        </p:tav>
                                      </p:tavLst>
                                    </p:anim>
                                    <p:anim calcmode="lin" valueType="num">
                                      <p:cBhvr>
                                        <p:cTn id="10" dur="1000" fill="hold"/>
                                        <p:tgtEl>
                                          <p:spTgt spid="8"/>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23" presetClass="entr" presetSubtype="528"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fltVal val="0"/>
                                          </p:val>
                                        </p:tav>
                                        <p:tav tm="100000">
                                          <p:val>
                                            <p:strVal val="#ppt_w"/>
                                          </p:val>
                                        </p:tav>
                                      </p:tavLst>
                                    </p:anim>
                                    <p:anim calcmode="lin" valueType="num">
                                      <p:cBhvr>
                                        <p:cTn id="15" dur="1000" fill="hold"/>
                                        <p:tgtEl>
                                          <p:spTgt spid="14"/>
                                        </p:tgtEl>
                                        <p:attrNameLst>
                                          <p:attrName>ppt_h</p:attrName>
                                        </p:attrNameLst>
                                      </p:cBhvr>
                                      <p:tavLst>
                                        <p:tav tm="0">
                                          <p:val>
                                            <p:fltVal val="0"/>
                                          </p:val>
                                        </p:tav>
                                        <p:tav tm="100000">
                                          <p:val>
                                            <p:strVal val="#ppt_h"/>
                                          </p:val>
                                        </p:tav>
                                      </p:tavLst>
                                    </p:anim>
                                    <p:anim calcmode="lin" valueType="num">
                                      <p:cBhvr>
                                        <p:cTn id="16" dur="1000" fill="hold"/>
                                        <p:tgtEl>
                                          <p:spTgt spid="14"/>
                                        </p:tgtEl>
                                        <p:attrNameLst>
                                          <p:attrName>ppt_x</p:attrName>
                                        </p:attrNameLst>
                                      </p:cBhvr>
                                      <p:tavLst>
                                        <p:tav tm="0">
                                          <p:val>
                                            <p:fltVal val="0.5"/>
                                          </p:val>
                                        </p:tav>
                                        <p:tav tm="100000">
                                          <p:val>
                                            <p:strVal val="#ppt_x"/>
                                          </p:val>
                                        </p:tav>
                                      </p:tavLst>
                                    </p:anim>
                                    <p:anim calcmode="lin" valueType="num">
                                      <p:cBhvr>
                                        <p:cTn id="17" dur="1000" fill="hold"/>
                                        <p:tgtEl>
                                          <p:spTgt spid="14"/>
                                        </p:tgtEl>
                                        <p:attrNameLst>
                                          <p:attrName>ppt_y</p:attrName>
                                        </p:attrNameLst>
                                      </p:cBhvr>
                                      <p:tavLst>
                                        <p:tav tm="0">
                                          <p:val>
                                            <p:fltVal val="0.5"/>
                                          </p:val>
                                        </p:tav>
                                        <p:tav tm="100000">
                                          <p:val>
                                            <p:strVal val="#ppt_y"/>
                                          </p:val>
                                        </p:tav>
                                      </p:tavLst>
                                    </p:anim>
                                  </p:childTnLst>
                                </p:cTn>
                              </p:par>
                            </p:childTnLst>
                          </p:cTn>
                        </p:par>
                        <p:par>
                          <p:cTn id="18" fill="hold">
                            <p:stCondLst>
                              <p:cond delay="2000"/>
                            </p:stCondLst>
                            <p:childTnLst>
                              <p:par>
                                <p:cTn id="19" presetID="23" presetClass="entr" presetSubtype="52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fltVal val="0"/>
                                          </p:val>
                                        </p:tav>
                                        <p:tav tm="100000">
                                          <p:val>
                                            <p:strVal val="#ppt_w"/>
                                          </p:val>
                                        </p:tav>
                                      </p:tavLst>
                                    </p:anim>
                                    <p:anim calcmode="lin" valueType="num">
                                      <p:cBhvr>
                                        <p:cTn id="22" dur="1000" fill="hold"/>
                                        <p:tgtEl>
                                          <p:spTgt spid="11"/>
                                        </p:tgtEl>
                                        <p:attrNameLst>
                                          <p:attrName>ppt_h</p:attrName>
                                        </p:attrNameLst>
                                      </p:cBhvr>
                                      <p:tavLst>
                                        <p:tav tm="0">
                                          <p:val>
                                            <p:fltVal val="0"/>
                                          </p:val>
                                        </p:tav>
                                        <p:tav tm="100000">
                                          <p:val>
                                            <p:strVal val="#ppt_h"/>
                                          </p:val>
                                        </p:tav>
                                      </p:tavLst>
                                    </p:anim>
                                    <p:anim calcmode="lin" valueType="num">
                                      <p:cBhvr>
                                        <p:cTn id="23" dur="1000" fill="hold"/>
                                        <p:tgtEl>
                                          <p:spTgt spid="11"/>
                                        </p:tgtEl>
                                        <p:attrNameLst>
                                          <p:attrName>ppt_x</p:attrName>
                                        </p:attrNameLst>
                                      </p:cBhvr>
                                      <p:tavLst>
                                        <p:tav tm="0">
                                          <p:val>
                                            <p:fltVal val="0.5"/>
                                          </p:val>
                                        </p:tav>
                                        <p:tav tm="100000">
                                          <p:val>
                                            <p:strVal val="#ppt_x"/>
                                          </p:val>
                                        </p:tav>
                                      </p:tavLst>
                                    </p:anim>
                                    <p:anim calcmode="lin" valueType="num">
                                      <p:cBhvr>
                                        <p:cTn id="24" dur="1000" fill="hold"/>
                                        <p:tgtEl>
                                          <p:spTgt spid="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flipH="1">
            <a:off x="0" y="6534829"/>
            <a:ext cx="9144000" cy="323171"/>
            <a:chOff x="0" y="0"/>
            <a:chExt cx="9144000" cy="323171"/>
          </a:xfrm>
        </p:grpSpPr>
        <p:sp>
          <p:nvSpPr>
            <p:cNvPr id="5" name="Rectangle 4"/>
            <p:cNvSpPr/>
            <p:nvPr/>
          </p:nvSpPr>
          <p:spPr>
            <a:xfrm>
              <a:off x="0" y="0"/>
              <a:ext cx="9144000" cy="2032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AU"/>
            </a:p>
          </p:txBody>
        </p:sp>
        <p:sp>
          <p:nvSpPr>
            <p:cNvPr id="6" name="Rectangle 5"/>
            <p:cNvSpPr/>
            <p:nvPr/>
          </p:nvSpPr>
          <p:spPr>
            <a:xfrm>
              <a:off x="0" y="152400"/>
              <a:ext cx="9144000" cy="1162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7" name="Rectangle 6"/>
            <p:cNvSpPr/>
            <p:nvPr/>
          </p:nvSpPr>
          <p:spPr>
            <a:xfrm>
              <a:off x="0" y="277452"/>
              <a:ext cx="9144000" cy="457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AU"/>
            </a:p>
          </p:txBody>
        </p:sp>
      </p:grpSp>
      <p:grpSp>
        <p:nvGrpSpPr>
          <p:cNvPr id="9" name="Group 8"/>
          <p:cNvGrpSpPr/>
          <p:nvPr/>
        </p:nvGrpSpPr>
        <p:grpSpPr>
          <a:xfrm>
            <a:off x="0" y="-1775"/>
            <a:ext cx="9144000" cy="323171"/>
            <a:chOff x="0" y="0"/>
            <a:chExt cx="9144000" cy="323171"/>
          </a:xfrm>
        </p:grpSpPr>
        <p:sp>
          <p:nvSpPr>
            <p:cNvPr id="10" name="Rectangle 9"/>
            <p:cNvSpPr/>
            <p:nvPr/>
          </p:nvSpPr>
          <p:spPr>
            <a:xfrm>
              <a:off x="0" y="0"/>
              <a:ext cx="9144000" cy="2032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AU"/>
            </a:p>
          </p:txBody>
        </p:sp>
        <p:sp>
          <p:nvSpPr>
            <p:cNvPr id="11" name="Rectangle 10"/>
            <p:cNvSpPr/>
            <p:nvPr/>
          </p:nvSpPr>
          <p:spPr>
            <a:xfrm>
              <a:off x="0" y="152400"/>
              <a:ext cx="9144000" cy="1162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2" name="Rectangle 11"/>
            <p:cNvSpPr/>
            <p:nvPr/>
          </p:nvSpPr>
          <p:spPr>
            <a:xfrm>
              <a:off x="0" y="277452"/>
              <a:ext cx="9144000" cy="457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AU"/>
            </a:p>
          </p:txBody>
        </p:sp>
      </p:grpSp>
      <p:pic>
        <p:nvPicPr>
          <p:cNvPr id="14" name="Picture 13"/>
          <p:cNvPicPr>
            <a:picLocks noChangeAspect="1"/>
          </p:cNvPicPr>
          <p:nvPr/>
        </p:nvPicPr>
        <p:blipFill>
          <a:blip r:embed="rId2" cstate="email">
            <a:lum contrast="14000"/>
            <a:extLst>
              <a:ext uri="{28A0092B-C50C-407E-A947-70E740481C1C}">
                <a14:useLocalDpi xmlns:a14="http://schemas.microsoft.com/office/drawing/2010/main"/>
              </a:ext>
            </a:extLst>
          </a:blip>
          <a:stretch>
            <a:fillRect/>
          </a:stretch>
        </p:blipFill>
        <p:spPr>
          <a:xfrm rot="16200000">
            <a:off x="1682845" y="-1074706"/>
            <a:ext cx="5792662" cy="8853550"/>
          </a:xfrm>
          <a:prstGeom prst="rect">
            <a:avLst/>
          </a:prstGeom>
        </p:spPr>
      </p:pic>
      <p:pic>
        <p:nvPicPr>
          <p:cNvPr id="18" name="Picture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1429" y="455738"/>
            <a:ext cx="694190" cy="694190"/>
          </a:xfrm>
          <a:prstGeom prst="rect">
            <a:avLst/>
          </a:prstGeom>
          <a:solidFill>
            <a:schemeClr val="accent6">
              <a:lumMod val="75000"/>
            </a:schemeClr>
          </a:solidFill>
        </p:spPr>
      </p:pic>
      <p:pic>
        <p:nvPicPr>
          <p:cNvPr id="19" name="Picture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311759" y="455738"/>
            <a:ext cx="694190" cy="694190"/>
          </a:xfrm>
          <a:prstGeom prst="rect">
            <a:avLst/>
          </a:prstGeom>
          <a:solidFill>
            <a:schemeClr val="accent6">
              <a:lumMod val="75000"/>
            </a:schemeClr>
          </a:solidFill>
        </p:spPr>
      </p:pic>
      <p:pic>
        <p:nvPicPr>
          <p:cNvPr id="20" name="Picture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151429" y="5748174"/>
            <a:ext cx="694190" cy="694190"/>
          </a:xfrm>
          <a:prstGeom prst="rect">
            <a:avLst/>
          </a:prstGeom>
          <a:solidFill>
            <a:schemeClr val="accent6">
              <a:lumMod val="75000"/>
            </a:schemeClr>
          </a:solidFill>
        </p:spPr>
      </p:pic>
      <p:pic>
        <p:nvPicPr>
          <p:cNvPr id="21" name="Picture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flipV="1">
            <a:off x="8311759" y="5748174"/>
            <a:ext cx="694190" cy="694190"/>
          </a:xfrm>
          <a:prstGeom prst="rect">
            <a:avLst/>
          </a:prstGeom>
          <a:solidFill>
            <a:schemeClr val="accent6">
              <a:lumMod val="75000"/>
            </a:schemeClr>
          </a:solidFill>
        </p:spPr>
      </p:pic>
      <p:sp>
        <p:nvSpPr>
          <p:cNvPr id="23" name="Round Diagonal Corner Rectangle 10">
            <a:extLst>
              <a:ext uri="{FF2B5EF4-FFF2-40B4-BE49-F238E27FC236}">
                <a16:creationId xmlns:a16="http://schemas.microsoft.com/office/drawing/2014/main" id="{47435AB6-2D65-42D7-B807-0FBCF990525C}"/>
              </a:ext>
            </a:extLst>
          </p:cNvPr>
          <p:cNvSpPr/>
          <p:nvPr/>
        </p:nvSpPr>
        <p:spPr>
          <a:xfrm>
            <a:off x="457200" y="990600"/>
            <a:ext cx="3962398" cy="4876800"/>
          </a:xfrm>
          <a:prstGeom prst="round2DiagRect">
            <a:avLst>
              <a:gd name="adj1" fmla="val 16667"/>
              <a:gd name="adj2" fmla="val 4459"/>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n-US" sz="28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8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8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Presented</a:t>
            </a:r>
            <a:r>
              <a:rPr lang="en-US" sz="2800" b="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Md. Belal Hossan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Roll: 24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EMA 6</a:t>
            </a:r>
            <a:r>
              <a:rPr lang="en-US" sz="2800" b="1" baseline="30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Intake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4" name="Round Diagonal Corner Rectangle 10">
            <a:extLst>
              <a:ext uri="{FF2B5EF4-FFF2-40B4-BE49-F238E27FC236}">
                <a16:creationId xmlns:a16="http://schemas.microsoft.com/office/drawing/2014/main" id="{AAA6F74D-E32C-4898-8A1D-77E0EF417757}"/>
              </a:ext>
            </a:extLst>
          </p:cNvPr>
          <p:cNvSpPr/>
          <p:nvPr/>
        </p:nvSpPr>
        <p:spPr>
          <a:xfrm>
            <a:off x="4572000" y="1033627"/>
            <a:ext cx="4114800" cy="4833773"/>
          </a:xfrm>
          <a:prstGeom prst="round2DiagRect">
            <a:avLst>
              <a:gd name="adj1" fmla="val 16667"/>
              <a:gd name="adj2" fmla="val 4459"/>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3200" b="1" dirty="0">
                <a:solidFill>
                  <a:srgbClr val="7030A0"/>
                </a:solidFill>
                <a:effectLst>
                  <a:glow rad="38100">
                    <a:schemeClr val="accent1">
                      <a:alpha val="40000"/>
                    </a:schemeClr>
                  </a:glow>
                </a:effectLst>
                <a:latin typeface="Times New Roman" panose="02020603050405020304" pitchFamily="18" charset="0"/>
                <a:cs typeface="Times New Roman" panose="02020603050405020304" pitchFamily="18" charset="0"/>
              </a:rPr>
              <a:t>Sub: History of English Literature</a:t>
            </a:r>
          </a:p>
          <a:p>
            <a:pPr>
              <a:lnSpc>
                <a:spcPct val="107000"/>
              </a:lnSpc>
              <a:spcAft>
                <a:spcPts val="800"/>
              </a:spcAft>
            </a:pPr>
            <a:r>
              <a:rPr lang="en-US" sz="2400" dirty="0">
                <a:solidFill>
                  <a:srgbClr val="7030A0"/>
                </a:solidFill>
                <a:latin typeface="Times New Roman" panose="02020603050405020304" pitchFamily="18" charset="0"/>
                <a:cs typeface="Times New Roman" panose="02020603050405020304" pitchFamily="18" charset="0"/>
              </a:rPr>
              <a:t>Subject Code: EMA-003 </a:t>
            </a:r>
          </a:p>
          <a:p>
            <a:pPr>
              <a:lnSpc>
                <a:spcPct val="107000"/>
              </a:lnSpc>
              <a:spcAft>
                <a:spcPts val="800"/>
              </a:spcAft>
            </a:pPr>
            <a:r>
              <a:rPr lang="en-US" sz="3200" b="1" dirty="0">
                <a:solidFill>
                  <a:srgbClr val="7030A0"/>
                </a:solidFill>
                <a:effectLst>
                  <a:glow rad="38100">
                    <a:schemeClr val="accent1">
                      <a:alpha val="40000"/>
                    </a:schemeClr>
                  </a:glow>
                </a:effectLst>
                <a:latin typeface="Times New Roman" panose="02020603050405020304" pitchFamily="18" charset="0"/>
                <a:cs typeface="Times New Roman" panose="02020603050405020304" pitchFamily="18" charset="0"/>
              </a:rPr>
              <a:t> </a:t>
            </a:r>
            <a:r>
              <a:rPr lang="en-US" sz="2400" b="1" dirty="0">
                <a:solidFill>
                  <a:srgbClr val="7030A0"/>
                </a:solidFill>
                <a:effectLst>
                  <a:glow rad="38100">
                    <a:schemeClr val="accent1">
                      <a:alpha val="40000"/>
                    </a:schemeClr>
                  </a:glow>
                </a:effectLst>
                <a:latin typeface="Times New Roman" panose="02020603050405020304" pitchFamily="18" charset="0"/>
                <a:cs typeface="Times New Roman" panose="02020603050405020304" pitchFamily="18" charset="0"/>
              </a:rPr>
              <a:t>Renaissance-Elizabethan Literature    </a:t>
            </a:r>
            <a:endParaRPr lang="en-US"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6564E663-3354-4B36-97CC-4A64F16E1717}"/>
              </a:ext>
            </a:extLst>
          </p:cNvPr>
          <p:cNvSpPr/>
          <p:nvPr/>
        </p:nvSpPr>
        <p:spPr>
          <a:xfrm>
            <a:off x="845619" y="981797"/>
            <a:ext cx="3192981" cy="2218604"/>
          </a:xfrm>
          <a:prstGeom prst="ellipse">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8491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Effect transition="in" filter="fade">
                                      <p:cBhvr>
                                        <p:cTn id="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81200" y="304800"/>
            <a:ext cx="5334000" cy="1219200"/>
          </a:xfrm>
          <a:prstGeom prst="rect">
            <a:avLst/>
          </a:prstGeom>
          <a:noFill/>
        </p:spPr>
        <p:txBody>
          <a:bodyPr wrap="square" rtlCol="0">
            <a:prstTxWarp prst="textDeflate">
              <a:avLst>
                <a:gd name="adj" fmla="val 16163"/>
              </a:avLst>
            </a:prstTxWarp>
            <a:spAutoFit/>
          </a:bodyPr>
          <a:lstStyle/>
          <a:p>
            <a:pPr algn="ctr"/>
            <a:r>
              <a:rPr lang="en-US" sz="3200" dirty="0">
                <a:latin typeface="NikoshBAN" pitchFamily="2" charset="0"/>
                <a:cs typeface="NikoshBAN" pitchFamily="2" charset="0"/>
              </a:rPr>
              <a:t> Presentation topics </a:t>
            </a:r>
          </a:p>
        </p:txBody>
      </p:sp>
      <p:sp>
        <p:nvSpPr>
          <p:cNvPr id="7" name="32-Point Star 6"/>
          <p:cNvSpPr/>
          <p:nvPr/>
        </p:nvSpPr>
        <p:spPr>
          <a:xfrm>
            <a:off x="3124200" y="2667000"/>
            <a:ext cx="3200400" cy="2286000"/>
          </a:xfrm>
          <a:prstGeom prst="star32">
            <a:avLst/>
          </a:prstGeom>
          <a:solidFill>
            <a:srgbClr val="92D050"/>
          </a:solidFill>
          <a:ln>
            <a:solidFill>
              <a:srgbClr val="00B0F0"/>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sz="2000" b="1" dirty="0">
                <a:solidFill>
                  <a:srgbClr val="0B1FB5"/>
                </a:solidFill>
                <a:latin typeface="NikoshBAN" pitchFamily="2" charset="0"/>
                <a:cs typeface="NikoshBAN" pitchFamily="2" charset="0"/>
              </a:rPr>
              <a:t> </a:t>
            </a:r>
            <a:r>
              <a:rPr lang="en-US" sz="2000" b="1" dirty="0">
                <a:solidFill>
                  <a:srgbClr val="7030A0"/>
                </a:solidFill>
                <a:effectLst>
                  <a:glow rad="38100">
                    <a:schemeClr val="accent1">
                      <a:alpha val="40000"/>
                    </a:schemeClr>
                  </a:glow>
                </a:effectLst>
                <a:latin typeface="Times New Roman" panose="02020603050405020304" pitchFamily="18" charset="0"/>
                <a:cs typeface="Times New Roman" panose="02020603050405020304" pitchFamily="18" charset="0"/>
              </a:rPr>
              <a:t>Elizabethan Literature  </a:t>
            </a:r>
            <a:r>
              <a:rPr lang="bn-BD" sz="2000" b="1" dirty="0">
                <a:solidFill>
                  <a:srgbClr val="0B1FB5"/>
                </a:solidFill>
                <a:latin typeface="NikoshBAN" pitchFamily="2" charset="0"/>
                <a:cs typeface="NikoshBAN" pitchFamily="2" charset="0"/>
              </a:rPr>
              <a:t> </a:t>
            </a:r>
            <a:endParaRPr lang="en-US" sz="2000" b="1" dirty="0">
              <a:solidFill>
                <a:srgbClr val="0B1FB5"/>
              </a:solidFill>
              <a:latin typeface="NikoshBAN" pitchFamily="2" charset="0"/>
              <a:cs typeface="NikoshBAN"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p:blipFill>
        <p:spPr>
          <a:xfrm>
            <a:off x="3124200" y="2557563"/>
            <a:ext cx="3225975" cy="2504874"/>
          </a:xfrm>
          <a:prstGeom prst="ellipse">
            <a:avLst/>
          </a:prstGeom>
          <a:ln w="88900" cap="sq" cmpd="thickThin">
            <a:noFill/>
            <a:prstDash val="solid"/>
            <a:miter lim="800000"/>
          </a:ln>
          <a:effectLst>
            <a:innerShdw blurRad="76200">
              <a:srgbClr val="000000"/>
            </a:innerShdw>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p:blipFill>
        <p:spPr>
          <a:xfrm>
            <a:off x="3124200" y="2514600"/>
            <a:ext cx="3225975" cy="2606090"/>
          </a:xfrm>
          <a:prstGeom prst="ellipse">
            <a:avLst/>
          </a:prstGeom>
          <a:ln>
            <a:noFill/>
          </a:ln>
          <a:effectLst>
            <a:softEdge rad="0"/>
          </a:effectLst>
        </p:spPr>
      </p:pic>
      <p:sp>
        <p:nvSpPr>
          <p:cNvPr id="10" name="TextBox 9"/>
          <p:cNvSpPr txBox="1"/>
          <p:nvPr/>
        </p:nvSpPr>
        <p:spPr>
          <a:xfrm>
            <a:off x="2057400" y="1600200"/>
            <a:ext cx="5181600" cy="1039356"/>
          </a:xfrm>
          <a:prstGeom prst="snip2SameRect">
            <a:avLst>
              <a:gd name="adj1" fmla="val 50000"/>
              <a:gd name="adj2" fmla="val 50000"/>
            </a:avLst>
          </a:prstGeom>
          <a:solidFill>
            <a:schemeClr val="accent3">
              <a:lumMod val="40000"/>
              <a:lumOff val="60000"/>
            </a:schemeClr>
          </a:solidFill>
          <a:ln w="12700">
            <a:solidFill>
              <a:srgbClr val="0B1FB5"/>
            </a:solidFill>
            <a:prstDash val="sysDash"/>
          </a:ln>
        </p:spPr>
        <p:txBody>
          <a:bodyPr wrap="square" rtlCol="0">
            <a:spAutoFit/>
          </a:bodyPr>
          <a:lstStyle/>
          <a:p>
            <a:pPr algn="ctr"/>
            <a:r>
              <a:rPr lang="en-US" sz="2800" dirty="0">
                <a:solidFill>
                  <a:srgbClr val="0000FF"/>
                </a:solidFill>
                <a:latin typeface="NikoshBAN" pitchFamily="2" charset="0"/>
                <a:cs typeface="NikoshBAN" pitchFamily="2" charset="0"/>
              </a:rPr>
              <a:t> English </a:t>
            </a:r>
            <a:r>
              <a:rPr lang="en-US" sz="2800" b="1" dirty="0">
                <a:solidFill>
                  <a:srgbClr val="7030A0"/>
                </a:solidFill>
                <a:effectLst>
                  <a:glow rad="38100">
                    <a:schemeClr val="accent1">
                      <a:alpha val="40000"/>
                    </a:schemeClr>
                  </a:glow>
                </a:effectLst>
                <a:latin typeface="Times New Roman" panose="02020603050405020304" pitchFamily="18" charset="0"/>
                <a:cs typeface="Times New Roman" panose="02020603050405020304" pitchFamily="18" charset="0"/>
              </a:rPr>
              <a:t>Renaissance period </a:t>
            </a:r>
            <a:endParaRPr lang="en-US" sz="2800" dirty="0">
              <a:solidFill>
                <a:srgbClr val="0000FF"/>
              </a:solidFill>
              <a:latin typeface="NikoshBAN" pitchFamily="2" charset="0"/>
              <a:cs typeface="NikoshBAN" pitchFamily="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4.44444E-6 -2.22222E-6 C -0.0165 0.00602 -0.00174 -0.00139 -0.01424 0.01297 C -0.03577 0.03727 -0.00921 -0.00116 -0.03073 0.02871 C -0.03299 0.03148 -0.03403 0.03588 -0.03646 0.0382 C -0.05157 0.05579 -0.07483 0.0625 -0.08959 0.07963 C -0.1 0.09167 -0.10296 0.10648 -0.11737 0.11204 C -0.12778 0.12315 -0.13924 0.13449 -0.15087 0.14375 C -0.15712 0.15764 -0.16216 0.1669 -0.17344 0.17547 C -0.1849 0.19514 -0.19757 0.21528 -0.20678 0.23634 C -0.21424 0.25301 -0.21789 0.26991 -0.23178 0.28102 C -0.23664 0.29722 -0.25417 0.31088 -0.26806 0.31621 C -0.27084 0.31945 -0.27639 0.3257 -0.27639 0.32639 " pathEditMode="relative" rAng="0" ptsTypes="fffffffffffA">
                                      <p:cBhvr>
                                        <p:cTn id="6" dur="2000" fill="hold"/>
                                        <p:tgtEl>
                                          <p:spTgt spid="8"/>
                                        </p:tgtEl>
                                        <p:attrNameLst>
                                          <p:attrName>ppt_x</p:attrName>
                                          <p:attrName>ppt_y</p:attrName>
                                        </p:attrNameLst>
                                      </p:cBhvr>
                                      <p:rCtr x="-13800" y="16200"/>
                                    </p:animMotion>
                                  </p:childTnLst>
                                </p:cTn>
                              </p:par>
                              <p:par>
                                <p:cTn id="7" presetID="0" presetClass="path" presetSubtype="0" accel="50000" decel="50000" fill="hold" nodeType="withEffect">
                                  <p:stCondLst>
                                    <p:cond delay="0"/>
                                  </p:stCondLst>
                                  <p:childTnLst>
                                    <p:animMotion origin="layout" path="M 0.02084 -0.06667 C 0.03889 -0.04746 0.04462 -0.00741 0.06389 0.0125 C 0.0717 0.03102 0.08195 0.04282 0.09358 0.05579 C 0.0974 0.05995 0.10209 0.06273 0.10538 0.06782 C 0.10903 0.07361 0.11163 0.08055 0.11511 0.08588 C 0.12118 0.09583 0.12847 0.09745 0.1349 0.10486 C 0.14427 0.12754 0.13264 0.10208 0.14497 0.12014 C 0.1507 0.1287 0.15382 0.13727 0.16077 0.14444 C 0.1665 0.15856 0.17691 0.16991 0.18438 0.18171 C 0.18993 0.19028 0.19462 0.20046 0.20018 0.20903 C 0.20261 0.21296 0.20573 0.21435 0.20816 0.21829 C 0.22361 0.2419 0.20556 0.22176 0.22014 0.2368 C 0.229 0.25856 0.24236 0.27129 0.25347 0.28935 C 0.25643 0.30162 0.26007 0.30602 0.26545 0.31643 C 0.26702 0.31921 0.26754 0.32338 0.26945 0.32569 C 0.28212 0.34329 0.28125 0.33009 0.28125 0.3412 " pathEditMode="relative" rAng="0" ptsTypes="fffffffffffffffA">
                                      <p:cBhvr>
                                        <p:cTn id="8" dur="2000" fill="hold"/>
                                        <p:tgtEl>
                                          <p:spTgt spid="9"/>
                                        </p:tgtEl>
                                        <p:attrNameLst>
                                          <p:attrName>ppt_x</p:attrName>
                                          <p:attrName>ppt_y</p:attrName>
                                        </p:attrNameLst>
                                      </p:cBhvr>
                                      <p:rCtr x="13100" y="20500"/>
                                    </p:animMotion>
                                  </p:childTnLst>
                                </p:cTn>
                              </p:par>
                              <p:par>
                                <p:cTn id="9" presetID="5" presetClass="entr" presetSubtype="1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C21411-A366-47DC-A9BF-EEE8BAEEE618}"/>
              </a:ext>
            </a:extLst>
          </p:cNvPr>
          <p:cNvSpPr/>
          <p:nvPr/>
        </p:nvSpPr>
        <p:spPr>
          <a:xfrm>
            <a:off x="152400" y="228600"/>
            <a:ext cx="8915400" cy="655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solidFill>
                  <a:srgbClr val="7030A0"/>
                </a:solidFill>
                <a:latin typeface="Times New Roman" panose="02020603050405020304" pitchFamily="18" charset="0"/>
                <a:cs typeface="Times New Roman" panose="02020603050405020304" pitchFamily="18" charset="0"/>
              </a:rPr>
              <a:t>In this presentation I will try to discuss....</a:t>
            </a:r>
          </a:p>
          <a:p>
            <a:r>
              <a:rPr lang="en-US" sz="4000" dirty="0">
                <a:solidFill>
                  <a:srgbClr val="7030A0"/>
                </a:solidFill>
                <a:latin typeface="Times New Roman" panose="02020603050405020304" pitchFamily="18" charset="0"/>
                <a:cs typeface="Times New Roman" panose="02020603050405020304" pitchFamily="18" charset="0"/>
              </a:rPr>
              <a:t>1. </a:t>
            </a:r>
            <a:r>
              <a:rPr lang="en-US" sz="4000" b="1" dirty="0">
                <a:solidFill>
                  <a:srgbClr val="7030A0"/>
                </a:solidFill>
                <a:latin typeface="Times New Roman" panose="02020603050405020304" pitchFamily="18" charset="0"/>
                <a:cs typeface="Times New Roman" panose="02020603050405020304" pitchFamily="18" charset="0"/>
              </a:rPr>
              <a:t>Literary Features of the Period. </a:t>
            </a:r>
          </a:p>
          <a:p>
            <a:r>
              <a:rPr lang="en-US" sz="4000" b="1" dirty="0">
                <a:solidFill>
                  <a:srgbClr val="7030A0"/>
                </a:solidFill>
                <a:latin typeface="Times New Roman" panose="02020603050405020304" pitchFamily="18" charset="0"/>
                <a:cs typeface="Times New Roman" panose="02020603050405020304" pitchFamily="18" charset="0"/>
              </a:rPr>
              <a:t>2. Major Writers and Their Works. </a:t>
            </a:r>
          </a:p>
          <a:p>
            <a:r>
              <a:rPr lang="en-US" sz="4000" b="1" dirty="0">
                <a:solidFill>
                  <a:srgbClr val="7030A0"/>
                </a:solidFill>
                <a:latin typeface="Times New Roman" panose="02020603050405020304" pitchFamily="18" charset="0"/>
                <a:cs typeface="Times New Roman" panose="02020603050405020304" pitchFamily="18" charset="0"/>
              </a:rPr>
              <a:t>3. Major Historical Facts and the Society.  </a:t>
            </a:r>
          </a:p>
          <a:p>
            <a:r>
              <a:rPr lang="en-US" sz="4000" b="1" dirty="0">
                <a:solidFill>
                  <a:srgbClr val="7030A0"/>
                </a:solidFill>
                <a:latin typeface="Times New Roman" panose="02020603050405020304" pitchFamily="18" charset="0"/>
                <a:cs typeface="Times New Roman" panose="02020603050405020304" pitchFamily="18" charset="0"/>
              </a:rPr>
              <a:t>4. Dr. Faustus as a Renaissance Play. </a:t>
            </a:r>
            <a:r>
              <a:rPr lang="en-US" sz="4000" dirty="0">
                <a:solidFill>
                  <a:srgbClr val="7030A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7985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Literary Features of the Period</a:t>
            </a:r>
          </a:p>
        </p:txBody>
      </p:sp>
      <p:sp>
        <p:nvSpPr>
          <p:cNvPr id="3" name="Content Placeholder 2"/>
          <p:cNvSpPr>
            <a:spLocks noGrp="1"/>
          </p:cNvSpPr>
          <p:nvPr>
            <p:ph idx="1"/>
          </p:nvPr>
        </p:nvSpPr>
        <p:spPr/>
        <p:txBody>
          <a:bodyPr>
            <a:normAutofit/>
          </a:bodyPr>
          <a:lstStyle/>
          <a:p>
            <a:r>
              <a:rPr lang="en-US" sz="2800" b="1" dirty="0"/>
              <a:t>Elizabethan age is known as the Golden Age in the history of English literature.</a:t>
            </a:r>
          </a:p>
          <a:p>
            <a:r>
              <a:rPr lang="en-US" sz="2800" b="1" dirty="0"/>
              <a:t>The spirit of renaissance brought classical (Greek &amp; Roman) elements in literature.</a:t>
            </a:r>
          </a:p>
          <a:p>
            <a:r>
              <a:rPr lang="en-US" sz="2800" b="1" dirty="0"/>
              <a:t>The literature was also marked by strong national spirit, religious broad-mindedness, scientific curiosity, intellectual progress, and unlimited enthusiasm.</a:t>
            </a:r>
          </a:p>
          <a:p>
            <a:r>
              <a:rPr lang="en-US" sz="2800" b="1" dirty="0"/>
              <a:t>Love and romance are idealized in poetry.</a:t>
            </a:r>
          </a:p>
          <a:p>
            <a:endParaRPr lang="en-US" sz="2800" b="1" dirty="0"/>
          </a:p>
          <a:p>
            <a:endParaRPr lang="en-US" sz="2800" b="1" dirty="0"/>
          </a:p>
        </p:txBody>
      </p:sp>
    </p:spTree>
    <p:extLst>
      <p:ext uri="{BB962C8B-B14F-4D97-AF65-F5344CB8AC3E}">
        <p14:creationId xmlns:p14="http://schemas.microsoft.com/office/powerpoint/2010/main" val="24092926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p:blipFill>
        <p:spPr>
          <a:xfrm>
            <a:off x="152400" y="3352799"/>
            <a:ext cx="4038600" cy="3429000"/>
          </a:xfrm>
          <a:prstGeom prst="round2DiagRect">
            <a:avLst>
              <a:gd name="adj1" fmla="val 0"/>
              <a:gd name="adj2" fmla="val 35769"/>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953000" y="3555147"/>
            <a:ext cx="4038600" cy="3226652"/>
          </a:xfrm>
          <a:prstGeom prst="round2DiagRect">
            <a:avLst>
              <a:gd name="adj1" fmla="val 29614"/>
              <a:gd name="adj2" fmla="val 0"/>
            </a:avLst>
          </a:prstGeom>
          <a:solidFill>
            <a:srgbClr val="FFFFFF"/>
          </a:solidFill>
          <a:ln w="28575" cap="sq">
            <a:noFill/>
            <a:miter lim="800000"/>
          </a:ln>
          <a:effectLst>
            <a:outerShdw blurRad="44450" dist="27940" dir="5400000" algn="ctr">
              <a:srgbClr val="000000">
                <a:alpha val="32000"/>
              </a:srgbClr>
            </a:outerShdw>
          </a:effectLst>
        </p:spPr>
      </p:pic>
      <p:sp>
        <p:nvSpPr>
          <p:cNvPr id="7" name="TextBox 6"/>
          <p:cNvSpPr txBox="1"/>
          <p:nvPr/>
        </p:nvSpPr>
        <p:spPr>
          <a:xfrm>
            <a:off x="2485096" y="2819400"/>
            <a:ext cx="3886200" cy="735747"/>
          </a:xfrm>
          <a:prstGeom prst="ellipse">
            <a:avLst/>
          </a:prstGeom>
          <a:solidFill>
            <a:schemeClr val="accent3">
              <a:lumMod val="40000"/>
              <a:lumOff val="60000"/>
            </a:schemeClr>
          </a:solidFill>
          <a:ln>
            <a:solidFill>
              <a:srgbClr val="0B1FB5"/>
            </a:solidFill>
          </a:ln>
        </p:spPr>
        <p:txBody>
          <a:bodyPr wrap="square" rtlCol="0">
            <a:spAutoFit/>
          </a:bodyPr>
          <a:lstStyle/>
          <a:p>
            <a:pPr algn="ctr"/>
            <a:r>
              <a:rPr lang="en-US" sz="2800" b="1" dirty="0"/>
              <a:t>Major Writers</a:t>
            </a:r>
            <a:endParaRPr lang="en-US" sz="2800" dirty="0">
              <a:latin typeface="NikoshBAN" pitchFamily="2" charset="0"/>
              <a:cs typeface="NikoshBAN" pitchFamily="2"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 y="304800"/>
            <a:ext cx="4190999" cy="2514600"/>
          </a:xfrm>
          <a:prstGeom prst="round2DiagRect">
            <a:avLst>
              <a:gd name="adj1" fmla="val 30889"/>
              <a:gd name="adj2" fmla="val 0"/>
            </a:avLst>
          </a:prstGeom>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4953000" y="304800"/>
            <a:ext cx="3886200" cy="2514600"/>
          </a:xfrm>
          <a:prstGeom prst="round2DiagRect">
            <a:avLst>
              <a:gd name="adj1" fmla="val 0"/>
              <a:gd name="adj2" fmla="val 29722"/>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ppt_x</p:attrName>
                                        </p:attrNameLst>
                                      </p:cBhvr>
                                      <p:tavLst>
                                        <p:tav tm="0">
                                          <p:val>
                                            <p:fltVal val="0.5"/>
                                          </p:val>
                                        </p:tav>
                                        <p:tav tm="100000">
                                          <p:val>
                                            <p:strVal val="#ppt_x"/>
                                          </p:val>
                                        </p:tav>
                                      </p:tavLst>
                                    </p:anim>
                                    <p:anim calcmode="lin" valueType="num">
                                      <p:cBhvr>
                                        <p:cTn id="10" dur="1000" fill="hold"/>
                                        <p:tgtEl>
                                          <p:spTgt spid="10"/>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23" presetClass="entr" presetSubtype="528" fill="hold" nodeType="after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1000" fill="hold"/>
                                        <p:tgtEl>
                                          <p:spTgt spid="4098"/>
                                        </p:tgtEl>
                                        <p:attrNameLst>
                                          <p:attrName>ppt_w</p:attrName>
                                        </p:attrNameLst>
                                      </p:cBhvr>
                                      <p:tavLst>
                                        <p:tav tm="0">
                                          <p:val>
                                            <p:fltVal val="0"/>
                                          </p:val>
                                        </p:tav>
                                        <p:tav tm="100000">
                                          <p:val>
                                            <p:strVal val="#ppt_w"/>
                                          </p:val>
                                        </p:tav>
                                      </p:tavLst>
                                    </p:anim>
                                    <p:anim calcmode="lin" valueType="num">
                                      <p:cBhvr>
                                        <p:cTn id="15" dur="1000" fill="hold"/>
                                        <p:tgtEl>
                                          <p:spTgt spid="4098"/>
                                        </p:tgtEl>
                                        <p:attrNameLst>
                                          <p:attrName>ppt_h</p:attrName>
                                        </p:attrNameLst>
                                      </p:cBhvr>
                                      <p:tavLst>
                                        <p:tav tm="0">
                                          <p:val>
                                            <p:fltVal val="0"/>
                                          </p:val>
                                        </p:tav>
                                        <p:tav tm="100000">
                                          <p:val>
                                            <p:strVal val="#ppt_h"/>
                                          </p:val>
                                        </p:tav>
                                      </p:tavLst>
                                    </p:anim>
                                    <p:anim calcmode="lin" valueType="num">
                                      <p:cBhvr>
                                        <p:cTn id="16" dur="1000" fill="hold"/>
                                        <p:tgtEl>
                                          <p:spTgt spid="4098"/>
                                        </p:tgtEl>
                                        <p:attrNameLst>
                                          <p:attrName>ppt_x</p:attrName>
                                        </p:attrNameLst>
                                      </p:cBhvr>
                                      <p:tavLst>
                                        <p:tav tm="0">
                                          <p:val>
                                            <p:fltVal val="0.5"/>
                                          </p:val>
                                        </p:tav>
                                        <p:tav tm="100000">
                                          <p:val>
                                            <p:strVal val="#ppt_x"/>
                                          </p:val>
                                        </p:tav>
                                      </p:tavLst>
                                    </p:anim>
                                    <p:anim calcmode="lin" valueType="num">
                                      <p:cBhvr>
                                        <p:cTn id="17" dur="1000" fill="hold"/>
                                        <p:tgtEl>
                                          <p:spTgt spid="4098"/>
                                        </p:tgtEl>
                                        <p:attrNameLst>
                                          <p:attrName>ppt_y</p:attrName>
                                        </p:attrNameLst>
                                      </p:cBhvr>
                                      <p:tavLst>
                                        <p:tav tm="0">
                                          <p:val>
                                            <p:fltVal val="0.5"/>
                                          </p:val>
                                        </p:tav>
                                        <p:tav tm="100000">
                                          <p:val>
                                            <p:strVal val="#ppt_y"/>
                                          </p:val>
                                        </p:tav>
                                      </p:tavLst>
                                    </p:anim>
                                  </p:childTnLst>
                                </p:cTn>
                              </p:par>
                            </p:childTnLst>
                          </p:cTn>
                        </p:par>
                        <p:par>
                          <p:cTn id="18" fill="hold">
                            <p:stCondLst>
                              <p:cond delay="2000"/>
                            </p:stCondLst>
                            <p:childTnLst>
                              <p:par>
                                <p:cTn id="19" presetID="23" presetClass="entr" presetSubtype="528"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ppt_x</p:attrName>
                                        </p:attrNameLst>
                                      </p:cBhvr>
                                      <p:tavLst>
                                        <p:tav tm="0">
                                          <p:val>
                                            <p:fltVal val="0.5"/>
                                          </p:val>
                                        </p:tav>
                                        <p:tav tm="100000">
                                          <p:val>
                                            <p:strVal val="#ppt_x"/>
                                          </p:val>
                                        </p:tav>
                                      </p:tavLst>
                                    </p:anim>
                                    <p:anim calcmode="lin" valueType="num">
                                      <p:cBhvr>
                                        <p:cTn id="24" dur="1000" fill="hold"/>
                                        <p:tgtEl>
                                          <p:spTgt spid="3"/>
                                        </p:tgtEl>
                                        <p:attrNameLst>
                                          <p:attrName>ppt_y</p:attrName>
                                        </p:attrNameLst>
                                      </p:cBhvr>
                                      <p:tavLst>
                                        <p:tav tm="0">
                                          <p:val>
                                            <p:fltVal val="0.5"/>
                                          </p:val>
                                        </p:tav>
                                        <p:tav tm="100000">
                                          <p:val>
                                            <p:strVal val="#ppt_y"/>
                                          </p:val>
                                        </p:tav>
                                      </p:tavLst>
                                    </p:anim>
                                  </p:childTnLst>
                                </p:cTn>
                              </p:par>
                            </p:childTnLst>
                          </p:cTn>
                        </p:par>
                        <p:par>
                          <p:cTn id="25" fill="hold">
                            <p:stCondLst>
                              <p:cond delay="3000"/>
                            </p:stCondLst>
                            <p:childTnLst>
                              <p:par>
                                <p:cTn id="26" presetID="23" presetClass="entr" presetSubtype="528"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fltVal val="0"/>
                                          </p:val>
                                        </p:tav>
                                        <p:tav tm="100000">
                                          <p:val>
                                            <p:strVal val="#ppt_w"/>
                                          </p:val>
                                        </p:tav>
                                      </p:tavLst>
                                    </p:anim>
                                    <p:anim calcmode="lin" valueType="num">
                                      <p:cBhvr>
                                        <p:cTn id="29" dur="1000" fill="hold"/>
                                        <p:tgtEl>
                                          <p:spTgt spid="4"/>
                                        </p:tgtEl>
                                        <p:attrNameLst>
                                          <p:attrName>ppt_h</p:attrName>
                                        </p:attrNameLst>
                                      </p:cBhvr>
                                      <p:tavLst>
                                        <p:tav tm="0">
                                          <p:val>
                                            <p:fltVal val="0"/>
                                          </p:val>
                                        </p:tav>
                                        <p:tav tm="100000">
                                          <p:val>
                                            <p:strVal val="#ppt_h"/>
                                          </p:val>
                                        </p:tav>
                                      </p:tavLst>
                                    </p:anim>
                                    <p:anim calcmode="lin" valueType="num">
                                      <p:cBhvr>
                                        <p:cTn id="30" dur="1000" fill="hold"/>
                                        <p:tgtEl>
                                          <p:spTgt spid="4"/>
                                        </p:tgtEl>
                                        <p:attrNameLst>
                                          <p:attrName>ppt_x</p:attrName>
                                        </p:attrNameLst>
                                      </p:cBhvr>
                                      <p:tavLst>
                                        <p:tav tm="0">
                                          <p:val>
                                            <p:fltVal val="0.5"/>
                                          </p:val>
                                        </p:tav>
                                        <p:tav tm="100000">
                                          <p:val>
                                            <p:strVal val="#ppt_x"/>
                                          </p:val>
                                        </p:tav>
                                      </p:tavLst>
                                    </p:anim>
                                    <p:anim calcmode="lin" valueType="num">
                                      <p:cBhvr>
                                        <p:cTn id="31" dur="10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ppt_w</p:attrName>
                                        </p:attrNameLst>
                                      </p:cBhvr>
                                      <p:tavLst>
                                        <p:tav tm="0">
                                          <p:val>
                                            <p:fltVal val="0"/>
                                          </p:val>
                                        </p:tav>
                                        <p:tav tm="100000">
                                          <p:val>
                                            <p:strVal val="#ppt_w"/>
                                          </p:val>
                                        </p:tav>
                                      </p:tavLst>
                                    </p:anim>
                                    <p:anim calcmode="lin" valueType="num">
                                      <p:cBhvr>
                                        <p:cTn id="37" dur="1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Major Writers and Their Works</a:t>
            </a:r>
          </a:p>
        </p:txBody>
      </p:sp>
      <p:sp>
        <p:nvSpPr>
          <p:cNvPr id="3" name="Content Placeholder 2"/>
          <p:cNvSpPr>
            <a:spLocks noGrp="1"/>
          </p:cNvSpPr>
          <p:nvPr>
            <p:ph idx="1"/>
          </p:nvPr>
        </p:nvSpPr>
        <p:spPr/>
        <p:txBody>
          <a:bodyPr>
            <a:normAutofit/>
          </a:bodyPr>
          <a:lstStyle/>
          <a:p>
            <a:r>
              <a:rPr lang="en-US" sz="2400" b="1" dirty="0"/>
              <a:t>Thomas More (1478-1535)– Utopia (1516)</a:t>
            </a:r>
          </a:p>
          <a:p>
            <a:r>
              <a:rPr lang="en-US" sz="2400" b="1" dirty="0"/>
              <a:t>Norton and Sackville (1536-1608)—</a:t>
            </a:r>
            <a:r>
              <a:rPr lang="en-US" sz="2400" b="1" dirty="0" err="1"/>
              <a:t>Gorboduc</a:t>
            </a:r>
            <a:r>
              <a:rPr lang="en-US" sz="2400" b="1" dirty="0"/>
              <a:t> (1562), the first English Tragedy</a:t>
            </a:r>
          </a:p>
          <a:p>
            <a:r>
              <a:rPr lang="en-US" sz="2400" b="1" dirty="0"/>
              <a:t>Thomas Kyd (1557-1595)—The Spanish Tragedy (1585)</a:t>
            </a:r>
          </a:p>
          <a:p>
            <a:r>
              <a:rPr lang="en-US" sz="2400" b="1" dirty="0"/>
              <a:t>Sir Philip Sidney (1554-86)—An </a:t>
            </a:r>
            <a:r>
              <a:rPr lang="en-US" sz="2400" b="1" dirty="0" err="1"/>
              <a:t>Apologie</a:t>
            </a:r>
            <a:r>
              <a:rPr lang="en-US" sz="2400" b="1" dirty="0"/>
              <a:t> for </a:t>
            </a:r>
            <a:r>
              <a:rPr lang="en-US" sz="2400" b="1" dirty="0" err="1"/>
              <a:t>Poetrie</a:t>
            </a:r>
            <a:r>
              <a:rPr lang="en-US" sz="2400" b="1" dirty="0"/>
              <a:t> (1595), Arcadia (1590) Christopher Marlowe (1564-93)--Dr. Faustus (1592), The Jew of Malta (1589), </a:t>
            </a:r>
          </a:p>
          <a:p>
            <a:r>
              <a:rPr lang="en-US" sz="2400" b="1" dirty="0"/>
              <a:t>William Shakespeare (1564-1616)—37 plays and 154 sonnets</a:t>
            </a:r>
          </a:p>
          <a:p>
            <a:r>
              <a:rPr lang="en-US" sz="2400" b="1" dirty="0"/>
              <a:t>Ben Jonson (1573-1637)—Every Man in His </a:t>
            </a:r>
            <a:r>
              <a:rPr lang="en-US" sz="2400" b="1" dirty="0" err="1"/>
              <a:t>Homour</a:t>
            </a:r>
            <a:r>
              <a:rPr lang="en-US" sz="2400" b="1" dirty="0"/>
              <a:t> (1599), </a:t>
            </a:r>
            <a:r>
              <a:rPr lang="en-US" sz="2400" b="1" dirty="0" err="1"/>
              <a:t>Volpone</a:t>
            </a:r>
            <a:r>
              <a:rPr lang="en-US" sz="2400" b="1" dirty="0"/>
              <a:t> (1605)</a:t>
            </a:r>
          </a:p>
          <a:p>
            <a:endParaRPr lang="en-US" sz="2400" b="1" dirty="0"/>
          </a:p>
          <a:p>
            <a:endParaRPr lang="en-US" sz="2400" b="1" dirty="0"/>
          </a:p>
        </p:txBody>
      </p:sp>
    </p:spTree>
    <p:extLst>
      <p:ext uri="{BB962C8B-B14F-4D97-AF65-F5344CB8AC3E}">
        <p14:creationId xmlns:p14="http://schemas.microsoft.com/office/powerpoint/2010/main" val="18207489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Major Historical Facts and the Society</a:t>
            </a:r>
          </a:p>
        </p:txBody>
      </p:sp>
      <p:sp>
        <p:nvSpPr>
          <p:cNvPr id="3" name="Content Placeholder 2"/>
          <p:cNvSpPr>
            <a:spLocks noGrp="1"/>
          </p:cNvSpPr>
          <p:nvPr>
            <p:ph idx="1"/>
          </p:nvPr>
        </p:nvSpPr>
        <p:spPr/>
        <p:txBody>
          <a:bodyPr>
            <a:normAutofit/>
          </a:bodyPr>
          <a:lstStyle/>
          <a:p>
            <a:r>
              <a:rPr lang="en-US" sz="2800" b="1" dirty="0"/>
              <a:t>The age is named after Queen Elizabeth who reigned over England from 1558-1603.</a:t>
            </a:r>
          </a:p>
          <a:p>
            <a:r>
              <a:rPr lang="en-US" sz="2800" b="1" dirty="0"/>
              <a:t>The ongoing political chaos comes to an end in the period.</a:t>
            </a:r>
          </a:p>
          <a:p>
            <a:r>
              <a:rPr lang="en-US" sz="2800" b="1" dirty="0"/>
              <a:t>The autocracy and the corruption of Pope reduces with the religious settlement of Anglicanism.</a:t>
            </a:r>
          </a:p>
          <a:p>
            <a:r>
              <a:rPr lang="en-US" sz="2800" b="1" dirty="0"/>
              <a:t>Geographical and astronomical discoveries brings unlimited fortunes for England.</a:t>
            </a:r>
          </a:p>
          <a:p>
            <a:r>
              <a:rPr lang="en-US" sz="2800" b="1" dirty="0"/>
              <a:t>The spirit of Renaissance is strongly felt .</a:t>
            </a:r>
          </a:p>
          <a:p>
            <a:endParaRPr lang="en-US" sz="2800" b="1" dirty="0"/>
          </a:p>
          <a:p>
            <a:endParaRPr lang="en-US" sz="2800" b="1" dirty="0"/>
          </a:p>
          <a:p>
            <a:endParaRPr lang="en-US" sz="2800" b="1" dirty="0"/>
          </a:p>
          <a:p>
            <a:endParaRPr lang="en-US" sz="2800" b="1" dirty="0"/>
          </a:p>
        </p:txBody>
      </p:sp>
    </p:spTree>
    <p:extLst>
      <p:ext uri="{BB962C8B-B14F-4D97-AF65-F5344CB8AC3E}">
        <p14:creationId xmlns:p14="http://schemas.microsoft.com/office/powerpoint/2010/main" val="25906028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422</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NikoshBAN</vt:lpstr>
      <vt:lpstr>Times New Roman</vt:lpstr>
      <vt:lpstr>Office Theme</vt:lpstr>
      <vt:lpstr>PowerPoint Presentation</vt:lpstr>
      <vt:lpstr>PowerPoint Presentation</vt:lpstr>
      <vt:lpstr>PowerPoint Presentation</vt:lpstr>
      <vt:lpstr>PowerPoint Presentation</vt:lpstr>
      <vt:lpstr>PowerPoint Presentation</vt:lpstr>
      <vt:lpstr>Literary Features of the Period</vt:lpstr>
      <vt:lpstr>PowerPoint Presentation</vt:lpstr>
      <vt:lpstr>Major Writers and Their Works</vt:lpstr>
      <vt:lpstr>Major Historical Facts and the Society</vt:lpstr>
      <vt:lpstr>Dr. Faustus as a Renaissance Play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ATAUR</dc:creator>
  <cp:lastModifiedBy>Belal Hossan</cp:lastModifiedBy>
  <cp:revision>131</cp:revision>
  <dcterms:created xsi:type="dcterms:W3CDTF">2006-08-16T00:00:00Z</dcterms:created>
  <dcterms:modified xsi:type="dcterms:W3CDTF">2019-11-17T20:05:08Z</dcterms:modified>
</cp:coreProperties>
</file>