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57" r:id="rId4"/>
    <p:sldId id="258" r:id="rId5"/>
    <p:sldId id="259" r:id="rId6"/>
    <p:sldId id="272" r:id="rId7"/>
    <p:sldId id="260" r:id="rId8"/>
    <p:sldId id="273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4" r:id="rId19"/>
    <p:sldId id="270" r:id="rId20"/>
    <p:sldId id="271" r:id="rId21"/>
    <p:sldId id="275" r:id="rId22"/>
    <p:sldId id="277" r:id="rId23"/>
    <p:sldId id="276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10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3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90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1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3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8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8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0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6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15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0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46116-0CF7-4947-8522-3DA4B2E3A570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BD940-C7D5-4EC6-ADD6-AFD42FD40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0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g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g"/><Relationship Id="rId4" Type="http://schemas.openxmlformats.org/officeDocument/2006/relationships/image" Target="../media/image2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jpg"/><Relationship Id="rId4" Type="http://schemas.openxmlformats.org/officeDocument/2006/relationships/image" Target="../media/image3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jpg"/><Relationship Id="rId4" Type="http://schemas.openxmlformats.org/officeDocument/2006/relationships/image" Target="../media/image3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jpg"/><Relationship Id="rId4" Type="http://schemas.openxmlformats.org/officeDocument/2006/relationships/image" Target="../media/image38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g"/><Relationship Id="rId7" Type="http://schemas.openxmlformats.org/officeDocument/2006/relationships/image" Target="../media/image7.jp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jpg"/><Relationship Id="rId5" Type="http://schemas.openxmlformats.org/officeDocument/2006/relationships/image" Target="../media/image28.jpg"/><Relationship Id="rId4" Type="http://schemas.openxmlformats.org/officeDocument/2006/relationships/image" Target="../media/image4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jpg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g"/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25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213470"/>
            <a:ext cx="4116950" cy="239465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749" y="213470"/>
            <a:ext cx="4222528" cy="239465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787354" y="2786292"/>
            <a:ext cx="111771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পুকুরের পানির রং সবুজ বা সবুজাভ থাকলে বুঝতে হবে পানিতে ফাইটোপ্লাংকটন আছে। একে এককোষী শ্যাওলাও বলে। কয়েকটি ফাইটোপ্লাংকটনের উদাহরণ হচ্ছে- ক্লোরেলা, এনাবেনা, মাইক্রোসিস্টিস ইত্যাদি।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58"/>
          <a:stretch/>
        </p:blipFill>
        <p:spPr>
          <a:xfrm>
            <a:off x="4351650" y="4440518"/>
            <a:ext cx="2989307" cy="14859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66186" y="6104585"/>
            <a:ext cx="4563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চিত্রঃ কয়েকটি ফাইটোপ্লাংকটন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 rot="18744443">
            <a:off x="-410746" y="780204"/>
            <a:ext cx="3322749" cy="991673"/>
            <a:chOff x="4494726" y="1236371"/>
            <a:chExt cx="3322749" cy="991673"/>
          </a:xfrm>
          <a:solidFill>
            <a:srgbClr val="92D050"/>
          </a:solidFill>
        </p:grpSpPr>
        <p:sp>
          <p:nvSpPr>
            <p:cNvPr id="3" name="Flowchart: Preparation 2"/>
            <p:cNvSpPr/>
            <p:nvPr/>
          </p:nvSpPr>
          <p:spPr>
            <a:xfrm>
              <a:off x="4494726" y="1236371"/>
              <a:ext cx="3322749" cy="991673"/>
            </a:xfrm>
            <a:prstGeom prst="flowChartPrepa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49960" y="1535874"/>
              <a:ext cx="217653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ফাইটোপ্লাংকটন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86625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1824" y="2904504"/>
            <a:ext cx="104318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পানির রঙ বাদামি সবুজ, লালচে-সবুজ বা হলদেটে সবুজ থাকলে বুঝতে হবে ফাইটোপ্লাংকটনের পাশাপাশি পুকুরে জু-প্লাংকটনের উপাদান ভালো। কয়েকটি জু-প্লাংকটনের উদাহরণ হচ্ছে ড্যাফনিয়া, কপিপোড, রটিফার।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662" y="209279"/>
            <a:ext cx="4147198" cy="243453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686" y="209279"/>
            <a:ext cx="4353879" cy="243453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79"/>
          <a:stretch/>
        </p:blipFill>
        <p:spPr>
          <a:xfrm>
            <a:off x="4636394" y="4609074"/>
            <a:ext cx="2524259" cy="14859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4070133" y="6229884"/>
            <a:ext cx="3992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চিত্রঃ কয়েকটি জু-প্লাংকটন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 rot="18872666">
            <a:off x="-460391" y="604551"/>
            <a:ext cx="3696646" cy="814806"/>
            <a:chOff x="4443211" y="635379"/>
            <a:chExt cx="3018743" cy="1094705"/>
          </a:xfrm>
          <a:solidFill>
            <a:srgbClr val="92D050"/>
          </a:solidFill>
        </p:grpSpPr>
        <p:sp>
          <p:nvSpPr>
            <p:cNvPr id="8" name="Flowchart: Preparation 7"/>
            <p:cNvSpPr/>
            <p:nvPr/>
          </p:nvSpPr>
          <p:spPr>
            <a:xfrm>
              <a:off x="4443211" y="635379"/>
              <a:ext cx="2607972" cy="1094705"/>
            </a:xfrm>
            <a:prstGeom prst="flowChartPrepa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937695" y="849083"/>
              <a:ext cx="2524259" cy="8683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জু-প্লাংকটন</a:t>
              </a:r>
              <a:endParaRPr lang="en-US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38350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866627">
            <a:off x="-450760" y="373486"/>
            <a:ext cx="3670479" cy="631065"/>
            <a:chOff x="1017431" y="592428"/>
            <a:chExt cx="3670479" cy="631065"/>
          </a:xfrm>
        </p:grpSpPr>
        <p:sp>
          <p:nvSpPr>
            <p:cNvPr id="3" name="Flowchart: Preparation 2"/>
            <p:cNvSpPr/>
            <p:nvPr/>
          </p:nvSpPr>
          <p:spPr>
            <a:xfrm>
              <a:off x="1017431" y="592428"/>
              <a:ext cx="2743200" cy="631065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249251" y="605307"/>
              <a:ext cx="34386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সাঁতারু বা নেকটন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594" y="128570"/>
            <a:ext cx="4199427" cy="26249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481" y="2990045"/>
            <a:ext cx="4206457" cy="235561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594" y="2993982"/>
            <a:ext cx="4199427" cy="235167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511" y="128570"/>
            <a:ext cx="4199427" cy="264014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708339" y="5534561"/>
            <a:ext cx="112818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এরা মুক্তভাবে সাতার কাটতে পারে। এরা সমস্ত পানিতে চরে বেড়ায় এবং খাদ্য খুঁজে খায়। যেমন- ব্যাঙ, মাছ ইত্যাদি।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9463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828393">
            <a:off x="-515155" y="798491"/>
            <a:ext cx="3425781" cy="850006"/>
            <a:chOff x="1880315" y="592429"/>
            <a:chExt cx="3425781" cy="850006"/>
          </a:xfrm>
        </p:grpSpPr>
        <p:sp>
          <p:nvSpPr>
            <p:cNvPr id="3" name="Flowchart: Preparation 2"/>
            <p:cNvSpPr/>
            <p:nvPr/>
          </p:nvSpPr>
          <p:spPr>
            <a:xfrm>
              <a:off x="1880315" y="592429"/>
              <a:ext cx="3425781" cy="850006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176530" y="721217"/>
              <a:ext cx="28719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তলবাসী বা বেনথোস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390" y="150291"/>
            <a:ext cx="3832866" cy="214640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230" y="166996"/>
            <a:ext cx="4018143" cy="214640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390" y="2595036"/>
            <a:ext cx="3832866" cy="23887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230" y="2595036"/>
            <a:ext cx="4018143" cy="23887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477271" y="5172342"/>
            <a:ext cx="11537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পুকুরের তলদেশে কাদার উপরে বা ভিতরে যেসব জীব থাকে তাদেরকে তলবাসী বা বেনথোস বলে। যেমন- পচনকারী ব্যাকটেরিয়া, শামুক, ঝিনুক ইত্যাদি।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130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505465">
            <a:off x="-592427" y="283336"/>
            <a:ext cx="3438659" cy="669702"/>
            <a:chOff x="2369713" y="746975"/>
            <a:chExt cx="3438659" cy="669702"/>
          </a:xfrm>
        </p:grpSpPr>
        <p:sp>
          <p:nvSpPr>
            <p:cNvPr id="3" name="Flowchart: Preparation 2"/>
            <p:cNvSpPr/>
            <p:nvPr/>
          </p:nvSpPr>
          <p:spPr>
            <a:xfrm>
              <a:off x="2369713" y="746975"/>
              <a:ext cx="2472744" cy="669702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640169" y="746975"/>
              <a:ext cx="31682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জলজ উদ্ভিদ</a:t>
              </a:r>
              <a:endParaRPr lang="en-US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467" y="92241"/>
            <a:ext cx="4058672" cy="238060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976" y="2587322"/>
            <a:ext cx="3882244" cy="256422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543" y="92240"/>
            <a:ext cx="3853677" cy="238060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468" y="2587322"/>
            <a:ext cx="4058671" cy="256422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404899" y="5303411"/>
            <a:ext cx="113277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পুকুরে বিভিন্ন ধরনের জলজ উদ্ভিদ জন্মায়। যেমনঃ শেওলা, ভাসমান উদ্ভিদ, নির্গমশীল উদ্ভিদ, নিমজ্জিত বা ডুবন্ত উদ্ভিদ,লতানো উদ্ভিদ ইত্যাদি।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27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977358">
            <a:off x="-193184" y="476519"/>
            <a:ext cx="1996225" cy="584775"/>
            <a:chOff x="2034861" y="721217"/>
            <a:chExt cx="1996225" cy="584775"/>
          </a:xfrm>
        </p:grpSpPr>
        <p:sp>
          <p:nvSpPr>
            <p:cNvPr id="3" name="Flowchart: Preparation 2"/>
            <p:cNvSpPr/>
            <p:nvPr/>
          </p:nvSpPr>
          <p:spPr>
            <a:xfrm>
              <a:off x="2034861" y="721217"/>
              <a:ext cx="1996225" cy="528034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446986" y="721217"/>
              <a:ext cx="11719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শেওলা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098" y="152628"/>
            <a:ext cx="3397615" cy="22930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350" y="152628"/>
            <a:ext cx="3445837" cy="22930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721032" y="5291078"/>
            <a:ext cx="10956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অগভীর পুকুরের তলদেশে বা পুকুর পাড়ে বিভিন্ন ধরনের শেওলা জন্মে। যেমন- স্পাইরোগাইরা।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350" y="2677457"/>
            <a:ext cx="3445837" cy="23139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097" y="2677457"/>
            <a:ext cx="3397616" cy="231399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916089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9004516">
            <a:off x="-373486" y="759854"/>
            <a:ext cx="3000778" cy="590001"/>
            <a:chOff x="2640170" y="721217"/>
            <a:chExt cx="3000778" cy="590001"/>
          </a:xfrm>
        </p:grpSpPr>
        <p:sp>
          <p:nvSpPr>
            <p:cNvPr id="3" name="Flowchart: Preparation 2"/>
            <p:cNvSpPr/>
            <p:nvPr/>
          </p:nvSpPr>
          <p:spPr>
            <a:xfrm>
              <a:off x="2640170" y="757426"/>
              <a:ext cx="3000778" cy="553792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052294" y="721217"/>
              <a:ext cx="21765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ভাসমান উদ্ভিদ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069" y="135435"/>
            <a:ext cx="3570409" cy="237594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291" y="135435"/>
            <a:ext cx="3649242" cy="237594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291" y="2827670"/>
            <a:ext cx="3659831" cy="24445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069" y="2827670"/>
            <a:ext cx="3570409" cy="24445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TextBox 10"/>
          <p:cNvSpPr txBox="1"/>
          <p:nvPr/>
        </p:nvSpPr>
        <p:spPr>
          <a:xfrm>
            <a:off x="452436" y="5412192"/>
            <a:ext cx="117395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সকল উদ্ভিদ পানিতে ভেসে থাকে। এদের মুল মাটিতে আটকানো থাকে না। যেমনঃ কচুরিপানা, টোপাপানা, খুদিপানা ইত্যাদি।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11753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520573">
            <a:off x="-463638" y="850004"/>
            <a:ext cx="2871988" cy="646332"/>
            <a:chOff x="2137894" y="862883"/>
            <a:chExt cx="2871988" cy="646332"/>
          </a:xfrm>
        </p:grpSpPr>
        <p:sp>
          <p:nvSpPr>
            <p:cNvPr id="3" name="Flowchart: Preparation 2"/>
            <p:cNvSpPr/>
            <p:nvPr/>
          </p:nvSpPr>
          <p:spPr>
            <a:xfrm>
              <a:off x="2137894" y="862883"/>
              <a:ext cx="2871988" cy="646331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382592" y="862884"/>
              <a:ext cx="23825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নির্গমশীল উদ্ভিদ</a:t>
              </a:r>
              <a:endParaRPr lang="en-US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27" y="115457"/>
            <a:ext cx="3347971" cy="22279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347" y="115456"/>
            <a:ext cx="3978434" cy="222792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26" y="2608685"/>
            <a:ext cx="3347971" cy="243973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347" y="2608685"/>
            <a:ext cx="3978433" cy="243973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180244" y="5048421"/>
            <a:ext cx="124925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সব উদ্ভিদের শিকড় পানির নিচে মাটিতে থাকে কিন্তু পাতা ও কাণ্ডের উপরের অংশ বা শুধু পাতা পানির উপর দাঁড়িয়ে থাকে বা ভেসে থাকে। যেমন- শাপলা, পানিফল, শুসনি শাক, আড়াইল ইত্যাদি।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93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476" y="498829"/>
            <a:ext cx="4255362" cy="26670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5" name="Group 4"/>
          <p:cNvGrpSpPr/>
          <p:nvPr/>
        </p:nvGrpSpPr>
        <p:grpSpPr>
          <a:xfrm rot="18614008">
            <a:off x="-431443" y="643944"/>
            <a:ext cx="2434107" cy="636291"/>
            <a:chOff x="817808" y="643944"/>
            <a:chExt cx="2434107" cy="636291"/>
          </a:xfrm>
        </p:grpSpPr>
        <p:sp>
          <p:nvSpPr>
            <p:cNvPr id="4" name="Flowchart: Preparation 3"/>
            <p:cNvSpPr/>
            <p:nvPr/>
          </p:nvSpPr>
          <p:spPr>
            <a:xfrm>
              <a:off x="817808" y="687807"/>
              <a:ext cx="2434107" cy="592428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20462" y="643944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জোড়ায় কাজ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428223" y="4662152"/>
            <a:ext cx="100597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নির্গমশীল উদ্ভিদ কাকে বলে? নির্গমশিল উদ্ভিদ গুলো কী কী?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944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013924">
            <a:off x="-693240" y="1190311"/>
            <a:ext cx="3451538" cy="760633"/>
            <a:chOff x="296214" y="566670"/>
            <a:chExt cx="3451538" cy="523220"/>
          </a:xfrm>
        </p:grpSpPr>
        <p:sp>
          <p:nvSpPr>
            <p:cNvPr id="3" name="Flowchart: Preparation 2"/>
            <p:cNvSpPr/>
            <p:nvPr/>
          </p:nvSpPr>
          <p:spPr>
            <a:xfrm>
              <a:off x="296214" y="566670"/>
              <a:ext cx="3451538" cy="463639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734097" y="566670"/>
              <a:ext cx="28977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নিমজ্জিত বা ডুবন্ত উদ্ভিদ</a:t>
              </a:r>
              <a:endParaRPr lang="en-US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376" y="50742"/>
            <a:ext cx="3776313" cy="2222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037" y="50742"/>
            <a:ext cx="3878414" cy="2222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812" y="50742"/>
            <a:ext cx="2498216" cy="456613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791" y="2342000"/>
            <a:ext cx="2283067" cy="22830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206" y="2373775"/>
            <a:ext cx="2994653" cy="22430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321972" y="4919008"/>
            <a:ext cx="117574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ধরনের জলজ উদ্ভিদ পানির তলদেশে থাকে। এদের শিকর মাটিতে থাকে।এদের পাতা ও ডাল কখনো পানির উপরে আসে না।যেমন- কাঁটাঝাঁঝি, পাতাঝাঁঝি, কাঁটা শেওলা, নাজাস।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214" y="2411970"/>
            <a:ext cx="2143125" cy="21431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8075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686"/>
            <a:ext cx="12246429" cy="68580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556197" y="238260"/>
            <a:ext cx="9101070" cy="2195848"/>
            <a:chOff x="1556197" y="238260"/>
            <a:chExt cx="9101070" cy="2195848"/>
          </a:xfrm>
        </p:grpSpPr>
        <p:sp>
          <p:nvSpPr>
            <p:cNvPr id="5" name="Oval 4"/>
            <p:cNvSpPr/>
            <p:nvPr/>
          </p:nvSpPr>
          <p:spPr>
            <a:xfrm>
              <a:off x="1556197" y="309094"/>
              <a:ext cx="2266681" cy="2125014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99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স্বা</a:t>
              </a:r>
              <a:endParaRPr lang="en-US" sz="199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822878" y="238260"/>
              <a:ext cx="2266681" cy="2125014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99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গ</a:t>
              </a:r>
              <a:endParaRPr lang="en-US" sz="199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6106732" y="238260"/>
              <a:ext cx="2266681" cy="2125014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99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ত</a:t>
              </a:r>
              <a:endParaRPr lang="en-US" sz="199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8390586" y="238260"/>
              <a:ext cx="2266681" cy="2125014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19900" b="1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</a:t>
              </a:r>
              <a:endParaRPr lang="en-US" sz="199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2550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045066">
            <a:off x="-618186" y="855230"/>
            <a:ext cx="2640169" cy="592429"/>
            <a:chOff x="1416676" y="726442"/>
            <a:chExt cx="2640169" cy="592429"/>
          </a:xfrm>
        </p:grpSpPr>
        <p:sp>
          <p:nvSpPr>
            <p:cNvPr id="3" name="Flowchart: Preparation 2"/>
            <p:cNvSpPr/>
            <p:nvPr/>
          </p:nvSpPr>
          <p:spPr>
            <a:xfrm>
              <a:off x="1416676" y="726442"/>
              <a:ext cx="2640169" cy="592429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764406" y="734096"/>
              <a:ext cx="22924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লতানো উদ্ভিদ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471" y="113729"/>
            <a:ext cx="3461660" cy="23236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239" y="2571458"/>
            <a:ext cx="3272617" cy="245130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471" y="2571458"/>
            <a:ext cx="3461660" cy="245130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239" y="139038"/>
            <a:ext cx="3260289" cy="22983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669702" y="5280338"/>
            <a:ext cx="11191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এদের শিকড় পুকুরের পাড়ে আটকানো থাকে এবং কাণ্ড, পাতা পানিতে ছড়িয়ে থাকে। যেমন- হেলেঞ্চা, কলমিলতা, মালঞ্চ।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19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067667">
            <a:off x="-573109" y="837127"/>
            <a:ext cx="2601532" cy="584775"/>
            <a:chOff x="1062507" y="553792"/>
            <a:chExt cx="2601532" cy="584775"/>
          </a:xfrm>
        </p:grpSpPr>
        <p:sp>
          <p:nvSpPr>
            <p:cNvPr id="3" name="Flowchart: Preparation 2"/>
            <p:cNvSpPr/>
            <p:nvPr/>
          </p:nvSpPr>
          <p:spPr>
            <a:xfrm>
              <a:off x="1062507" y="588601"/>
              <a:ext cx="2601532" cy="515155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493949" y="553792"/>
              <a:ext cx="1738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দলীয় কাজ</a:t>
              </a:r>
              <a:endPara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112" y="441856"/>
            <a:ext cx="4707596" cy="316592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028147" y="4430332"/>
            <a:ext cx="98673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নিমজ্জিত উদ্ভিদ কোথায় থাকে? তিনটি নিমজ্জিত উদ্ভিদ এবং তিনটি লতানো উদ্ভিদের নাম লিখ।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77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650050">
            <a:off x="-412123" y="602920"/>
            <a:ext cx="2395471" cy="646331"/>
            <a:chOff x="244699" y="744587"/>
            <a:chExt cx="2395471" cy="646331"/>
          </a:xfrm>
        </p:grpSpPr>
        <p:sp>
          <p:nvSpPr>
            <p:cNvPr id="3" name="Flowchart: Preparation 2"/>
            <p:cNvSpPr/>
            <p:nvPr/>
          </p:nvSpPr>
          <p:spPr>
            <a:xfrm>
              <a:off x="244699" y="816614"/>
              <a:ext cx="2395471" cy="574304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669701" y="744587"/>
              <a:ext cx="17901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মূল্যায়ন</a:t>
              </a:r>
              <a:endParaRPr lang="en-US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03116" y="1080013"/>
            <a:ext cx="9465971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কোনটি মুক্তভাবে সাঁতার কাটতে পারে?</a:t>
            </a:r>
          </a:p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(ক) শেওলা          (খ) নেকটন           (গ) বেনথোস           (ঘ) প্লাংকটন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কোন জলজ উদ্ভিদের পাতা ও ডাল সব সময় পানির নিচে থাকে?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(ক) কাঁটা শেওলা       (খ) আড়াইল        (গ) পানিফল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(ঘ) ক্ষুদিপানা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ফাইটোপ্লাংকটনের পাশাপাশি জু-প্লাংকটন থাকলে পানির রং হতে পারে-</a:t>
            </a:r>
          </a:p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গাঢ় সবুজ        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ii.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বাদামি সবুজ     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iii.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লালচে সবুজ</a:t>
            </a:r>
          </a:p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কোনটি সঠিক?</a:t>
            </a:r>
          </a:p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(ক)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           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(খ)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(গ)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ii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      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(ঘ)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ii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3705549" y="1555982"/>
            <a:ext cx="415690" cy="48762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1503116" y="2521224"/>
            <a:ext cx="441594" cy="4208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6812925" y="4328688"/>
            <a:ext cx="488208" cy="4754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66682" y="158556"/>
            <a:ext cx="6671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বহু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নির্বাচনি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প্রশ্ন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372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716581">
            <a:off x="-360609" y="721217"/>
            <a:ext cx="2730321" cy="646331"/>
            <a:chOff x="502276" y="631065"/>
            <a:chExt cx="2730321" cy="646331"/>
          </a:xfrm>
        </p:grpSpPr>
        <p:sp>
          <p:nvSpPr>
            <p:cNvPr id="3" name="Flowchart: Preparation 2"/>
            <p:cNvSpPr/>
            <p:nvPr/>
          </p:nvSpPr>
          <p:spPr>
            <a:xfrm>
              <a:off x="502276" y="631065"/>
              <a:ext cx="2730321" cy="643944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953037" y="631065"/>
              <a:ext cx="22795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বাড়ির কাজ</a:t>
              </a:r>
              <a:endParaRPr lang="en-US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965" y="834510"/>
            <a:ext cx="3971400" cy="26427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896" y="834510"/>
            <a:ext cx="4240402" cy="26427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003663" y="4649273"/>
            <a:ext cx="10510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ফাইটোপ্লাংকটন এবং জু-প্লাংকটনের মধ্যে পার্থক্য লিখে আনবে।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44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91673" y="618186"/>
            <a:ext cx="7778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এখানেই</a:t>
            </a:r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</a:t>
            </a:r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করছি</a:t>
            </a:r>
            <a:r>
              <a:rPr lang="en-US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</a:t>
            </a:r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ভালো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থেকো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46253" y="2575775"/>
            <a:ext cx="578261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en-US" sz="16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</a:t>
            </a:r>
            <a:r>
              <a:rPr lang="en-US" sz="166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16600" b="1" dirty="0" err="1" smtClean="0">
                <a:solidFill>
                  <a:srgbClr val="E0109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endParaRPr lang="en-US" sz="16600" b="1" dirty="0">
              <a:solidFill>
                <a:srgbClr val="E0109B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24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75"/>
            <a:ext cx="12192000" cy="68176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0316" y="-90153"/>
            <a:ext cx="40954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4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22017" y="-90153"/>
            <a:ext cx="2627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4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2697" y="3008084"/>
            <a:ext cx="4340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মোছাঃ মরিয়ম খাতুন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শিক্ষিকা (আইসিটি)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চাঁদপাড়া সিনিয়র আলিম মাদ্রাসা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গোবিন্দগঞ্জ, গাইবান্ধা।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83334" y="2926382"/>
            <a:ext cx="36833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 নবম-দশম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কৃষি শিক্ষা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 দ্বিতীয়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পরিচ্ছেদঃ দ্বিতীয়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967" y="822923"/>
            <a:ext cx="1885547" cy="207025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591" y="938488"/>
            <a:ext cx="1839465" cy="185279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0950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1352" y="157384"/>
            <a:ext cx="75356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ছবিগুলি ভালো করে দেখ চিনতে পারকিনা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41" y="3574574"/>
            <a:ext cx="3152240" cy="21431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44" y="3617120"/>
            <a:ext cx="3220543" cy="210058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08" y="1190624"/>
            <a:ext cx="3190875" cy="21626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650" y="1190622"/>
            <a:ext cx="3370966" cy="21627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45" y="1190623"/>
            <a:ext cx="3220543" cy="21627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650" y="3532029"/>
            <a:ext cx="3370966" cy="21431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TextBox 10"/>
          <p:cNvSpPr txBox="1"/>
          <p:nvPr/>
        </p:nvSpPr>
        <p:spPr>
          <a:xfrm>
            <a:off x="3578783" y="5938950"/>
            <a:ext cx="63235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এগুলো কোথায় বাস করে?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143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0392"/>
            <a:ext cx="12192000" cy="68738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50016" y="1378039"/>
            <a:ext cx="5525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 পাঠের বিষয়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4405" y="3142444"/>
            <a:ext cx="8989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</a:t>
            </a:r>
            <a:r>
              <a:rPr lang="bn-BD" sz="6600" b="1" dirty="0" smtClean="0">
                <a:solidFill>
                  <a:srgbClr val="E0109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</a:t>
            </a:r>
            <a:r>
              <a:rPr lang="bn-BD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রে</a:t>
            </a:r>
            <a:r>
              <a:rPr lang="bn-BD" sz="6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6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bn-BD" sz="6600" b="1" dirty="0" smtClean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bn-BD" sz="6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bn-BD" sz="6600" b="1" dirty="0" smtClean="0">
                <a:solidFill>
                  <a:srgbClr val="E0109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bn-BD" sz="6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</a:t>
            </a:r>
            <a:r>
              <a:rPr lang="bn-BD" sz="6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রী</a:t>
            </a:r>
            <a:r>
              <a:rPr lang="bn-BD" sz="6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জী</a:t>
            </a:r>
            <a:r>
              <a:rPr lang="bn-BD" sz="6600" b="1" dirty="0" smtClean="0">
                <a:solidFill>
                  <a:srgbClr val="E0109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bn-BD" sz="6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bn-BD" sz="6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ম্প্র</a:t>
            </a:r>
            <a:r>
              <a:rPr lang="bn-BD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</a:t>
            </a:r>
            <a:r>
              <a:rPr lang="bn-BD" sz="6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endParaRPr lang="en-US" sz="66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6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eparation 5"/>
          <p:cNvSpPr/>
          <p:nvPr/>
        </p:nvSpPr>
        <p:spPr>
          <a:xfrm>
            <a:off x="1468189" y="901069"/>
            <a:ext cx="2382593" cy="586215"/>
          </a:xfrm>
          <a:prstGeom prst="flowChartPreparati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eparation 3"/>
          <p:cNvSpPr/>
          <p:nvPr/>
        </p:nvSpPr>
        <p:spPr>
          <a:xfrm>
            <a:off x="1493949" y="888642"/>
            <a:ext cx="2099256" cy="52758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1"/>
          <a:stretch/>
        </p:blipFill>
        <p:spPr>
          <a:xfrm>
            <a:off x="77652" y="-81881"/>
            <a:ext cx="12192001" cy="686014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8506394">
            <a:off x="25757" y="503922"/>
            <a:ext cx="18674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শিরোনাম</a:t>
            </a:r>
            <a:endParaRPr lang="en-US" sz="44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1299" y="669701"/>
            <a:ext cx="97110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শিক্ষার্থীরা.........</a:t>
            </a:r>
          </a:p>
          <a:p>
            <a:r>
              <a:rPr lang="bn-BD" sz="44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পুকুরের বসবাসকারী জীব সম্প্রদায়ের পরিচয় বর্ণনা করতে পারবে;</a:t>
            </a:r>
          </a:p>
          <a:p>
            <a:r>
              <a:rPr lang="bn-BD" sz="4400" dirty="0" smtClean="0">
                <a:solidFill>
                  <a:srgbClr val="E0109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প্লাংকটনের শ্রেণি বিন্যাস করতে পারবে;</a:t>
            </a:r>
          </a:p>
          <a:p>
            <a:r>
              <a:rPr lang="bn-BD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জলজ উদ্ভিদ কোনগুলো তা চিহ্নিত করতে পারবে।</a:t>
            </a:r>
            <a:endParaRPr lang="en-US" sz="4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634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0462" y="566670"/>
            <a:ext cx="104190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অবস্থান বা বসবাসের উপর ভিত্তি করে পুকুরে বসবাসকারি জীব সম্প্রদায়কে চার ভাগে ভাগ করা যায় যথা-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435994" y="2847175"/>
            <a:ext cx="8628846" cy="2465134"/>
            <a:chOff x="1378039" y="2781837"/>
            <a:chExt cx="8628846" cy="2465134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378039" y="2794715"/>
              <a:ext cx="8628846" cy="2575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1378039" y="2820473"/>
              <a:ext cx="0" cy="129106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H="1">
              <a:off x="4069724" y="2794715"/>
              <a:ext cx="12880" cy="1665511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6774287" y="2781837"/>
              <a:ext cx="25758" cy="204774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9987568" y="2794715"/>
              <a:ext cx="19317" cy="2452256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734095" y="4171621"/>
            <a:ext cx="2150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প্লাংকটন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72745" y="4604423"/>
            <a:ext cx="3335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সাঁতারু বা নেকটন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51172" y="4958366"/>
            <a:ext cx="3702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লবাসি বা বেনথোস</a:t>
            </a:r>
            <a:endParaRPr lang="en-US" sz="4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63317" y="5312309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জলজ উদ্ভিদ</a:t>
            </a:r>
            <a:endParaRPr lang="en-US" sz="4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18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18669621">
            <a:off x="-360609" y="737941"/>
            <a:ext cx="2253802" cy="646331"/>
            <a:chOff x="1081826" y="502276"/>
            <a:chExt cx="2253802" cy="646331"/>
          </a:xfrm>
        </p:grpSpPr>
        <p:sp>
          <p:nvSpPr>
            <p:cNvPr id="3" name="Flowchart: Preparation 2"/>
            <p:cNvSpPr/>
            <p:nvPr/>
          </p:nvSpPr>
          <p:spPr>
            <a:xfrm>
              <a:off x="1081826" y="530421"/>
              <a:ext cx="2253802" cy="618186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287888" y="502276"/>
              <a:ext cx="18416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একক</a:t>
              </a:r>
              <a:r>
                <a:rPr lang="en-US" sz="3600" dirty="0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কাজ</a:t>
              </a:r>
              <a:endParaRPr lang="en-US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074" y="155136"/>
            <a:ext cx="3987218" cy="310814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860788" y="4610637"/>
            <a:ext cx="105756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পুকুরে বসবাসকারী জীব সম্প্রদায়কে কয়ভাগে ভাগ করা যায়?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8794" y="3863662"/>
            <a:ext cx="3438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প্রশ্নটির উত্তর লিখ।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23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7274" y="1130123"/>
            <a:ext cx="11423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প্লাংকটন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পানিতে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ভাসমান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আনুবীক্ষণীক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এরা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যথা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5001" y="3849223"/>
            <a:ext cx="48810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ফাইটোপ্লাংকটন বা উদ্ভিদকণা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485623" y="1981784"/>
            <a:ext cx="6735650" cy="1815923"/>
            <a:chOff x="2485623" y="1981784"/>
            <a:chExt cx="6735650" cy="1815923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485623" y="2033300"/>
              <a:ext cx="6735650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2575775" y="2020422"/>
              <a:ext cx="25757" cy="1777285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9144000" y="1981784"/>
              <a:ext cx="0" cy="1687132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7263684" y="3868991"/>
            <a:ext cx="4095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জু-প্লাংকটন বা প্রাণী কণা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65"/>
          <a:stretch/>
        </p:blipFill>
        <p:spPr>
          <a:xfrm>
            <a:off x="1292210" y="4351045"/>
            <a:ext cx="2442663" cy="228920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52"/>
          <a:stretch/>
        </p:blipFill>
        <p:spPr>
          <a:xfrm>
            <a:off x="7999627" y="4400239"/>
            <a:ext cx="2288746" cy="2240007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 rot="19284575">
            <a:off x="-386282" y="61382"/>
            <a:ext cx="4306785" cy="747422"/>
            <a:chOff x="2955701" y="397685"/>
            <a:chExt cx="4720106" cy="747422"/>
          </a:xfrm>
        </p:grpSpPr>
        <p:sp>
          <p:nvSpPr>
            <p:cNvPr id="5" name="Flowchart: Preparation 4"/>
            <p:cNvSpPr/>
            <p:nvPr/>
          </p:nvSpPr>
          <p:spPr>
            <a:xfrm>
              <a:off x="2955701" y="397685"/>
              <a:ext cx="2897747" cy="747422"/>
            </a:xfrm>
            <a:prstGeom prst="flowChartPreparation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425779" y="397685"/>
              <a:ext cx="425002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 smtClean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প্লাংকটন</a:t>
              </a:r>
              <a:endParaRPr lang="en-US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194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593</Words>
  <Application>Microsoft Office PowerPoint</Application>
  <PresentationFormat>Widescreen</PresentationFormat>
  <Paragraphs>77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Mitu</dc:creator>
  <cp:lastModifiedBy>Mitu</cp:lastModifiedBy>
  <cp:revision>86</cp:revision>
  <dcterms:created xsi:type="dcterms:W3CDTF">2019-11-02T02:46:10Z</dcterms:created>
  <dcterms:modified xsi:type="dcterms:W3CDTF">2019-11-20T02:14:46Z</dcterms:modified>
</cp:coreProperties>
</file>