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23"/>
  </p:notesMasterIdLst>
  <p:sldIdLst>
    <p:sldId id="256" r:id="rId2"/>
    <p:sldId id="289" r:id="rId3"/>
    <p:sldId id="280" r:id="rId4"/>
    <p:sldId id="265" r:id="rId5"/>
    <p:sldId id="260" r:id="rId6"/>
    <p:sldId id="302" r:id="rId7"/>
    <p:sldId id="303" r:id="rId8"/>
    <p:sldId id="287" r:id="rId9"/>
    <p:sldId id="293" r:id="rId10"/>
    <p:sldId id="294" r:id="rId11"/>
    <p:sldId id="300" r:id="rId12"/>
    <p:sldId id="274" r:id="rId13"/>
    <p:sldId id="282" r:id="rId14"/>
    <p:sldId id="283" r:id="rId15"/>
    <p:sldId id="299" r:id="rId16"/>
    <p:sldId id="298" r:id="rId17"/>
    <p:sldId id="301" r:id="rId18"/>
    <p:sldId id="304" r:id="rId19"/>
    <p:sldId id="278" r:id="rId20"/>
    <p:sldId id="276" r:id="rId21"/>
    <p:sldId id="277" r:id="rId22"/>
  </p:sldIdLst>
  <p:sldSz cx="11379200" cy="6400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258" userDrawn="1">
          <p15:clr>
            <a:srgbClr val="A4A3A4"/>
          </p15:clr>
        </p15:guide>
        <p15:guide id="3" orient="horz" pos="2016" userDrawn="1">
          <p15:clr>
            <a:srgbClr val="A4A3A4"/>
          </p15:clr>
        </p15:guide>
        <p15:guide id="4" pos="35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66"/>
    <a:srgbClr val="006600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10" autoAdjust="0"/>
    <p:restoredTop sz="94660"/>
  </p:normalViewPr>
  <p:slideViewPr>
    <p:cSldViewPr>
      <p:cViewPr varScale="1">
        <p:scale>
          <a:sx n="73" d="100"/>
          <a:sy n="73" d="100"/>
        </p:scale>
        <p:origin x="-726" y="-90"/>
      </p:cViewPr>
      <p:guideLst>
        <p:guide orient="horz" pos="2160"/>
        <p:guide orient="horz" pos="2016"/>
        <p:guide pos="3258"/>
        <p:guide pos="35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D664CB-32FF-49E8-AAEF-FD2350D3AA5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29049B-8972-401F-AD1D-2980D64851A9}">
      <dgm:prSet phldrT="[Text]" custT="1"/>
      <dgm:spPr/>
      <dgm:t>
        <a:bodyPr/>
        <a:lstStyle/>
        <a:p>
          <a:r>
            <a:rPr lang="bn-BD" sz="36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ধাপ ১</a:t>
          </a:r>
          <a:endParaRPr lang="en-US" sz="3600" b="1" i="1" dirty="0"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B3FBE7-0A47-4289-8ECF-1CCA245E5CBC}" type="parTrans" cxnId="{A76F9331-024C-4CA1-BFBC-2799F767EBE0}">
      <dgm:prSet/>
      <dgm:spPr/>
      <dgm:t>
        <a:bodyPr/>
        <a:lstStyle/>
        <a:p>
          <a:endParaRPr lang="en-US"/>
        </a:p>
      </dgm:t>
    </dgm:pt>
    <dgm:pt modelId="{23AB7E0B-E1C5-4517-A4EB-721381CC39FE}" type="sibTrans" cxnId="{A76F9331-024C-4CA1-BFBC-2799F767EBE0}">
      <dgm:prSet/>
      <dgm:spPr/>
      <dgm:t>
        <a:bodyPr/>
        <a:lstStyle/>
        <a:p>
          <a:endParaRPr lang="en-US"/>
        </a:p>
      </dgm:t>
    </dgm:pt>
    <dgm:pt modelId="{386DFF1C-72A6-492B-A9FC-765C848D84B5}">
      <dgm:prSet phldrT="[Text]"/>
      <dgm:spPr>
        <a:ln w="28575"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bn-BD" b="1" i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বীজ সংরক্ষণ ও রোপণ।</a:t>
          </a:r>
          <a:endParaRPr lang="en-US" i="0" dirty="0"/>
        </a:p>
      </dgm:t>
    </dgm:pt>
    <dgm:pt modelId="{D43D8482-A469-4D02-AB28-F3E4B98543A8}" type="parTrans" cxnId="{4E69FC00-E6ED-4BEE-B04C-5E5B263FBCD2}">
      <dgm:prSet/>
      <dgm:spPr/>
      <dgm:t>
        <a:bodyPr/>
        <a:lstStyle/>
        <a:p>
          <a:endParaRPr lang="en-US"/>
        </a:p>
      </dgm:t>
    </dgm:pt>
    <dgm:pt modelId="{9608C133-15FB-4050-8FA9-D6BF8547017B}" type="sibTrans" cxnId="{4E69FC00-E6ED-4BEE-B04C-5E5B263FBCD2}">
      <dgm:prSet/>
      <dgm:spPr/>
      <dgm:t>
        <a:bodyPr/>
        <a:lstStyle/>
        <a:p>
          <a:endParaRPr lang="en-US"/>
        </a:p>
      </dgm:t>
    </dgm:pt>
    <dgm:pt modelId="{6A021304-BA12-4996-85FF-38C41A9E9E33}">
      <dgm:prSet phldrT="[Text]" custT="1"/>
      <dgm:spPr/>
      <dgm:t>
        <a:bodyPr/>
        <a:lstStyle/>
        <a:p>
          <a:r>
            <a:rPr lang="bn-BD" sz="36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ধাপ ২</a:t>
          </a:r>
          <a:endParaRPr lang="en-US" sz="3600" b="1" i="1" dirty="0"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257A4F-5284-4179-8CDD-AAD53F116B74}" type="parTrans" cxnId="{A3A96112-79F6-4B51-8BA1-3A30EB77EABF}">
      <dgm:prSet/>
      <dgm:spPr/>
      <dgm:t>
        <a:bodyPr/>
        <a:lstStyle/>
        <a:p>
          <a:endParaRPr lang="en-US"/>
        </a:p>
      </dgm:t>
    </dgm:pt>
    <dgm:pt modelId="{803F0BD7-A555-4535-B738-7B8FE9DC5A11}" type="sibTrans" cxnId="{A3A96112-79F6-4B51-8BA1-3A30EB77EABF}">
      <dgm:prSet/>
      <dgm:spPr/>
      <dgm:t>
        <a:bodyPr/>
        <a:lstStyle/>
        <a:p>
          <a:endParaRPr lang="en-US"/>
        </a:p>
      </dgm:t>
    </dgm:pt>
    <dgm:pt modelId="{0CD3EE57-7735-4C62-AC39-E33E50079BF2}">
      <dgm:prSet phldrT="[Text]"/>
      <dgm:spPr>
        <a:ln w="28575"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bn-BD" b="1" i="0" dirty="0">
              <a:latin typeface="NikoshBAN" panose="02000000000000000000" pitchFamily="2" charset="0"/>
              <a:cs typeface="NikoshBAN" panose="02000000000000000000" pitchFamily="2" charset="0"/>
            </a:rPr>
            <a:t>মাটি তৈরি।</a:t>
          </a:r>
          <a:endParaRPr lang="en-US" i="0" dirty="0"/>
        </a:p>
      </dgm:t>
    </dgm:pt>
    <dgm:pt modelId="{10537FC8-34D2-4CEB-AF12-1126BB62CD6F}" type="parTrans" cxnId="{E9522FB8-50C4-4280-A584-FF253165C68E}">
      <dgm:prSet/>
      <dgm:spPr/>
      <dgm:t>
        <a:bodyPr/>
        <a:lstStyle/>
        <a:p>
          <a:endParaRPr lang="en-US"/>
        </a:p>
      </dgm:t>
    </dgm:pt>
    <dgm:pt modelId="{AD3C2D19-CA58-4C99-88BB-6CD5BB798A15}" type="sibTrans" cxnId="{E9522FB8-50C4-4280-A584-FF253165C68E}">
      <dgm:prSet/>
      <dgm:spPr/>
      <dgm:t>
        <a:bodyPr/>
        <a:lstStyle/>
        <a:p>
          <a:endParaRPr lang="en-US"/>
        </a:p>
      </dgm:t>
    </dgm:pt>
    <dgm:pt modelId="{7B9C8915-E3DE-41B4-A18E-EBFAA2CC4B0D}">
      <dgm:prSet phldrT="[Text]"/>
      <dgm:spPr/>
      <dgm:t>
        <a:bodyPr/>
        <a:lstStyle/>
        <a:p>
          <a:r>
            <a:rPr lang="bn-BD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ধাপ ৩</a:t>
          </a:r>
          <a:endParaRPr lang="en-US" b="1" i="1" dirty="0"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498092-89C4-4383-82AA-42407A3C4939}" type="parTrans" cxnId="{257EE787-250A-45DF-ACFC-6D165309C71B}">
      <dgm:prSet/>
      <dgm:spPr/>
      <dgm:t>
        <a:bodyPr/>
        <a:lstStyle/>
        <a:p>
          <a:endParaRPr lang="en-US"/>
        </a:p>
      </dgm:t>
    </dgm:pt>
    <dgm:pt modelId="{5DFDEB67-C43B-43BF-A348-E42119D0ACF0}" type="sibTrans" cxnId="{257EE787-250A-45DF-ACFC-6D165309C71B}">
      <dgm:prSet/>
      <dgm:spPr/>
      <dgm:t>
        <a:bodyPr/>
        <a:lstStyle/>
        <a:p>
          <a:endParaRPr lang="en-US"/>
        </a:p>
      </dgm:t>
    </dgm:pt>
    <dgm:pt modelId="{4CDA498A-E15C-4BF0-9AA4-D367ECCF0A94}">
      <dgm:prSet phldrT="[Text]"/>
      <dgm:spPr>
        <a:ln w="28575"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bn-BD" b="1" i="0" dirty="0">
              <a:latin typeface="NikoshBAN" panose="02000000000000000000" pitchFamily="2" charset="0"/>
              <a:cs typeface="NikoshBAN" panose="02000000000000000000" pitchFamily="2" charset="0"/>
            </a:rPr>
            <a:t>সার প্রয়োগ ও অন্যান্য পরিচর্যা।</a:t>
          </a:r>
          <a:endParaRPr lang="en-US" i="0" dirty="0"/>
        </a:p>
      </dgm:t>
    </dgm:pt>
    <dgm:pt modelId="{98AB79CD-2A25-446F-834F-0D98327AA6AB}" type="parTrans" cxnId="{6960AD88-ACD7-416D-B1EB-15F302877DAA}">
      <dgm:prSet/>
      <dgm:spPr/>
      <dgm:t>
        <a:bodyPr/>
        <a:lstStyle/>
        <a:p>
          <a:endParaRPr lang="en-US"/>
        </a:p>
      </dgm:t>
    </dgm:pt>
    <dgm:pt modelId="{91317A9D-9C6F-4E50-A035-A76A973AE7C1}" type="sibTrans" cxnId="{6960AD88-ACD7-416D-B1EB-15F302877DAA}">
      <dgm:prSet/>
      <dgm:spPr/>
      <dgm:t>
        <a:bodyPr/>
        <a:lstStyle/>
        <a:p>
          <a:endParaRPr lang="en-US"/>
        </a:p>
      </dgm:t>
    </dgm:pt>
    <dgm:pt modelId="{ABD69CCE-0E3A-4F0B-B19C-232BBD529A72}" type="pres">
      <dgm:prSet presAssocID="{36D664CB-32FF-49E8-AAEF-FD2350D3AA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37DAEB-7E22-4144-B7E8-DC27A7487784}" type="pres">
      <dgm:prSet presAssocID="{8F29049B-8972-401F-AD1D-2980D64851A9}" presName="composite" presStyleCnt="0"/>
      <dgm:spPr/>
    </dgm:pt>
    <dgm:pt modelId="{1CC7C454-DFDE-4134-BDC1-F1D2E616D106}" type="pres">
      <dgm:prSet presAssocID="{8F29049B-8972-401F-AD1D-2980D64851A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DA411-2913-463C-A3D9-0CCCED11215D}" type="pres">
      <dgm:prSet presAssocID="{8F29049B-8972-401F-AD1D-2980D64851A9}" presName="descendantText" presStyleLbl="alignAcc1" presStyleIdx="0" presStyleCnt="3" custLinFactNeighborY="-5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1D3A8-E90F-433C-8274-267A099CA67D}" type="pres">
      <dgm:prSet presAssocID="{23AB7E0B-E1C5-4517-A4EB-721381CC39FE}" presName="sp" presStyleCnt="0"/>
      <dgm:spPr/>
    </dgm:pt>
    <dgm:pt modelId="{EEC04D75-C7ED-48CE-9FE8-3829C7BA1BA0}" type="pres">
      <dgm:prSet presAssocID="{6A021304-BA12-4996-85FF-38C41A9E9E33}" presName="composite" presStyleCnt="0"/>
      <dgm:spPr/>
    </dgm:pt>
    <dgm:pt modelId="{0DE7DD34-AE08-498B-93B2-5635B3D9D4B4}" type="pres">
      <dgm:prSet presAssocID="{6A021304-BA12-4996-85FF-38C41A9E9E3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B9ADF-52AD-4F98-9715-9FE9AE99E56A}" type="pres">
      <dgm:prSet presAssocID="{6A021304-BA12-4996-85FF-38C41A9E9E3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52785-8FB2-4EA3-ADF2-E090D127B340}" type="pres">
      <dgm:prSet presAssocID="{803F0BD7-A555-4535-B738-7B8FE9DC5A11}" presName="sp" presStyleCnt="0"/>
      <dgm:spPr/>
    </dgm:pt>
    <dgm:pt modelId="{8C01A159-FF48-49F6-A93B-A8E0B1C5639E}" type="pres">
      <dgm:prSet presAssocID="{7B9C8915-E3DE-41B4-A18E-EBFAA2CC4B0D}" presName="composite" presStyleCnt="0"/>
      <dgm:spPr/>
    </dgm:pt>
    <dgm:pt modelId="{D3C2EB8F-7116-4B61-87A5-E6656A0C8E79}" type="pres">
      <dgm:prSet presAssocID="{7B9C8915-E3DE-41B4-A18E-EBFAA2CC4B0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B474F4-2886-4C57-8909-8C5A50543A6A}" type="pres">
      <dgm:prSet presAssocID="{7B9C8915-E3DE-41B4-A18E-EBFAA2CC4B0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714803-2D9B-4B22-9D37-9367DF1E45E4}" type="presOf" srcId="{8F29049B-8972-401F-AD1D-2980D64851A9}" destId="{1CC7C454-DFDE-4134-BDC1-F1D2E616D106}" srcOrd="0" destOrd="0" presId="urn:microsoft.com/office/officeart/2005/8/layout/chevron2"/>
    <dgm:cxn modelId="{2C0878F8-EC0F-4166-852C-E7E0BC6F238C}" type="presOf" srcId="{0CD3EE57-7735-4C62-AC39-E33E50079BF2}" destId="{878B9ADF-52AD-4F98-9715-9FE9AE99E56A}" srcOrd="0" destOrd="0" presId="urn:microsoft.com/office/officeart/2005/8/layout/chevron2"/>
    <dgm:cxn modelId="{BE186160-1F25-464B-94FB-3B89681B4B5E}" type="presOf" srcId="{4CDA498A-E15C-4BF0-9AA4-D367ECCF0A94}" destId="{56B474F4-2886-4C57-8909-8C5A50543A6A}" srcOrd="0" destOrd="0" presId="urn:microsoft.com/office/officeart/2005/8/layout/chevron2"/>
    <dgm:cxn modelId="{6960AD88-ACD7-416D-B1EB-15F302877DAA}" srcId="{7B9C8915-E3DE-41B4-A18E-EBFAA2CC4B0D}" destId="{4CDA498A-E15C-4BF0-9AA4-D367ECCF0A94}" srcOrd="0" destOrd="0" parTransId="{98AB79CD-2A25-446F-834F-0D98327AA6AB}" sibTransId="{91317A9D-9C6F-4E50-A035-A76A973AE7C1}"/>
    <dgm:cxn modelId="{4E69FC00-E6ED-4BEE-B04C-5E5B263FBCD2}" srcId="{8F29049B-8972-401F-AD1D-2980D64851A9}" destId="{386DFF1C-72A6-492B-A9FC-765C848D84B5}" srcOrd="0" destOrd="0" parTransId="{D43D8482-A469-4D02-AB28-F3E4B98543A8}" sibTransId="{9608C133-15FB-4050-8FA9-D6BF8547017B}"/>
    <dgm:cxn modelId="{9C5D9877-5348-48E5-AB7F-CECE29F88A14}" type="presOf" srcId="{36D664CB-32FF-49E8-AAEF-FD2350D3AA54}" destId="{ABD69CCE-0E3A-4F0B-B19C-232BBD529A72}" srcOrd="0" destOrd="0" presId="urn:microsoft.com/office/officeart/2005/8/layout/chevron2"/>
    <dgm:cxn modelId="{257EE787-250A-45DF-ACFC-6D165309C71B}" srcId="{36D664CB-32FF-49E8-AAEF-FD2350D3AA54}" destId="{7B9C8915-E3DE-41B4-A18E-EBFAA2CC4B0D}" srcOrd="2" destOrd="0" parTransId="{D1498092-89C4-4383-82AA-42407A3C4939}" sibTransId="{5DFDEB67-C43B-43BF-A348-E42119D0ACF0}"/>
    <dgm:cxn modelId="{E9522FB8-50C4-4280-A584-FF253165C68E}" srcId="{6A021304-BA12-4996-85FF-38C41A9E9E33}" destId="{0CD3EE57-7735-4C62-AC39-E33E50079BF2}" srcOrd="0" destOrd="0" parTransId="{10537FC8-34D2-4CEB-AF12-1126BB62CD6F}" sibTransId="{AD3C2D19-CA58-4C99-88BB-6CD5BB798A15}"/>
    <dgm:cxn modelId="{A76F9331-024C-4CA1-BFBC-2799F767EBE0}" srcId="{36D664CB-32FF-49E8-AAEF-FD2350D3AA54}" destId="{8F29049B-8972-401F-AD1D-2980D64851A9}" srcOrd="0" destOrd="0" parTransId="{5CB3FBE7-0A47-4289-8ECF-1CCA245E5CBC}" sibTransId="{23AB7E0B-E1C5-4517-A4EB-721381CC39FE}"/>
    <dgm:cxn modelId="{A3A96112-79F6-4B51-8BA1-3A30EB77EABF}" srcId="{36D664CB-32FF-49E8-AAEF-FD2350D3AA54}" destId="{6A021304-BA12-4996-85FF-38C41A9E9E33}" srcOrd="1" destOrd="0" parTransId="{CC257A4F-5284-4179-8CDD-AAD53F116B74}" sibTransId="{803F0BD7-A555-4535-B738-7B8FE9DC5A11}"/>
    <dgm:cxn modelId="{10637FF9-1B66-4325-91A4-32DCDC8CA3B1}" type="presOf" srcId="{7B9C8915-E3DE-41B4-A18E-EBFAA2CC4B0D}" destId="{D3C2EB8F-7116-4B61-87A5-E6656A0C8E79}" srcOrd="0" destOrd="0" presId="urn:microsoft.com/office/officeart/2005/8/layout/chevron2"/>
    <dgm:cxn modelId="{6C037178-3D34-4C3F-8A9E-EC6B22C940EE}" type="presOf" srcId="{6A021304-BA12-4996-85FF-38C41A9E9E33}" destId="{0DE7DD34-AE08-498B-93B2-5635B3D9D4B4}" srcOrd="0" destOrd="0" presId="urn:microsoft.com/office/officeart/2005/8/layout/chevron2"/>
    <dgm:cxn modelId="{2C9B826C-9602-4560-BA68-84070B5948D6}" type="presOf" srcId="{386DFF1C-72A6-492B-A9FC-765C848D84B5}" destId="{854DA411-2913-463C-A3D9-0CCCED11215D}" srcOrd="0" destOrd="0" presId="urn:microsoft.com/office/officeart/2005/8/layout/chevron2"/>
    <dgm:cxn modelId="{A126B460-6FFE-4544-B3E7-9BD6F7FACB7F}" type="presParOf" srcId="{ABD69CCE-0E3A-4F0B-B19C-232BBD529A72}" destId="{6937DAEB-7E22-4144-B7E8-DC27A7487784}" srcOrd="0" destOrd="0" presId="urn:microsoft.com/office/officeart/2005/8/layout/chevron2"/>
    <dgm:cxn modelId="{FA8F25EE-17C3-4860-8846-1F722DD18888}" type="presParOf" srcId="{6937DAEB-7E22-4144-B7E8-DC27A7487784}" destId="{1CC7C454-DFDE-4134-BDC1-F1D2E616D106}" srcOrd="0" destOrd="0" presId="urn:microsoft.com/office/officeart/2005/8/layout/chevron2"/>
    <dgm:cxn modelId="{5EFAE00D-2A29-4278-A396-61F775259C62}" type="presParOf" srcId="{6937DAEB-7E22-4144-B7E8-DC27A7487784}" destId="{854DA411-2913-463C-A3D9-0CCCED11215D}" srcOrd="1" destOrd="0" presId="urn:microsoft.com/office/officeart/2005/8/layout/chevron2"/>
    <dgm:cxn modelId="{1C1E1E8F-C9DA-485A-8C83-EA5178E415E4}" type="presParOf" srcId="{ABD69CCE-0E3A-4F0B-B19C-232BBD529A72}" destId="{6E81D3A8-E90F-433C-8274-267A099CA67D}" srcOrd="1" destOrd="0" presId="urn:microsoft.com/office/officeart/2005/8/layout/chevron2"/>
    <dgm:cxn modelId="{86910747-0E1B-4F5D-A9AE-43E905DF8877}" type="presParOf" srcId="{ABD69CCE-0E3A-4F0B-B19C-232BBD529A72}" destId="{EEC04D75-C7ED-48CE-9FE8-3829C7BA1BA0}" srcOrd="2" destOrd="0" presId="urn:microsoft.com/office/officeart/2005/8/layout/chevron2"/>
    <dgm:cxn modelId="{98004EC1-21A0-4187-A820-353657A8F0DF}" type="presParOf" srcId="{EEC04D75-C7ED-48CE-9FE8-3829C7BA1BA0}" destId="{0DE7DD34-AE08-498B-93B2-5635B3D9D4B4}" srcOrd="0" destOrd="0" presId="urn:microsoft.com/office/officeart/2005/8/layout/chevron2"/>
    <dgm:cxn modelId="{2CCECB86-2DB8-4976-B457-6DC307C72F54}" type="presParOf" srcId="{EEC04D75-C7ED-48CE-9FE8-3829C7BA1BA0}" destId="{878B9ADF-52AD-4F98-9715-9FE9AE99E56A}" srcOrd="1" destOrd="0" presId="urn:microsoft.com/office/officeart/2005/8/layout/chevron2"/>
    <dgm:cxn modelId="{327EBC64-F7B3-4E23-B1C6-CF1B33D4CA67}" type="presParOf" srcId="{ABD69CCE-0E3A-4F0B-B19C-232BBD529A72}" destId="{BB052785-8FB2-4EA3-ADF2-E090D127B340}" srcOrd="3" destOrd="0" presId="urn:microsoft.com/office/officeart/2005/8/layout/chevron2"/>
    <dgm:cxn modelId="{DB961DB8-5CDA-4BF5-A443-09EFBA8A9670}" type="presParOf" srcId="{ABD69CCE-0E3A-4F0B-B19C-232BBD529A72}" destId="{8C01A159-FF48-49F6-A93B-A8E0B1C5639E}" srcOrd="4" destOrd="0" presId="urn:microsoft.com/office/officeart/2005/8/layout/chevron2"/>
    <dgm:cxn modelId="{7332EADC-E175-4D52-AEED-7315B30FB5D2}" type="presParOf" srcId="{8C01A159-FF48-49F6-A93B-A8E0B1C5639E}" destId="{D3C2EB8F-7116-4B61-87A5-E6656A0C8E79}" srcOrd="0" destOrd="0" presId="urn:microsoft.com/office/officeart/2005/8/layout/chevron2"/>
    <dgm:cxn modelId="{8872D60C-0EDC-4CF1-AB52-8F928DDA9B04}" type="presParOf" srcId="{8C01A159-FF48-49F6-A93B-A8E0B1C5639E}" destId="{56B474F4-2886-4C57-8909-8C5A50543A6A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7C454-DFDE-4134-BDC1-F1D2E616D106}">
      <dsp:nvSpPr>
        <dsp:cNvPr id="0" name=""/>
        <dsp:cNvSpPr/>
      </dsp:nvSpPr>
      <dsp:spPr>
        <a:xfrm rot="5400000">
          <a:off x="-233605" y="237535"/>
          <a:ext cx="1557370" cy="10901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i="1" kern="1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ধাপ ১</a:t>
          </a:r>
          <a:endParaRPr lang="en-US" sz="3600" b="1" i="1" kern="1200" dirty="0"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549010"/>
        <a:ext cx="1090159" cy="467211"/>
      </dsp:txXfrm>
    </dsp:sp>
    <dsp:sp modelId="{854DA411-2913-463C-A3D9-0CCCED11215D}">
      <dsp:nvSpPr>
        <dsp:cNvPr id="0" name=""/>
        <dsp:cNvSpPr/>
      </dsp:nvSpPr>
      <dsp:spPr>
        <a:xfrm rot="5400000">
          <a:off x="3831734" y="-2741574"/>
          <a:ext cx="1012823" cy="64959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4800" b="1" i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বীজ সংরক্ষণ ও রোপণ।</a:t>
          </a:r>
          <a:endParaRPr lang="en-US" sz="4800" i="0" kern="1200" dirty="0"/>
        </a:p>
      </dsp:txBody>
      <dsp:txXfrm rot="-5400000">
        <a:off x="1090159" y="49443"/>
        <a:ext cx="6446531" cy="913939"/>
      </dsp:txXfrm>
    </dsp:sp>
    <dsp:sp modelId="{0DE7DD34-AE08-498B-93B2-5635B3D9D4B4}">
      <dsp:nvSpPr>
        <dsp:cNvPr id="0" name=""/>
        <dsp:cNvSpPr/>
      </dsp:nvSpPr>
      <dsp:spPr>
        <a:xfrm rot="5400000">
          <a:off x="-233605" y="1600493"/>
          <a:ext cx="1557370" cy="10901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i="1" kern="1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ধাপ ২</a:t>
          </a:r>
          <a:endParaRPr lang="en-US" sz="3600" b="1" i="1" kern="1200" dirty="0"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1911968"/>
        <a:ext cx="1090159" cy="467211"/>
      </dsp:txXfrm>
    </dsp:sp>
    <dsp:sp modelId="{878B9ADF-52AD-4F98-9715-9FE9AE99E56A}">
      <dsp:nvSpPr>
        <dsp:cNvPr id="0" name=""/>
        <dsp:cNvSpPr/>
      </dsp:nvSpPr>
      <dsp:spPr>
        <a:xfrm rot="5400000">
          <a:off x="3832000" y="-1374953"/>
          <a:ext cx="1012291" cy="64959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4800" b="1" i="0" kern="1200" dirty="0">
              <a:latin typeface="NikoshBAN" panose="02000000000000000000" pitchFamily="2" charset="0"/>
              <a:cs typeface="NikoshBAN" panose="02000000000000000000" pitchFamily="2" charset="0"/>
            </a:rPr>
            <a:t>মাটি তৈরি।</a:t>
          </a:r>
          <a:endParaRPr lang="en-US" sz="4800" i="0" kern="1200" dirty="0"/>
        </a:p>
      </dsp:txBody>
      <dsp:txXfrm rot="-5400000">
        <a:off x="1090159" y="1416304"/>
        <a:ext cx="6446557" cy="913459"/>
      </dsp:txXfrm>
    </dsp:sp>
    <dsp:sp modelId="{D3C2EB8F-7116-4B61-87A5-E6656A0C8E79}">
      <dsp:nvSpPr>
        <dsp:cNvPr id="0" name=""/>
        <dsp:cNvSpPr/>
      </dsp:nvSpPr>
      <dsp:spPr>
        <a:xfrm rot="5400000">
          <a:off x="-233605" y="2963452"/>
          <a:ext cx="1557370" cy="10901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b="1" i="1" kern="1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ধাপ ৩</a:t>
          </a:r>
          <a:endParaRPr lang="en-US" sz="3100" b="1" i="1" kern="1200" dirty="0"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3274927"/>
        <a:ext cx="1090159" cy="467211"/>
      </dsp:txXfrm>
    </dsp:sp>
    <dsp:sp modelId="{56B474F4-2886-4C57-8909-8C5A50543A6A}">
      <dsp:nvSpPr>
        <dsp:cNvPr id="0" name=""/>
        <dsp:cNvSpPr/>
      </dsp:nvSpPr>
      <dsp:spPr>
        <a:xfrm rot="5400000">
          <a:off x="3832000" y="-11994"/>
          <a:ext cx="1012291" cy="64959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4800" b="1" i="0" kern="1200" dirty="0">
              <a:latin typeface="NikoshBAN" panose="02000000000000000000" pitchFamily="2" charset="0"/>
              <a:cs typeface="NikoshBAN" panose="02000000000000000000" pitchFamily="2" charset="0"/>
            </a:rPr>
            <a:t>সার প্রয়োগ ও অন্যান্য পরিচর্যা।</a:t>
          </a:r>
          <a:endParaRPr lang="en-US" sz="4800" i="0" kern="1200" dirty="0"/>
        </a:p>
      </dsp:txBody>
      <dsp:txXfrm rot="-5400000">
        <a:off x="1090159" y="2779263"/>
        <a:ext cx="6446557" cy="913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F2B14-8AA0-44E9-ABB4-9B83E8A4270C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D6278-437C-4E9F-B330-B2C285AF8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611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D6278-437C-4E9F-B330-B2C285AF8AA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6358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D6278-437C-4E9F-B330-B2C285AF8AA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3614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D6278-437C-4E9F-B330-B2C285AF8AA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2248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D6278-437C-4E9F-B330-B2C285AF8AA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6850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D6278-437C-4E9F-B330-B2C285AF8AA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463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1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D6278-437C-4E9F-B330-B2C285AF8AA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6077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err="1"/>
              <a:t>বিদ্র</a:t>
            </a:r>
            <a:r>
              <a:rPr lang="en-US" b="1" i="1" dirty="0"/>
              <a:t>: </a:t>
            </a:r>
            <a:r>
              <a:rPr lang="en-US" b="1" i="1" dirty="0" err="1"/>
              <a:t>এই</a:t>
            </a:r>
            <a:r>
              <a:rPr lang="en-US" b="1" i="1" baseline="0" dirty="0"/>
              <a:t> </a:t>
            </a:r>
            <a:r>
              <a:rPr lang="en-US" b="1" i="1" baseline="0" dirty="0" err="1"/>
              <a:t>স্লাইডটি</a:t>
            </a:r>
            <a:r>
              <a:rPr lang="en-US" b="1" i="1" baseline="0" dirty="0"/>
              <a:t> </a:t>
            </a:r>
            <a:r>
              <a:rPr lang="bn-BD" sz="1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মেহগনির গুরুত্বের অংশ 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D6278-437C-4E9F-B330-B2C285AF8AA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1877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D6278-437C-4E9F-B330-B2C285AF8AA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7494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7902"/>
            <a:ext cx="11379200" cy="6408703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596" y="2244232"/>
            <a:ext cx="7249140" cy="1536549"/>
          </a:xfrm>
        </p:spPr>
        <p:txBody>
          <a:bodyPr anchor="b">
            <a:noAutofit/>
          </a:bodyPr>
          <a:lstStyle>
            <a:lvl1pPr algn="r">
              <a:defRPr sz="504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6596" y="3780778"/>
            <a:ext cx="7249140" cy="102377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6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3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0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6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3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0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6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3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01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79" y="568960"/>
            <a:ext cx="8023557" cy="3176693"/>
          </a:xfrm>
        </p:spPr>
        <p:txBody>
          <a:bodyPr anchor="ctr">
            <a:normAutofit/>
          </a:bodyPr>
          <a:lstStyle>
            <a:lvl1pPr algn="l">
              <a:defRPr sz="410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179" y="4172373"/>
            <a:ext cx="8023557" cy="1466231"/>
          </a:xfrm>
        </p:spPr>
        <p:txBody>
          <a:bodyPr anchor="ctr">
            <a:normAutofit/>
          </a:bodyPr>
          <a:lstStyle>
            <a:lvl1pPr marL="0" indent="0" algn="l">
              <a:buNone/>
              <a:defRPr sz="168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2670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853410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3pPr>
            <a:lvl4pPr marL="128011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4pPr>
            <a:lvl5pPr marL="1706819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5pPr>
            <a:lvl6pPr marL="213352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6pPr>
            <a:lvl7pPr marL="2560229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7pPr>
            <a:lvl8pPr marL="2986933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8pPr>
            <a:lvl9pPr marL="3413638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998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245" y="568960"/>
            <a:ext cx="7554525" cy="2821093"/>
          </a:xfrm>
        </p:spPr>
        <p:txBody>
          <a:bodyPr anchor="ctr">
            <a:normAutofit/>
          </a:bodyPr>
          <a:lstStyle>
            <a:lvl1pPr algn="l">
              <a:defRPr sz="410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75063" y="3390053"/>
            <a:ext cx="6742889" cy="3556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9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6705" indent="0">
              <a:buFontTx/>
              <a:buNone/>
              <a:defRPr/>
            </a:lvl2pPr>
            <a:lvl3pPr marL="853410" indent="0">
              <a:buFontTx/>
              <a:buNone/>
              <a:defRPr/>
            </a:lvl3pPr>
            <a:lvl4pPr marL="1280114" indent="0">
              <a:buFontTx/>
              <a:buNone/>
              <a:defRPr/>
            </a:lvl4pPr>
            <a:lvl5pPr marL="1706819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179" y="4172373"/>
            <a:ext cx="8023557" cy="1466231"/>
          </a:xfrm>
        </p:spPr>
        <p:txBody>
          <a:bodyPr anchor="ctr">
            <a:normAutofit/>
          </a:bodyPr>
          <a:lstStyle>
            <a:lvl1pPr marL="0" indent="0" algn="l">
              <a:buNone/>
              <a:defRPr sz="168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2670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853410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3pPr>
            <a:lvl4pPr marL="128011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4pPr>
            <a:lvl5pPr marL="1706819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5pPr>
            <a:lvl6pPr marL="213352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6pPr>
            <a:lvl7pPr marL="2560229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7pPr>
            <a:lvl8pPr marL="2986933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8pPr>
            <a:lvl9pPr marL="3413638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05745" y="737686"/>
            <a:ext cx="568960" cy="545791"/>
          </a:xfrm>
          <a:prstGeom prst="rect">
            <a:avLst/>
          </a:prstGeom>
        </p:spPr>
        <p:txBody>
          <a:bodyPr vert="horz" lIns="85344" tIns="42672" rIns="85344" bIns="42672" rtlCol="0" anchor="ctr">
            <a:noAutofit/>
          </a:bodyPr>
          <a:lstStyle/>
          <a:p>
            <a:pPr lvl="0"/>
            <a:r>
              <a:rPr lang="en-US" sz="74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00144" y="2694119"/>
            <a:ext cx="568960" cy="545791"/>
          </a:xfrm>
          <a:prstGeom prst="rect">
            <a:avLst/>
          </a:prstGeom>
        </p:spPr>
        <p:txBody>
          <a:bodyPr vert="horz" lIns="85344" tIns="42672" rIns="85344" bIns="42672" rtlCol="0" anchor="ctr">
            <a:noAutofit/>
          </a:bodyPr>
          <a:lstStyle/>
          <a:p>
            <a:pPr lvl="0"/>
            <a:r>
              <a:rPr lang="en-US" sz="74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68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5200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79" y="1803189"/>
            <a:ext cx="8023557" cy="2422429"/>
          </a:xfrm>
        </p:spPr>
        <p:txBody>
          <a:bodyPr anchor="b">
            <a:normAutofit/>
          </a:bodyPr>
          <a:lstStyle>
            <a:lvl1pPr algn="l">
              <a:defRPr sz="410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179" y="4225618"/>
            <a:ext cx="8023557" cy="1412986"/>
          </a:xfrm>
        </p:spPr>
        <p:txBody>
          <a:bodyPr anchor="t">
            <a:normAutofit/>
          </a:bodyPr>
          <a:lstStyle>
            <a:lvl1pPr marL="0" indent="0" algn="l">
              <a:buNone/>
              <a:defRPr sz="168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2670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853410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3pPr>
            <a:lvl4pPr marL="128011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4pPr>
            <a:lvl5pPr marL="1706819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5pPr>
            <a:lvl6pPr marL="213352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6pPr>
            <a:lvl7pPr marL="2560229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7pPr>
            <a:lvl8pPr marL="2986933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8pPr>
            <a:lvl9pPr marL="3413638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7328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245" y="568960"/>
            <a:ext cx="7554525" cy="2821093"/>
          </a:xfrm>
        </p:spPr>
        <p:txBody>
          <a:bodyPr anchor="ctr">
            <a:normAutofit/>
          </a:bodyPr>
          <a:lstStyle>
            <a:lvl1pPr algn="l">
              <a:defRPr sz="410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32177" y="3745653"/>
            <a:ext cx="8023558" cy="47996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26705" indent="0">
              <a:buFontTx/>
              <a:buNone/>
              <a:defRPr/>
            </a:lvl2pPr>
            <a:lvl3pPr marL="853410" indent="0">
              <a:buFontTx/>
              <a:buNone/>
              <a:defRPr/>
            </a:lvl3pPr>
            <a:lvl4pPr marL="1280114" indent="0">
              <a:buFontTx/>
              <a:buNone/>
              <a:defRPr/>
            </a:lvl4pPr>
            <a:lvl5pPr marL="1706819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179" y="4225618"/>
            <a:ext cx="8023557" cy="1412986"/>
          </a:xfrm>
        </p:spPr>
        <p:txBody>
          <a:bodyPr anchor="t">
            <a:normAutofit/>
          </a:bodyPr>
          <a:lstStyle>
            <a:lvl1pPr marL="0" indent="0" algn="l">
              <a:buNone/>
              <a:defRPr sz="16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670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853410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3pPr>
            <a:lvl4pPr marL="128011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4pPr>
            <a:lvl5pPr marL="1706819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5pPr>
            <a:lvl6pPr marL="213352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6pPr>
            <a:lvl7pPr marL="2560229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7pPr>
            <a:lvl8pPr marL="2986933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8pPr>
            <a:lvl9pPr marL="3413638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5745" y="737686"/>
            <a:ext cx="568960" cy="545791"/>
          </a:xfrm>
          <a:prstGeom prst="rect">
            <a:avLst/>
          </a:prstGeom>
        </p:spPr>
        <p:txBody>
          <a:bodyPr vert="horz" lIns="85344" tIns="42672" rIns="85344" bIns="42672" rtlCol="0" anchor="ctr">
            <a:noAutofit/>
          </a:bodyPr>
          <a:lstStyle/>
          <a:p>
            <a:pPr lvl="0"/>
            <a:r>
              <a:rPr lang="en-US" sz="74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00144" y="2694119"/>
            <a:ext cx="568960" cy="545791"/>
          </a:xfrm>
          <a:prstGeom prst="rect">
            <a:avLst/>
          </a:prstGeom>
        </p:spPr>
        <p:txBody>
          <a:bodyPr vert="horz" lIns="85344" tIns="42672" rIns="85344" bIns="42672" rtlCol="0" anchor="ctr">
            <a:noAutofit/>
          </a:bodyPr>
          <a:lstStyle/>
          <a:p>
            <a:pPr lvl="0"/>
            <a:r>
              <a:rPr lang="en-US" sz="74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97501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568960"/>
            <a:ext cx="8015656" cy="2821093"/>
          </a:xfrm>
        </p:spPr>
        <p:txBody>
          <a:bodyPr anchor="ctr">
            <a:normAutofit/>
          </a:bodyPr>
          <a:lstStyle>
            <a:lvl1pPr algn="l">
              <a:defRPr sz="410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32177" y="3745653"/>
            <a:ext cx="8023558" cy="47996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40">
                <a:solidFill>
                  <a:schemeClr val="accent1"/>
                </a:solidFill>
              </a:defRPr>
            </a:lvl1pPr>
            <a:lvl2pPr marL="426705" indent="0">
              <a:buFontTx/>
              <a:buNone/>
              <a:defRPr/>
            </a:lvl2pPr>
            <a:lvl3pPr marL="853410" indent="0">
              <a:buFontTx/>
              <a:buNone/>
              <a:defRPr/>
            </a:lvl3pPr>
            <a:lvl4pPr marL="1280114" indent="0">
              <a:buFontTx/>
              <a:buNone/>
              <a:defRPr/>
            </a:lvl4pPr>
            <a:lvl5pPr marL="1706819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179" y="4225618"/>
            <a:ext cx="8023557" cy="1412986"/>
          </a:xfrm>
        </p:spPr>
        <p:txBody>
          <a:bodyPr anchor="t">
            <a:normAutofit/>
          </a:bodyPr>
          <a:lstStyle>
            <a:lvl1pPr marL="0" indent="0" algn="l">
              <a:buNone/>
              <a:defRPr sz="16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670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853410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3pPr>
            <a:lvl4pPr marL="128011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4pPr>
            <a:lvl5pPr marL="1706819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5pPr>
            <a:lvl6pPr marL="213352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6pPr>
            <a:lvl7pPr marL="2560229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7pPr>
            <a:lvl8pPr marL="2986933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8pPr>
            <a:lvl9pPr marL="3413638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1305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799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6495" y="568960"/>
            <a:ext cx="1217760" cy="490135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2180" y="568960"/>
            <a:ext cx="6589473" cy="490135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671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299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79" y="2520810"/>
            <a:ext cx="8023557" cy="1704809"/>
          </a:xfrm>
        </p:spPr>
        <p:txBody>
          <a:bodyPr anchor="b"/>
          <a:lstStyle>
            <a:lvl1pPr algn="l">
              <a:defRPr sz="373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179" y="4225618"/>
            <a:ext cx="8023557" cy="803040"/>
          </a:xfrm>
        </p:spPr>
        <p:txBody>
          <a:bodyPr anchor="t"/>
          <a:lstStyle>
            <a:lvl1pPr marL="0" indent="0" algn="l">
              <a:buNone/>
              <a:defRPr sz="18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670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853410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3pPr>
            <a:lvl4pPr marL="128011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4pPr>
            <a:lvl5pPr marL="1706819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5pPr>
            <a:lvl6pPr marL="213352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6pPr>
            <a:lvl7pPr marL="2560229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7pPr>
            <a:lvl8pPr marL="2986933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8pPr>
            <a:lvl9pPr marL="3413638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891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179" y="2016550"/>
            <a:ext cx="3905099" cy="36220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0639" y="2016550"/>
            <a:ext cx="3905098" cy="36220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469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696" y="2016917"/>
            <a:ext cx="3906581" cy="537845"/>
          </a:xfrm>
        </p:spPr>
        <p:txBody>
          <a:bodyPr anchor="b">
            <a:noAutofit/>
          </a:bodyPr>
          <a:lstStyle>
            <a:lvl1pPr marL="0" indent="0">
              <a:buNone/>
              <a:defRPr sz="2240" b="0"/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696" y="2554762"/>
            <a:ext cx="3906581" cy="308384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9157" y="2016917"/>
            <a:ext cx="3906577" cy="537845"/>
          </a:xfrm>
        </p:spPr>
        <p:txBody>
          <a:bodyPr anchor="b">
            <a:noAutofit/>
          </a:bodyPr>
          <a:lstStyle>
            <a:lvl1pPr marL="0" indent="0">
              <a:buNone/>
              <a:defRPr sz="2240" b="0"/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9159" y="2554762"/>
            <a:ext cx="3906576" cy="308384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10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78" y="568960"/>
            <a:ext cx="8023557" cy="12327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419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608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79" y="1398697"/>
            <a:ext cx="3597559" cy="1193235"/>
          </a:xfrm>
        </p:spPr>
        <p:txBody>
          <a:bodyPr anchor="b">
            <a:normAutofit/>
          </a:bodyPr>
          <a:lstStyle>
            <a:lvl1pPr>
              <a:defRPr sz="18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3098" y="480596"/>
            <a:ext cx="4212638" cy="515800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179" y="2591932"/>
            <a:ext cx="3597559" cy="2412152"/>
          </a:xfrm>
        </p:spPr>
        <p:txBody>
          <a:bodyPr>
            <a:normAutofit/>
          </a:bodyPr>
          <a:lstStyle>
            <a:lvl1pPr marL="0" indent="0">
              <a:buNone/>
              <a:defRPr sz="1307"/>
            </a:lvl1pPr>
            <a:lvl2pPr marL="426577" indent="0">
              <a:buNone/>
              <a:defRPr sz="1307"/>
            </a:lvl2pPr>
            <a:lvl3pPr marL="853154" indent="0">
              <a:buNone/>
              <a:defRPr sz="1120"/>
            </a:lvl3pPr>
            <a:lvl4pPr marL="1279731" indent="0">
              <a:buNone/>
              <a:defRPr sz="933"/>
            </a:lvl4pPr>
            <a:lvl5pPr marL="1706307" indent="0">
              <a:buNone/>
              <a:defRPr sz="933"/>
            </a:lvl5pPr>
            <a:lvl6pPr marL="2132884" indent="0">
              <a:buNone/>
              <a:defRPr sz="933"/>
            </a:lvl6pPr>
            <a:lvl7pPr marL="2559460" indent="0">
              <a:buNone/>
              <a:defRPr sz="933"/>
            </a:lvl7pPr>
            <a:lvl8pPr marL="2986037" indent="0">
              <a:buNone/>
              <a:defRPr sz="933"/>
            </a:lvl8pPr>
            <a:lvl9pPr marL="3412614" indent="0">
              <a:buNone/>
              <a:defRPr sz="9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4542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79" y="4480560"/>
            <a:ext cx="8023556" cy="528955"/>
          </a:xfrm>
        </p:spPr>
        <p:txBody>
          <a:bodyPr anchor="b">
            <a:normAutofit/>
          </a:bodyPr>
          <a:lstStyle>
            <a:lvl1pPr algn="l">
              <a:defRPr sz="22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2178" y="568960"/>
            <a:ext cx="8023557" cy="35893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93"/>
            </a:lvl1pPr>
            <a:lvl2pPr marL="426705" indent="0">
              <a:buNone/>
              <a:defRPr sz="1493"/>
            </a:lvl2pPr>
            <a:lvl3pPr marL="853410" indent="0">
              <a:buNone/>
              <a:defRPr sz="1493"/>
            </a:lvl3pPr>
            <a:lvl4pPr marL="1280114" indent="0">
              <a:buNone/>
              <a:defRPr sz="1493"/>
            </a:lvl4pPr>
            <a:lvl5pPr marL="1706819" indent="0">
              <a:buNone/>
              <a:defRPr sz="1493"/>
            </a:lvl5pPr>
            <a:lvl6pPr marL="2133524" indent="0">
              <a:buNone/>
              <a:defRPr sz="1493"/>
            </a:lvl6pPr>
            <a:lvl7pPr marL="2560229" indent="0">
              <a:buNone/>
              <a:defRPr sz="1493"/>
            </a:lvl7pPr>
            <a:lvl8pPr marL="2986933" indent="0">
              <a:buNone/>
              <a:defRPr sz="1493"/>
            </a:lvl8pPr>
            <a:lvl9pPr marL="3413638" indent="0">
              <a:buNone/>
              <a:defRPr sz="149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179" y="5009516"/>
            <a:ext cx="8023556" cy="629089"/>
          </a:xfrm>
        </p:spPr>
        <p:txBody>
          <a:bodyPr>
            <a:normAutofit/>
          </a:bodyPr>
          <a:lstStyle>
            <a:lvl1pPr marL="0" indent="0">
              <a:buNone/>
              <a:defRPr sz="1120"/>
            </a:lvl1pPr>
            <a:lvl2pPr marL="426705" indent="0">
              <a:buNone/>
              <a:defRPr sz="1120"/>
            </a:lvl2pPr>
            <a:lvl3pPr marL="853410" indent="0">
              <a:buNone/>
              <a:defRPr sz="933"/>
            </a:lvl3pPr>
            <a:lvl4pPr marL="1280114" indent="0">
              <a:buNone/>
              <a:defRPr sz="840"/>
            </a:lvl4pPr>
            <a:lvl5pPr marL="1706819" indent="0">
              <a:buNone/>
              <a:defRPr sz="840"/>
            </a:lvl5pPr>
            <a:lvl6pPr marL="2133524" indent="0">
              <a:buNone/>
              <a:defRPr sz="840"/>
            </a:lvl6pPr>
            <a:lvl7pPr marL="2560229" indent="0">
              <a:buNone/>
              <a:defRPr sz="840"/>
            </a:lvl7pPr>
            <a:lvl8pPr marL="2986933" indent="0">
              <a:buNone/>
              <a:defRPr sz="840"/>
            </a:lvl8pPr>
            <a:lvl9pPr marL="3413638" indent="0">
              <a:buNone/>
              <a:defRPr sz="84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190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7902"/>
            <a:ext cx="11379200" cy="6408703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2178" y="568960"/>
            <a:ext cx="8023557" cy="12327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178" y="2016550"/>
            <a:ext cx="8023557" cy="3622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4791" y="5638605"/>
            <a:ext cx="851143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2178" y="5638605"/>
            <a:ext cx="5877771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17953" y="5638605"/>
            <a:ext cx="637783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608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</p:sldLayoutIdLst>
  <p:txStyles>
    <p:titleStyle>
      <a:lvl1pPr algn="l" defTabSz="426705" rtl="0" eaLnBrk="1" latinLnBrk="0" hangingPunct="1">
        <a:spcBef>
          <a:spcPct val="0"/>
        </a:spcBef>
        <a:buNone/>
        <a:defRPr sz="336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0029" indent="-320029" algn="l" defTabSz="426705" rtl="0" eaLnBrk="1" latinLnBrk="0" hangingPunct="1">
        <a:spcBef>
          <a:spcPts val="9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93395" indent="-266690" algn="l" defTabSz="426705" rtl="0" eaLnBrk="1" latinLnBrk="0" hangingPunct="1">
        <a:spcBef>
          <a:spcPts val="9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66762" indent="-213352" algn="l" defTabSz="426705" rtl="0" eaLnBrk="1" latinLnBrk="0" hangingPunct="1">
        <a:spcBef>
          <a:spcPts val="9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93467" indent="-213352" algn="l" defTabSz="426705" rtl="0" eaLnBrk="1" latinLnBrk="0" hangingPunct="1">
        <a:spcBef>
          <a:spcPts val="9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20171" indent="-213352" algn="l" defTabSz="426705" rtl="0" eaLnBrk="1" latinLnBrk="0" hangingPunct="1">
        <a:spcBef>
          <a:spcPts val="9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346876" indent="-213352" algn="l" defTabSz="426705" rtl="0" eaLnBrk="1" latinLnBrk="0" hangingPunct="1">
        <a:spcBef>
          <a:spcPts val="9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773581" indent="-213352" algn="l" defTabSz="426705" rtl="0" eaLnBrk="1" latinLnBrk="0" hangingPunct="1">
        <a:spcBef>
          <a:spcPts val="9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200286" indent="-213352" algn="l" defTabSz="426705" rtl="0" eaLnBrk="1" latinLnBrk="0" hangingPunct="1">
        <a:spcBef>
          <a:spcPts val="9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26990" indent="-213352" algn="l" defTabSz="426705" rtl="0" eaLnBrk="1" latinLnBrk="0" hangingPunct="1">
        <a:spcBef>
          <a:spcPts val="9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670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6705" algn="l" defTabSz="42670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3410" algn="l" defTabSz="42670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14" algn="l" defTabSz="42670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06819" algn="l" defTabSz="42670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3524" algn="l" defTabSz="42670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0229" algn="l" defTabSz="42670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86933" algn="l" defTabSz="42670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13638" algn="l" defTabSz="42670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495"/>
          <a:stretch/>
        </p:blipFill>
        <p:spPr>
          <a:xfrm>
            <a:off x="568960" y="223417"/>
            <a:ext cx="10241280" cy="5796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/>
          <p:cNvSpPr/>
          <p:nvPr/>
        </p:nvSpPr>
        <p:spPr>
          <a:xfrm>
            <a:off x="5537200" y="457200"/>
            <a:ext cx="5025813" cy="168963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525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525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7718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46507" y="618026"/>
            <a:ext cx="3887893" cy="64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20" b="1" dirty="0">
                <a:latin typeface="NikoshBAN" panose="02000000000000000000" pitchFamily="2" charset="0"/>
                <a:cs typeface="NikoshBAN" panose="02000000000000000000" pitchFamily="2" charset="0"/>
              </a:rPr>
              <a:t>কাঠের আঁশ খুবই মিহি।</a:t>
            </a:r>
            <a:endParaRPr lang="en-US" sz="362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8000" y="1752600"/>
            <a:ext cx="5310293" cy="64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20" b="1" dirty="0">
                <a:latin typeface="NikoshBAN" panose="02000000000000000000" pitchFamily="2" charset="0"/>
                <a:cs typeface="NikoshBAN" panose="02000000000000000000" pitchFamily="2" charset="0"/>
              </a:rPr>
              <a:t>এ কাঠ খুব সুন্দর পলিশ নেয়।</a:t>
            </a:r>
            <a:endParaRPr lang="en-US" sz="362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6507" y="3975722"/>
            <a:ext cx="5594773" cy="1345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73" b="1" dirty="0">
                <a:latin typeface="NikoshBAN" panose="02000000000000000000" pitchFamily="2" charset="0"/>
                <a:cs typeface="NikoshBAN" panose="02000000000000000000" pitchFamily="2" charset="0"/>
              </a:rPr>
              <a:t>হরেক রকমের সৌখিন শিল্প সামগ্রীও তৈরি হয়।</a:t>
            </a:r>
            <a:endParaRPr lang="en-US" sz="4073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8628" y="20373"/>
            <a:ext cx="2976983" cy="3698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563882" y="2901126"/>
            <a:ext cx="3698238" cy="3057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30535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0" y="625714"/>
            <a:ext cx="3224107" cy="3947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140" t="-1" r="-371" b="10000"/>
          <a:stretch/>
        </p:blipFill>
        <p:spPr>
          <a:xfrm>
            <a:off x="3465947" y="789145"/>
            <a:ext cx="4267199" cy="36206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000" y="5334000"/>
            <a:ext cx="10058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বাসগৃহে দরজা,</a:t>
            </a:r>
            <a:r>
              <a:rPr lang="en-US" sz="3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4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জানালা,</a:t>
            </a:r>
            <a:r>
              <a:rPr lang="en-US" sz="3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400" b="1" dirty="0">
                <a:latin typeface="NikoshBAN" panose="02000000000000000000" pitchFamily="2" charset="0"/>
                <a:cs typeface="NikoshBAN" panose="02000000000000000000" pitchFamily="2" charset="0"/>
              </a:rPr>
              <a:t>আসবাপত্র তৈরিতে মেহগনি কাঠ ব্যবহার করা হয়।</a:t>
            </a:r>
            <a:endParaRPr lang="en-US" sz="3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67" t="5783" r="8000"/>
          <a:stretch/>
        </p:blipFill>
        <p:spPr>
          <a:xfrm>
            <a:off x="7758546" y="706171"/>
            <a:ext cx="3034453" cy="3932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1334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2720" y="947548"/>
            <a:ext cx="3034453" cy="804590"/>
          </a:xfr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n-BD" sz="4978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978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3770" y="3372812"/>
            <a:ext cx="5594773" cy="965508"/>
          </a:xfrm>
        </p:spPr>
        <p:txBody>
          <a:bodyPr>
            <a:normAutofit/>
          </a:bodyPr>
          <a:lstStyle/>
          <a:p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মেহগনি বৃক্ষের ৪ টি গুরুত্ব লেখ।</a:t>
            </a:r>
          </a:p>
        </p:txBody>
      </p:sp>
    </p:spTree>
    <p:extLst>
      <p:ext uri="{BB962C8B-B14F-4D97-AF65-F5344CB8AC3E}">
        <p14:creationId xmlns="" xmlns:p14="http://schemas.microsoft.com/office/powerpoint/2010/main" val="14010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800" y="609600"/>
            <a:ext cx="3224108" cy="724131"/>
          </a:xfrm>
          <a:solidFill>
            <a:schemeClr val="tx2">
              <a:lumMod val="40000"/>
              <a:lumOff val="60000"/>
            </a:schemeClr>
          </a:solidFill>
          <a:ln w="38100">
            <a:solidFill>
              <a:schemeClr val="bg2">
                <a:lumMod val="1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BD" sz="4978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 পদ্ধতি</a:t>
            </a:r>
            <a:endParaRPr lang="en-US" sz="4978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2928615663"/>
              </p:ext>
            </p:extLst>
          </p:nvPr>
        </p:nvGraphicFramePr>
        <p:xfrm>
          <a:off x="1137920" y="1752139"/>
          <a:ext cx="7586133" cy="4291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58588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4400" y="389211"/>
            <a:ext cx="5310293" cy="767912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4978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 সংরক্ষণ ও রো</a:t>
            </a:r>
            <a:r>
              <a:rPr lang="bn-IN" sz="4978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 </a:t>
            </a:r>
            <a:br>
              <a:rPr lang="bn-IN" sz="4978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978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978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8180" y="6048315"/>
            <a:ext cx="76386" cy="486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176037"/>
            <a:ext cx="3853412" cy="2735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45"/>
          <a:stretch/>
        </p:blipFill>
        <p:spPr>
          <a:xfrm>
            <a:off x="5994400" y="1268633"/>
            <a:ext cx="4084014" cy="2507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741232" y="4121591"/>
            <a:ext cx="9525000" cy="6494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20" b="1" dirty="0">
                <a:solidFill>
                  <a:srgbClr val="002060"/>
                </a:solidFill>
                <a:latin typeface="NikoshBAN" panose="02000000000000000000" pitchFamily="2" charset="0"/>
                <a:ea typeface="MS PMincho" panose="02020600040205080304" pitchFamily="18" charset="-128"/>
                <a:cs typeface="NikoshBAN" panose="02000000000000000000" pitchFamily="2" charset="0"/>
              </a:rPr>
              <a:t>প্রধানত বীজ থেকে উৎপাদিত চারা রোপণ করা হয়।</a:t>
            </a:r>
            <a:endParaRPr lang="en-US" sz="3620" b="1" dirty="0">
              <a:solidFill>
                <a:srgbClr val="002060"/>
              </a:solidFill>
              <a:latin typeface="NikoshBAN" panose="02000000000000000000" pitchFamily="2" charset="0"/>
              <a:ea typeface="MS PMincho" panose="02020600040205080304" pitchFamily="18" charset="-128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4473" y="4121591"/>
            <a:ext cx="9688486" cy="6494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20" b="1" dirty="0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 থেকে এপ্রিল মাসে বীজ সংগ্রহ করা যায়।</a:t>
            </a:r>
            <a:endParaRPr lang="en-US" sz="362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0284" y="4110135"/>
            <a:ext cx="976245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 ৩-৪ সেমি গভীরে বীজ ঢুকিয়ে দিতে হয়। </a:t>
            </a:r>
            <a:endParaRPr lang="en-US" sz="36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1547" y="4095410"/>
            <a:ext cx="9882295" cy="6494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2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 পলিব্যাগে দুটি বীজ বপন করতে হয়।</a:t>
            </a:r>
            <a:endParaRPr lang="en-US" sz="3620" b="1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7716" y="4114324"/>
            <a:ext cx="9810726" cy="6494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20" b="1" dirty="0">
                <a:latin typeface="NikoshBAN" panose="02000000000000000000" pitchFamily="2" charset="0"/>
                <a:cs typeface="NikoshBAN" panose="02000000000000000000" pitchFamily="2" charset="0"/>
              </a:rPr>
              <a:t>বীজ বপনের পর হালকা সেচ দিতে হবে।</a:t>
            </a:r>
            <a:endParaRPr lang="en-US" sz="362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0416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6" grpId="0" animBg="1"/>
      <p:bldP spid="4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200" y="496916"/>
            <a:ext cx="5405120" cy="643672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 প্রোয়োগ ও অন্যান্য পরিচর্যা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219200"/>
            <a:ext cx="4362027" cy="2816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987" y="1066800"/>
            <a:ext cx="4077547" cy="2816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4305993"/>
            <a:ext cx="1766888" cy="105937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966236" y="4497731"/>
            <a:ext cx="5923764" cy="655124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গোবর সার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কেজ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880118" y="4278818"/>
            <a:ext cx="6096000" cy="127214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US" sz="2400" dirty="0"/>
              <a:t>       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ইউরিয়া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২০০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০০ গ্রাম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44" y="4293666"/>
            <a:ext cx="1721644" cy="1257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800" y="4339797"/>
            <a:ext cx="1721644" cy="1219200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2880118" y="4325333"/>
            <a:ext cx="6096000" cy="1231646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bn-IN" sz="2400" b="1" dirty="0">
              <a:solidFill>
                <a:srgbClr val="002060"/>
              </a:solidFill>
            </a:endParaRPr>
          </a:p>
          <a:p>
            <a:pPr fontAlgn="t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টিএসপি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০০ গ্রাম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/>
              <a:t>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4372855"/>
            <a:ext cx="1721644" cy="1186142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920992" y="4277415"/>
            <a:ext cx="6096000" cy="122890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bn-IN" sz="2400" b="1" dirty="0">
              <a:solidFill>
                <a:srgbClr val="002060"/>
              </a:solidFill>
            </a:endParaRPr>
          </a:p>
          <a:p>
            <a:pPr fontAlgn="t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 পি ৫০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2966236" y="4271179"/>
            <a:ext cx="6096000" cy="122890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bn-IN" sz="2400" b="1" dirty="0">
              <a:solidFill>
                <a:srgbClr val="002060"/>
              </a:solidFill>
            </a:endParaRPr>
          </a:p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সেচ ও নিস্কাশনের ব্যবস্থা করতে হবে।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943614" y="4261673"/>
            <a:ext cx="6096000" cy="122890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bn-IN" sz="2400" b="1" dirty="0">
              <a:solidFill>
                <a:srgbClr val="002060"/>
              </a:solidFill>
            </a:endParaRPr>
          </a:p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 আগাছা পরিস্কার করতে হবে।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2932303" y="4308188"/>
            <a:ext cx="6096000" cy="122890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bn-IN" sz="2400" b="1" dirty="0">
              <a:solidFill>
                <a:srgbClr val="002060"/>
              </a:solidFill>
            </a:endParaRPr>
          </a:p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 বড় হলে ডাল ছাটাই করতে হবে।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3291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0" grpId="0" animBg="1"/>
      <p:bldP spid="25" grpId="0" animBg="1"/>
      <p:bldP spid="27" grpId="0" animBg="1"/>
      <p:bldP spid="29" grpId="0" animBg="1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1560" y="408818"/>
            <a:ext cx="2560320" cy="597837"/>
          </a:xfrm>
          <a:solidFill>
            <a:schemeClr val="tx2">
              <a:lumMod val="40000"/>
              <a:lumOff val="60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bn-BD" sz="4978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 তৈরী</a:t>
            </a:r>
            <a:endParaRPr lang="en-US" sz="4978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38" t="50159" r="3226"/>
          <a:stretch/>
        </p:blipFill>
        <p:spPr>
          <a:xfrm>
            <a:off x="486376" y="3094910"/>
            <a:ext cx="4068298" cy="2679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99" y="314878"/>
            <a:ext cx="3872653" cy="2885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836160" y="1064502"/>
            <a:ext cx="6258560" cy="120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20" b="1" dirty="0">
                <a:latin typeface="NikoshBAN" panose="02000000000000000000" pitchFamily="2" charset="0"/>
                <a:cs typeface="NikoshBAN" panose="02000000000000000000" pitchFamily="2" charset="0"/>
              </a:rPr>
              <a:t>উচু ও মাঝারী উচু জমিতে মেহগনি গাছ ভালো জন্মায়। </a:t>
            </a:r>
            <a:endParaRPr lang="en-US" sz="362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3940" y="2627751"/>
            <a:ext cx="6258560" cy="120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20" b="1" dirty="0">
                <a:latin typeface="NikoshBAN" pitchFamily="2" charset="0"/>
                <a:cs typeface="NikoshBAN" pitchFamily="2" charset="0"/>
              </a:rPr>
              <a:t>মেহগনি গাছের জন্য দোয়াশ ও পলি- দোয়াশ </a:t>
            </a:r>
            <a:r>
              <a:rPr lang="en-US" sz="3620" b="1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2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20" b="1" dirty="0">
                <a:latin typeface="NikoshBAN" pitchFamily="2" charset="0"/>
                <a:cs typeface="NikoshBAN" pitchFamily="2" charset="0"/>
              </a:rPr>
              <a:t>উত্তম। </a:t>
            </a:r>
            <a:endParaRPr lang="en-US" sz="362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6160" y="4191000"/>
            <a:ext cx="5974080" cy="120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20" b="1" dirty="0">
                <a:latin typeface="NikoshBAN" panose="02000000000000000000" pitchFamily="2" charset="0"/>
                <a:cs typeface="NikoshBAN" panose="02000000000000000000" pitchFamily="2" charset="0"/>
              </a:rPr>
              <a:t>গর্তের দৈর্ঘ্য, প্রস্থ ও গভীরতা হবে ৬০-৮০ সেমি।</a:t>
            </a:r>
            <a:endParaRPr lang="en-US" sz="362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859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0" y="609600"/>
            <a:ext cx="2939628" cy="724131"/>
          </a:xfr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4978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978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8267" y="2556730"/>
            <a:ext cx="9577493" cy="1345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73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বিদ্যালয়ে তোমরা কিভাবে মেহগনির </a:t>
            </a:r>
            <a:r>
              <a:rPr lang="bn-IN" sz="4073" b="1" dirty="0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bn-BD" sz="4073" b="1" dirty="0">
                <a:latin typeface="NikoshBAN" panose="02000000000000000000" pitchFamily="2" charset="0"/>
                <a:cs typeface="NikoshBAN" panose="02000000000000000000" pitchFamily="2" charset="0"/>
              </a:rPr>
              <a:t>ষ করতে চাও, কেন?</a:t>
            </a:r>
            <a:endParaRPr lang="en-US" sz="4073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253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94000" y="-1905000"/>
            <a:ext cx="5562600" cy="1013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10134600" cy="556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381000"/>
            <a:ext cx="10058400" cy="556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381000"/>
            <a:ext cx="10058400" cy="556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419100"/>
            <a:ext cx="9982200" cy="5486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525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0" y="609600"/>
            <a:ext cx="2057400" cy="747598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4978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978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1360" y="2315352"/>
            <a:ext cx="7775787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20" b="1" dirty="0">
                <a:latin typeface="NikoshBAN" pitchFamily="2" charset="0"/>
                <a:cs typeface="NikoshBAN" pitchFamily="2" charset="0"/>
              </a:rPr>
              <a:t>১। মেহগনির চাষের জন্য কেমন মাটি দরকার ?</a:t>
            </a:r>
          </a:p>
          <a:p>
            <a:endParaRPr lang="en-US" sz="3620" dirty="0"/>
          </a:p>
          <a:p>
            <a:r>
              <a:rPr lang="bn-BD" sz="3620" b="1" dirty="0">
                <a:latin typeface="NikoshBAN" pitchFamily="2" charset="0"/>
                <a:cs typeface="NikoshBAN" pitchFamily="2" charset="0"/>
              </a:rPr>
              <a:t>২। কোন সময়ে মেহগনির চারা লাগাতে হয় ?</a:t>
            </a:r>
          </a:p>
          <a:p>
            <a:endParaRPr lang="bn-BD" sz="362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20" b="1" dirty="0">
                <a:latin typeface="NikoshBAN" pitchFamily="2" charset="0"/>
                <a:cs typeface="NikoshBAN" pitchFamily="2" charset="0"/>
              </a:rPr>
              <a:t>৩। কখন মেহগনির ডাল ছাঁটাই করা হয়।  </a:t>
            </a:r>
            <a:endParaRPr lang="en-US" sz="362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7460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00679" y="404584"/>
            <a:ext cx="3224213" cy="80486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543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3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60400" y="2371728"/>
            <a:ext cx="4779433" cy="3607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>
            <a:bevelT w="139700" prst="cross"/>
          </a:sp3d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4481" b="1" dirty="0">
                <a:latin typeface="NikoshBAN" pitchFamily="2" charset="0"/>
                <a:cs typeface="NikoshBAN" pitchFamily="2" charset="0"/>
              </a:rPr>
              <a:t>মোঃ ইয়াকুব আলী 	</a:t>
            </a:r>
            <a:endParaRPr lang="bn-BD" sz="14481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14481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671" b="1" dirty="0">
                <a:latin typeface="NikoshBAN" pitchFamily="2" charset="0"/>
                <a:cs typeface="NikoshBAN" pitchFamily="2" charset="0"/>
              </a:rPr>
              <a:t>সহকারী শিক্ষক (কৃষি )</a:t>
            </a:r>
          </a:p>
          <a:p>
            <a:pPr marL="0" indent="0" algn="ctr">
              <a:buNone/>
            </a:pPr>
            <a:r>
              <a:rPr lang="bn-BD" sz="14481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4481" b="1" dirty="0">
                <a:latin typeface="NikoshBAN" pitchFamily="2" charset="0"/>
                <a:cs typeface="NikoshBAN" pitchFamily="2" charset="0"/>
              </a:rPr>
              <a:t>আমেনা-বাকী রেসিডেন্সিয়াল</a:t>
            </a:r>
          </a:p>
          <a:p>
            <a:pPr marL="0" indent="0" algn="ctr">
              <a:buNone/>
            </a:pPr>
            <a:r>
              <a:rPr lang="bn-IN" sz="14481" b="1" dirty="0">
                <a:latin typeface="NikoshBAN" pitchFamily="2" charset="0"/>
                <a:cs typeface="NikoshBAN" pitchFamily="2" charset="0"/>
              </a:rPr>
              <a:t>মডেল স্কুল এন্ড কলেজ </a:t>
            </a:r>
            <a:endParaRPr lang="bn-BD" sz="14481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14481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4481" b="1" dirty="0">
                <a:latin typeface="NikoshBAN" pitchFamily="2" charset="0"/>
                <a:cs typeface="NikoshBAN" pitchFamily="2" charset="0"/>
              </a:rPr>
              <a:t>চিরিরবন্দর, দিনাজপুর</a:t>
            </a:r>
          </a:p>
          <a:p>
            <a:pPr marL="0" indent="0" algn="ctr">
              <a:buNone/>
            </a:pPr>
            <a:r>
              <a:rPr lang="bn-IN" sz="12671" b="1" dirty="0">
                <a:latin typeface="NikoshBAN" pitchFamily="2" charset="0"/>
                <a:cs typeface="NikoshBAN" pitchFamily="2" charset="0"/>
              </a:rPr>
              <a:t>মোবাইলঃ ০১৭১৯৭৫০৪৬৫ </a:t>
            </a:r>
            <a:endParaRPr lang="en-US" sz="12671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8145" b="1" dirty="0">
                <a:latin typeface="Times New Roman" pitchFamily="18" charset="0"/>
                <a:cs typeface="Times New Roman" pitchFamily="18" charset="0"/>
              </a:rPr>
              <a:t>Email: yeakubabrms@gmail.com</a:t>
            </a:r>
            <a:endParaRPr lang="bn-IN" sz="8145" b="1" dirty="0">
              <a:latin typeface="Times New Roman" pitchFamily="18" charset="0"/>
              <a:cs typeface="NikoshBAN" pitchFamily="2" charset="0"/>
            </a:endParaRPr>
          </a:p>
          <a:p>
            <a:pPr marL="0" indent="0">
              <a:buNone/>
            </a:pPr>
            <a:endParaRPr lang="bn-BD" sz="3168" b="1" dirty="0">
              <a:latin typeface="NikoshBAN" pitchFamily="2" charset="0"/>
              <a:cs typeface="NikoshBAN" pitchFamily="2" charset="0"/>
            </a:endParaRPr>
          </a:p>
          <a:p>
            <a:endParaRPr lang="en-US" sz="362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404584"/>
            <a:ext cx="1913490" cy="189180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A1E57330-76A1-45D1-A401-510A4A13D3BC}"/>
              </a:ext>
            </a:extLst>
          </p:cNvPr>
          <p:cNvSpPr/>
          <p:nvPr/>
        </p:nvSpPr>
        <p:spPr>
          <a:xfrm>
            <a:off x="5689600" y="2165538"/>
            <a:ext cx="5029200" cy="38457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endParaRPr lang="en-US" sz="3600" b="1" dirty="0" smtClean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en-US" sz="36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৭ম </a:t>
            </a:r>
          </a:p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</a:t>
            </a:r>
          </a:p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bn-BD" sz="32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b="1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9383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400" y="533400"/>
            <a:ext cx="3224107" cy="965508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4827" y="3280859"/>
            <a:ext cx="11094720" cy="2574688"/>
          </a:xfrm>
        </p:spPr>
        <p:txBody>
          <a:bodyPr>
            <a:noAutofit/>
          </a:bodyPr>
          <a:lstStyle/>
          <a:p>
            <a:pPr algn="ctr"/>
            <a:r>
              <a:rPr lang="bn-BD" sz="362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“মেহগনির চাষ অর্থনীতিতে গুরুত্বপূর্ণ ভুমিকা পালন করে”</a:t>
            </a:r>
          </a:p>
          <a:p>
            <a:pPr algn="ctr"/>
            <a:r>
              <a:rPr lang="bn-BD" sz="362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উক্তিটি সম্পর্কে ১০ টি বাক্যের মধ্যে তোমার নিজের মতামত লেখ।</a:t>
            </a:r>
            <a:endParaRPr lang="en-US" sz="362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5019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2" y="316769"/>
            <a:ext cx="10039158" cy="5679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00" y="1752600"/>
            <a:ext cx="1979817" cy="1866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0600" y="1981200"/>
            <a:ext cx="2026920" cy="18669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2700" y="711200"/>
            <a:ext cx="8065028" cy="1988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10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 সহযোগিতা করার জন্য সকলকে  ধন্যবাদ</a:t>
            </a:r>
            <a:r>
              <a:rPr lang="bn-BD" sz="4107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107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8213" dirty="0">
                <a:latin typeface="NikoshBAN" pitchFamily="2" charset="0"/>
                <a:cs typeface="NikoshBAN" pitchFamily="2" charset="0"/>
              </a:rPr>
              <a:t> </a:t>
            </a:r>
            <a:endParaRPr lang="en-US" sz="8213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5639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800" y="240737"/>
            <a:ext cx="9585959" cy="92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3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</a:t>
            </a:r>
            <a:r>
              <a:rPr lang="en-US" sz="543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543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3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543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3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543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3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543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3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3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206" y="3487670"/>
            <a:ext cx="4456853" cy="2318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990599"/>
            <a:ext cx="4456853" cy="2497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906" y="1066800"/>
            <a:ext cx="4456853" cy="2504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4" y="3302000"/>
            <a:ext cx="4461099" cy="2479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50471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2395811"/>
            <a:ext cx="6543041" cy="3317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175000" y="1467865"/>
            <a:ext cx="4401818" cy="92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3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মেহগনি</a:t>
            </a:r>
            <a:r>
              <a:rPr lang="en-US" sz="543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3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543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3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543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6453" y="527219"/>
            <a:ext cx="4401818" cy="92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3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3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3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3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1084551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600" y="1605741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 শিক্ষার্থীরা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bn-BD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7920" y="3190039"/>
            <a:ext cx="8155093" cy="64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20" b="1" dirty="0">
                <a:latin typeface="NikoshBAN" pitchFamily="2" charset="0"/>
                <a:cs typeface="NikoshBAN" pitchFamily="2" charset="0"/>
              </a:rPr>
              <a:t>২ </a:t>
            </a:r>
            <a:r>
              <a:rPr lang="bn-BD" sz="3620" b="1" dirty="0">
                <a:latin typeface="NikoshBAN" pitchFamily="2" charset="0"/>
                <a:cs typeface="NikoshBAN" pitchFamily="2" charset="0"/>
              </a:rPr>
              <a:t>। মেহগনি</a:t>
            </a:r>
            <a:r>
              <a:rPr lang="bn-IN" sz="3620" b="1" dirty="0">
                <a:latin typeface="NikoshBAN" pitchFamily="2" charset="0"/>
                <a:cs typeface="NikoshBAN" pitchFamily="2" charset="0"/>
              </a:rPr>
              <a:t>র বৈশিষ্ট্য বর্ণনা করতে </a:t>
            </a:r>
            <a:r>
              <a:rPr lang="bn-BD" sz="3620" b="1" dirty="0">
                <a:latin typeface="NikoshBAN" pitchFamily="2" charset="0"/>
                <a:cs typeface="NikoshBAN" pitchFamily="2" charset="0"/>
              </a:rPr>
              <a:t>পারবে 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5220" y="3846391"/>
            <a:ext cx="8060267" cy="64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IN" sz="3620" b="1" dirty="0">
                <a:latin typeface="NikoshBAN" pitchFamily="2" charset="0"/>
                <a:cs typeface="NikoshBAN" pitchFamily="2" charset="0"/>
              </a:rPr>
              <a:t>৩ </a:t>
            </a:r>
            <a:r>
              <a:rPr lang="bn-BD" sz="3620" b="1" dirty="0">
                <a:latin typeface="NikoshBAN" pitchFamily="2" charset="0"/>
                <a:cs typeface="NikoshBAN" pitchFamily="2" charset="0"/>
              </a:rPr>
              <a:t>। মেহগনির গুরুত্ব ব্যাখ্যা করতে পারবে।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7920" y="4495800"/>
            <a:ext cx="9387840" cy="64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IN" sz="3620" b="1" dirty="0">
                <a:latin typeface="NikoshBAN" pitchFamily="2" charset="0"/>
                <a:cs typeface="NikoshBAN" pitchFamily="2" charset="0"/>
              </a:rPr>
              <a:t>৪ </a:t>
            </a:r>
            <a:r>
              <a:rPr lang="bn-BD" sz="362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20" b="1" dirty="0" err="1">
                <a:latin typeface="NikoshBAN" pitchFamily="2" charset="0"/>
                <a:cs typeface="NikoshBAN" pitchFamily="2" charset="0"/>
              </a:rPr>
              <a:t>মেহগনি</a:t>
            </a:r>
            <a:r>
              <a:rPr lang="bn-IN" sz="3620" b="1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20" b="1" dirty="0" err="1">
                <a:latin typeface="NikoshBAN" pitchFamily="2" charset="0"/>
                <a:cs typeface="NikoshBAN" pitchFamily="2" charset="0"/>
              </a:rPr>
              <a:t>চাষপদ্ধতি</a:t>
            </a:r>
            <a:r>
              <a:rPr lang="en-US" sz="3620" b="1" dirty="0">
                <a:latin typeface="NikoshBAN" pitchFamily="2" charset="0"/>
                <a:cs typeface="NikoshBAN" pitchFamily="2" charset="0"/>
              </a:rPr>
              <a:t> ব</a:t>
            </a:r>
            <a:r>
              <a:rPr lang="bn-BD" sz="3620" b="1" dirty="0">
                <a:latin typeface="NikoshBAN" pitchFamily="2" charset="0"/>
                <a:cs typeface="NikoshBAN" pitchFamily="2" charset="0"/>
              </a:rPr>
              <a:t>র্ণনা করতে পারবে।</a:t>
            </a:r>
            <a:endParaRPr lang="en-US" sz="362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5220" y="2445065"/>
            <a:ext cx="8155093" cy="64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20" b="1" dirty="0">
                <a:latin typeface="NikoshBAN" pitchFamily="2" charset="0"/>
                <a:cs typeface="NikoshBAN" pitchFamily="2" charset="0"/>
              </a:rPr>
              <a:t>১। মেহগনি বৃক্ষের পরিচিতি বলতে পারবে 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2487" y="485416"/>
            <a:ext cx="7467600" cy="92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3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543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543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3591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187" y="1201911"/>
            <a:ext cx="5499947" cy="3919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370667" y="5292334"/>
            <a:ext cx="5215467" cy="64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20" b="1" dirty="0">
                <a:latin typeface="NikoshBAN" panose="02000000000000000000" pitchFamily="2" charset="0"/>
                <a:cs typeface="NikoshBAN" panose="02000000000000000000" pitchFamily="2" charset="0"/>
              </a:rPr>
              <a:t>এটি দ্বি-বীজপত্রী কাষ্ঠল উদ্ভিদ</a:t>
            </a:r>
            <a:endParaRPr lang="en-US" sz="362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3394" y="5346991"/>
            <a:ext cx="9482667" cy="1067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168" b="1" dirty="0">
                <a:latin typeface="NikoshBAN"/>
                <a:cs typeface="NikoshBAN" pitchFamily="2" charset="0"/>
              </a:rPr>
              <a:t>মেহগনির আদি নিবাস- জামাইকা ও মধ্য আমেরিকা ।</a:t>
            </a:r>
            <a:r>
              <a:rPr lang="en-US" sz="3168" b="1" dirty="0">
                <a:latin typeface="NikoshBAN"/>
                <a:cs typeface="NikoshBAN" pitchFamily="2" charset="0"/>
              </a:rPr>
              <a:t> </a:t>
            </a:r>
            <a:endParaRPr lang="bn-BD" sz="3168" b="1" dirty="0">
              <a:latin typeface="NikoshBAN"/>
              <a:cs typeface="NikoshBAN" pitchFamily="2" charset="0"/>
            </a:endParaRPr>
          </a:p>
          <a:p>
            <a:endParaRPr lang="en-US" sz="3168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187" y="1201912"/>
            <a:ext cx="5499947" cy="4055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695769" y="5346991"/>
            <a:ext cx="7870613" cy="64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2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কাণ্ড লম্বা শক্ত ও বাদামি রঙের হয়।</a:t>
            </a:r>
            <a:endParaRPr lang="en-US" sz="362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187" y="1190647"/>
            <a:ext cx="5499947" cy="4103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01041" y="5321617"/>
            <a:ext cx="967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ফুল সবুজাভ-সাদা।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ফল বাদামি রঙের ডিম্বাকৃতি ও আকারে বড়।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587" y="1187753"/>
            <a:ext cx="5499947" cy="4055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657669" y="5347696"/>
            <a:ext cx="7213322" cy="71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73" b="1" dirty="0">
                <a:latin typeface="NikoshBAN" panose="02000000000000000000" pitchFamily="2" charset="0"/>
                <a:cs typeface="NikoshBAN" panose="02000000000000000000" pitchFamily="2" charset="0"/>
              </a:rPr>
              <a:t>শীতকালে এ বৃক্ষের সব পাতা ঝরে যায়।</a:t>
            </a:r>
            <a:endParaRPr lang="en-US" sz="4073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527" y="5361176"/>
            <a:ext cx="10058400" cy="1661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400" b="1" dirty="0">
                <a:latin typeface="NikoshBAN"/>
                <a:cs typeface="NikoshBAN" pitchFamily="2" charset="0"/>
              </a:rPr>
              <a:t>মেহগনির</a:t>
            </a:r>
            <a:r>
              <a:rPr lang="bn-BD" sz="3400" b="1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Swietenia</a:t>
            </a:r>
            <a:r>
              <a:rPr lang="en-US" sz="3400" b="1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macrophylla</a:t>
            </a:r>
            <a:r>
              <a:rPr lang="en-US" sz="3400" b="1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 </a:t>
            </a:r>
            <a:r>
              <a:rPr lang="en-US" sz="3400" b="1" dirty="0" err="1">
                <a:latin typeface="NikoshBAN"/>
                <a:cs typeface="NikoshBAN" pitchFamily="2" charset="0"/>
              </a:rPr>
              <a:t>প্রজাতি</a:t>
            </a:r>
            <a:r>
              <a:rPr lang="en-US" sz="3400" b="1" dirty="0">
                <a:latin typeface="NikoshBAN"/>
                <a:cs typeface="NikoshBAN" pitchFamily="2" charset="0"/>
              </a:rPr>
              <a:t> </a:t>
            </a:r>
            <a:r>
              <a:rPr lang="en-US" sz="3400" b="1" dirty="0" err="1">
                <a:latin typeface="NikoshBAN"/>
                <a:cs typeface="NikoshBAN" pitchFamily="2" charset="0"/>
              </a:rPr>
              <a:t>বাংলাদেশে</a:t>
            </a:r>
            <a:r>
              <a:rPr lang="en-US" sz="3400" b="1" dirty="0">
                <a:latin typeface="NikoshBAN"/>
                <a:cs typeface="NikoshBAN" pitchFamily="2" charset="0"/>
              </a:rPr>
              <a:t> </a:t>
            </a:r>
            <a:r>
              <a:rPr lang="en-US" sz="3400" b="1" dirty="0" err="1">
                <a:latin typeface="NikoshBAN"/>
                <a:cs typeface="NikoshBAN" pitchFamily="2" charset="0"/>
              </a:rPr>
              <a:t>প্রধান</a:t>
            </a:r>
            <a:r>
              <a:rPr lang="en-US" sz="3400" b="1" dirty="0">
                <a:latin typeface="NikoshBAN"/>
                <a:cs typeface="NikoshBAN" pitchFamily="2" charset="0"/>
              </a:rPr>
              <a:t> ।</a:t>
            </a:r>
            <a:endParaRPr lang="bn-BD" sz="3400" b="1" dirty="0">
              <a:latin typeface="NikoshBAN"/>
              <a:cs typeface="NikoshBAN" pitchFamily="2" charset="0"/>
            </a:endParaRPr>
          </a:p>
          <a:p>
            <a:endParaRPr lang="en-US" sz="3394" dirty="0"/>
          </a:p>
        </p:txBody>
      </p:sp>
      <p:sp>
        <p:nvSpPr>
          <p:cNvPr id="17" name="TextBox 16"/>
          <p:cNvSpPr txBox="1"/>
          <p:nvPr/>
        </p:nvSpPr>
        <p:spPr>
          <a:xfrm>
            <a:off x="1403391" y="305846"/>
            <a:ext cx="7467600" cy="92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3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মেহগনির</a:t>
            </a:r>
            <a:r>
              <a:rPr lang="en-US" sz="543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3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543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543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1448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3" grpId="0"/>
      <p:bldP spid="3" grpId="1"/>
      <p:bldP spid="11" grpId="0"/>
      <p:bldP spid="11" grpId="1"/>
      <p:bldP spid="13" grpId="0"/>
      <p:bldP spid="13" grpId="1"/>
      <p:bldP spid="15" grpId="0"/>
      <p:bldP spid="15" grpId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3" y="457200"/>
            <a:ext cx="5672667" cy="54102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305974" y="435374"/>
            <a:ext cx="3129280" cy="72413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73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মেহগনি গাছ </a:t>
            </a:r>
            <a:endParaRPr lang="en-US" sz="4073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724054" y="1298523"/>
            <a:ext cx="1896533" cy="40229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168" b="1" i="1" dirty="0"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endParaRPr lang="en-US" sz="3168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913706" y="2304033"/>
            <a:ext cx="1327573" cy="42241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168" b="1" i="1" dirty="0"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endParaRPr lang="en-US" sz="3168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724052" y="3571204"/>
            <a:ext cx="1706880" cy="462639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168" b="1" i="1" dirty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endParaRPr lang="en-US" sz="3168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70614" y="4522270"/>
            <a:ext cx="2749973" cy="52869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168" b="1" i="1" dirty="0">
                <a:latin typeface="NikoshBAN" panose="02000000000000000000" pitchFamily="2" charset="0"/>
                <a:cs typeface="NikoshBAN" panose="02000000000000000000" pitchFamily="2" charset="0"/>
              </a:rPr>
              <a:t>পার্বত্য চট্টগ্রাম </a:t>
            </a:r>
            <a:endParaRPr lang="en-US" sz="3168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879600" y="3352799"/>
            <a:ext cx="309808" cy="3048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108200" y="4033843"/>
            <a:ext cx="304800" cy="309557"/>
          </a:xfrm>
          <a:prstGeom prst="ellipse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685452" y="3796924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56200" y="4648200"/>
            <a:ext cx="304800" cy="304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366000" y="1295400"/>
            <a:ext cx="1188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বিভাগের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নামে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610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2" grpId="0" animBg="1"/>
      <p:bldP spid="24" grpId="0" animBg="1"/>
      <p:bldP spid="27" grpId="0" animBg="1"/>
      <p:bldP spid="28" grpId="0" animBg="1"/>
      <p:bldP spid="4" grpId="0" animBg="1"/>
      <p:bldP spid="4" grpId="1" animBg="1"/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588" y="384335"/>
            <a:ext cx="3413761" cy="80459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6109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109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187" y="3039482"/>
            <a:ext cx="6827520" cy="724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62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মেহগনি বৃক্ষের পরিচিতি </a:t>
            </a:r>
            <a:r>
              <a:rPr lang="en-US" sz="362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2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362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="" xmlns:p14="http://schemas.microsoft.com/office/powerpoint/2010/main" val="2583767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299" y="381000"/>
            <a:ext cx="3603413" cy="80459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4978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মেহগনির গুরুত্ব</a:t>
            </a:r>
            <a:endParaRPr lang="en-US" sz="4978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45" t="21110" r="4445" b="5556"/>
          <a:stretch/>
        </p:blipFill>
        <p:spPr>
          <a:xfrm>
            <a:off x="584200" y="762000"/>
            <a:ext cx="4476967" cy="2756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310294" y="1295597"/>
            <a:ext cx="5310293" cy="64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20" b="1" dirty="0">
                <a:latin typeface="NikoshBAN" panose="02000000000000000000" pitchFamily="2" charset="0"/>
                <a:cs typeface="NikoshBAN" panose="02000000000000000000" pitchFamily="2" charset="0"/>
              </a:rPr>
              <a:t>মেহগনি কাঠ খুবই শক্ত ও টেকসই।</a:t>
            </a:r>
            <a:endParaRPr lang="en-US" sz="362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2" y="3462719"/>
            <a:ext cx="4476967" cy="2633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22994" y="4018729"/>
            <a:ext cx="5310293" cy="176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20" b="1" dirty="0">
                <a:latin typeface="NikoshBAN" panose="02000000000000000000" pitchFamily="2" charset="0"/>
                <a:cs typeface="NikoshBAN" panose="02000000000000000000" pitchFamily="2" charset="0"/>
              </a:rPr>
              <a:t>কাঠের রং লালচে খয়েরি। বেশি </a:t>
            </a:r>
          </a:p>
          <a:p>
            <a:r>
              <a:rPr lang="bn-BD" sz="362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পরিপক্ক হলে গাঢ় কালচে রঙের দেখায়।</a:t>
            </a:r>
            <a:endParaRPr lang="en-US" sz="362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4424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3509</TotalTime>
  <Words>445</Words>
  <Application>Microsoft Office PowerPoint</Application>
  <PresentationFormat>Custom</PresentationFormat>
  <Paragraphs>102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Facet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একক কাজ</vt:lpstr>
      <vt:lpstr>মেহগনির গুরুত্ব</vt:lpstr>
      <vt:lpstr>Slide 10</vt:lpstr>
      <vt:lpstr>Slide 11</vt:lpstr>
      <vt:lpstr>জোড়ায় কাজ </vt:lpstr>
      <vt:lpstr>চাষ পদ্ধতি</vt:lpstr>
      <vt:lpstr>বীজ সংরক্ষণ ও রোপণ   </vt:lpstr>
      <vt:lpstr>সার প্রোয়োগ ও অন্যান্য পরিচর্যা</vt:lpstr>
      <vt:lpstr>মাটি তৈরী</vt:lpstr>
      <vt:lpstr>দলগত কাজ</vt:lpstr>
      <vt:lpstr>Slide 18</vt:lpstr>
      <vt:lpstr>মূল্যায়ন</vt:lpstr>
      <vt:lpstr>বাড়ির কাজ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SSGS</dc:creator>
  <cp:lastModifiedBy>User</cp:lastModifiedBy>
  <cp:revision>446</cp:revision>
  <dcterms:created xsi:type="dcterms:W3CDTF">2006-08-16T00:00:00Z</dcterms:created>
  <dcterms:modified xsi:type="dcterms:W3CDTF">2019-11-19T03:53:20Z</dcterms:modified>
</cp:coreProperties>
</file>