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1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04800"/>
            <a:ext cx="4624500" cy="4876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304800"/>
            <a:ext cx="6077880" cy="48491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Shape 156"/>
          <p:cNvSpPr txBox="1"/>
          <p:nvPr/>
        </p:nvSpPr>
        <p:spPr>
          <a:xfrm>
            <a:off x="2011680" y="5784354"/>
            <a:ext cx="7315200" cy="584735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এক</a:t>
            </a:r>
            <a:r>
              <a:rPr lang="en-US" sz="32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কোটিরও</a:t>
            </a:r>
            <a:r>
              <a:rPr lang="en-US" sz="32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বেশি</a:t>
            </a:r>
            <a:r>
              <a:rPr lang="en-US" sz="32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মানুষ</a:t>
            </a:r>
            <a:r>
              <a:rPr lang="en-US" sz="32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ভারতে</a:t>
            </a:r>
            <a:r>
              <a:rPr lang="en-US" sz="32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আশ্রয়</a:t>
            </a:r>
            <a:r>
              <a:rPr lang="en-US" sz="32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নেন</a:t>
            </a:r>
            <a:r>
              <a:rPr lang="en-US" sz="32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348494" y="1081857"/>
            <a:ext cx="9890400" cy="830956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তোমরা</a:t>
            </a:r>
            <a:r>
              <a:rPr lang="en-US" sz="48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ছবিতে</a:t>
            </a:r>
            <a:r>
              <a:rPr lang="en-US" sz="48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কী</a:t>
            </a:r>
            <a:r>
              <a:rPr lang="en-US" sz="48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কী</a:t>
            </a:r>
            <a:r>
              <a:rPr lang="en-US" sz="48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দেখতে</a:t>
            </a:r>
            <a:r>
              <a:rPr lang="en-US" sz="48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পেলে</a:t>
            </a:r>
            <a:r>
              <a:rPr lang="en-US" sz="48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Arial"/>
              </a:rPr>
              <a:t> ?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371600" y="2057400"/>
            <a:ext cx="9829800" cy="156962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তোমরা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২৫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শে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মার্চ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জান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সেদিন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ঘটনা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ঘটেছিল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 ?</a:t>
            </a:r>
            <a:r>
              <a:rPr lang="en-US" sz="60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1371600" y="533400"/>
            <a:ext cx="9422400" cy="923289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57150" cap="flat" cmpd="sng">
            <a:solidFill>
              <a:srgbClr val="54C7E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মুল</a:t>
            </a:r>
            <a:r>
              <a:rPr lang="en-US" sz="48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বিষয়ের</a:t>
            </a:r>
            <a:r>
              <a:rPr lang="en-US" sz="48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প্রশ্নোত্তরে</a:t>
            </a:r>
            <a:r>
              <a:rPr lang="en-US" sz="48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আলোচনা</a:t>
            </a:r>
            <a:endParaRPr lang="en-US" sz="4800" dirty="0">
              <a:solidFill>
                <a:schemeClr val="dk1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5109798" y="2047836"/>
            <a:ext cx="5685300" cy="40006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প্রশ্নঃ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 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মুক্তিযুদ্ধে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কারা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অংশ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গ্রহন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করেছিল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?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1524000"/>
            <a:ext cx="3657600" cy="255890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0" name="Shape 170"/>
          <p:cNvSpPr txBox="1"/>
          <p:nvPr/>
        </p:nvSpPr>
        <p:spPr>
          <a:xfrm>
            <a:off x="5105400" y="2667000"/>
            <a:ext cx="5685300" cy="40006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উত্তরঃ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মুক্তিযোদ্ধারা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অংশ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গ্রহন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করেছিল</a:t>
            </a:r>
            <a:r>
              <a:rPr lang="en-US" sz="20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।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181600" y="4267200"/>
            <a:ext cx="5569200" cy="40006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মুক্তিযুদ্ধের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মাধ্যমে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আমরা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কি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লাভ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করেছি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?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600" y="4191000"/>
            <a:ext cx="3657600" cy="2438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3" name="Shape 173"/>
          <p:cNvSpPr txBox="1"/>
          <p:nvPr/>
        </p:nvSpPr>
        <p:spPr>
          <a:xfrm>
            <a:off x="5181600" y="4876800"/>
            <a:ext cx="5569200" cy="52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উত্তরঃ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স্বাধীনতা</a:t>
            </a:r>
            <a:r>
              <a:rPr lang="en-US" sz="24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লাভ</a:t>
            </a:r>
            <a:r>
              <a:rPr lang="en-US" sz="24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করেছি</a:t>
            </a:r>
            <a:r>
              <a:rPr lang="en-US" sz="24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5334001" y="685499"/>
            <a:ext cx="6287138" cy="4616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প্রশ্নঃ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কত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সালে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সংঘটিত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হয়েছিল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?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5334000" y="1295400"/>
            <a:ext cx="6248400" cy="4616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উত্তরঃ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১৯৭১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সংঘটিত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হয়েছিল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?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8600"/>
            <a:ext cx="4953000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5257800" y="3810000"/>
            <a:ext cx="6287064" cy="4616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প্রশ্নঃ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মুজিবনগর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সারকার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কখন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গঠিত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হয়েছিল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?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5257800" y="4419600"/>
            <a:ext cx="6324600" cy="40006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মুজিবনগর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সরকার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গঠিত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হয়েছিল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১৯৭১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সালের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১০ই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এপ্রিল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Arial"/>
              </a:rPr>
              <a:t> ।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352800"/>
            <a:ext cx="4925318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546166" y="3790604"/>
            <a:ext cx="9726000" cy="230828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১৯৭১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সালের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মহান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মুক্তিযুদ্ধের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আমরা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পেয়েছি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স্বাধীন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বাংলাদেশ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।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এই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যুদ্ধে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সাধারণ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মানুষ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সহ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নানা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শ্রেণি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ও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পেশার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মানুষ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অংশ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গ্রহণ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করে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।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লাখ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লাখ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শহিদের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রক্তের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বিনিময়ে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অর্জিত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আমাদের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এই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স্বাধীনতা</a:t>
            </a:r>
            <a:r>
              <a:rPr lang="en-US" sz="36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। </a:t>
            </a:r>
          </a:p>
        </p:txBody>
      </p:sp>
      <p:sp>
        <p:nvSpPr>
          <p:cNvPr id="189" name="Shape 189"/>
          <p:cNvSpPr/>
          <p:nvPr/>
        </p:nvSpPr>
        <p:spPr>
          <a:xfrm>
            <a:off x="2057400" y="228600"/>
            <a:ext cx="7711428" cy="3352800"/>
          </a:xfrm>
          <a:prstGeom prst="flowChartMultidocumen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7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পাঠের</a:t>
            </a:r>
            <a:r>
              <a:rPr lang="en-US" sz="6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সার</a:t>
            </a:r>
            <a:r>
              <a:rPr lang="en-US" sz="6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সংক্ষেপ</a:t>
            </a:r>
            <a:endParaRPr lang="en-US" sz="6000" dirty="0">
              <a:solidFill>
                <a:srgbClr val="002060"/>
              </a:solidFill>
              <a:latin typeface="Kalpurush" pitchFamily="2" charset="0"/>
              <a:cs typeface="Kalpurush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7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919" y="1738809"/>
            <a:ext cx="4023300" cy="4601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5" name="Shape 195"/>
          <p:cNvSpPr/>
          <p:nvPr/>
        </p:nvSpPr>
        <p:spPr>
          <a:xfrm>
            <a:off x="1938251" y="232756"/>
            <a:ext cx="8219902" cy="1197033"/>
          </a:xfrm>
          <a:prstGeom prst="flowChartMagneticDrum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পাঠ্য</a:t>
            </a:r>
            <a:r>
              <a:rPr lang="en-US" sz="40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বইয়ের</a:t>
            </a:r>
            <a:r>
              <a:rPr lang="en-US" sz="40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সংযোগ</a:t>
            </a:r>
            <a:endParaRPr lang="en-US" sz="3600" dirty="0">
              <a:solidFill>
                <a:schemeClr val="lt1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  <p:pic>
        <p:nvPicPr>
          <p:cNvPr id="196" name="Shape 196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1" y="1752600"/>
            <a:ext cx="3810000" cy="458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988302" y="2255873"/>
            <a:ext cx="10200600" cy="646290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গোলাপ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দল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: </a:t>
            </a:r>
            <a:r>
              <a:rPr lang="en-US" sz="36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মুক্তিযুদ্ধে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রাজাকারদের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 </a:t>
            </a:r>
            <a:r>
              <a:rPr lang="en-US" sz="36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ভূমিকা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 </a:t>
            </a:r>
            <a:r>
              <a:rPr lang="en-US" sz="36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লিখ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।  </a:t>
            </a:r>
          </a:p>
        </p:txBody>
      </p:sp>
      <p:sp>
        <p:nvSpPr>
          <p:cNvPr id="202" name="Shape 202"/>
          <p:cNvSpPr/>
          <p:nvPr/>
        </p:nvSpPr>
        <p:spPr>
          <a:xfrm>
            <a:off x="8723526" y="1169233"/>
            <a:ext cx="45600" cy="75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420565" y="598632"/>
            <a:ext cx="9032400" cy="1216200"/>
          </a:xfrm>
          <a:prstGeom prst="can">
            <a:avLst>
              <a:gd name="adj" fmla="val 25000"/>
            </a:avLst>
          </a:prstGeom>
          <a:blipFill rotWithShape="1">
            <a:blip r:embed="rId3">
              <a:alphaModFix/>
            </a:blip>
            <a:tile tx="0" ty="0" sx="99997" sy="99997" flip="none" algn="tl"/>
          </a:blip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dirty="0" err="1">
                <a:solidFill>
                  <a:srgbClr val="F6E93A"/>
                </a:solidFill>
                <a:latin typeface="Kalpurush" pitchFamily="2" charset="0"/>
                <a:cs typeface="Kalpurush" pitchFamily="2" charset="0"/>
                <a:sym typeface="Arial"/>
              </a:rPr>
              <a:t>দলীয়</a:t>
            </a:r>
            <a:r>
              <a:rPr lang="en-US" sz="7200" dirty="0">
                <a:solidFill>
                  <a:srgbClr val="F6E93A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7200" dirty="0" err="1">
                <a:solidFill>
                  <a:srgbClr val="F6E93A"/>
                </a:solidFill>
                <a:latin typeface="Kalpurush" pitchFamily="2" charset="0"/>
                <a:cs typeface="Kalpurush" pitchFamily="2" charset="0"/>
                <a:sym typeface="Arial"/>
              </a:rPr>
              <a:t>কাজ</a:t>
            </a:r>
            <a:endParaRPr lang="en-US" sz="7200" dirty="0">
              <a:solidFill>
                <a:srgbClr val="F6E93A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990600" y="3048000"/>
            <a:ext cx="10200600" cy="646290"/>
          </a:xfrm>
          <a:prstGeom prst="rect">
            <a:avLst/>
          </a:prstGeom>
          <a:noFill/>
          <a:ln w="12700" cap="flat" cmpd="sng">
            <a:solidFill>
              <a:srgbClr val="4AE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জবা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দলের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কাজ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: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আমরা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কেন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6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বুদ্ধিজীবি</a:t>
            </a:r>
            <a:r>
              <a:rPr lang="en-US" sz="36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rgbClr val="171616"/>
                </a:solidFill>
                <a:latin typeface="NikoshBAN" pitchFamily="2" charset="0"/>
                <a:cs typeface="NikoshBAN" pitchFamily="2" charset="0"/>
                <a:sym typeface="Arial"/>
              </a:rPr>
              <a:t>দিবস</a:t>
            </a:r>
            <a:r>
              <a:rPr lang="en-US" sz="3200" dirty="0">
                <a:solidFill>
                  <a:srgbClr val="171616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200" dirty="0" err="1">
                <a:solidFill>
                  <a:srgbClr val="171616"/>
                </a:solidFill>
                <a:latin typeface="NikoshBAN" pitchFamily="2" charset="0"/>
                <a:cs typeface="NikoshBAN" pitchFamily="2" charset="0"/>
                <a:sym typeface="Arial"/>
              </a:rPr>
              <a:t>পালন</a:t>
            </a:r>
            <a:r>
              <a:rPr lang="en-US" sz="3200" dirty="0">
                <a:solidFill>
                  <a:srgbClr val="171616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3200" dirty="0" err="1">
                <a:solidFill>
                  <a:srgbClr val="171616"/>
                </a:solidFill>
                <a:latin typeface="NikoshBAN" pitchFamily="2" charset="0"/>
                <a:cs typeface="NikoshBAN" pitchFamily="2" charset="0"/>
                <a:sym typeface="Arial"/>
              </a:rPr>
              <a:t>করি</a:t>
            </a:r>
            <a:r>
              <a:rPr lang="en-US" sz="3200" dirty="0">
                <a:solidFill>
                  <a:srgbClr val="171616"/>
                </a:solidFill>
                <a:latin typeface="NikoshBAN" pitchFamily="2" charset="0"/>
                <a:cs typeface="NikoshBAN" pitchFamily="2" charset="0"/>
                <a:sym typeface="Arial"/>
              </a:rPr>
              <a:t>?</a:t>
            </a:r>
            <a:endParaRPr lang="en-US" sz="4000" dirty="0">
              <a:solidFill>
                <a:srgbClr val="171616"/>
              </a:solidFill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990600" y="3886200"/>
            <a:ext cx="10200600" cy="584735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বেলি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দলের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কাজ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smtClean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:</a:t>
            </a:r>
            <a:r>
              <a:rPr lang="bn-IN" sz="3200" dirty="0" smtClean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অপারেশন</a:t>
            </a:r>
            <a:r>
              <a:rPr lang="en-US" sz="3200" dirty="0" smtClean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সার্চ</a:t>
            </a:r>
            <a:r>
              <a:rPr lang="en-US" sz="32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লাইট</a:t>
            </a:r>
            <a:r>
              <a:rPr lang="en-US" sz="32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কবে</a:t>
            </a:r>
            <a:r>
              <a:rPr lang="en-US" sz="32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ও </a:t>
            </a:r>
            <a:r>
              <a:rPr lang="en-US" sz="32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কেন</a:t>
            </a:r>
            <a:r>
              <a:rPr lang="en-US" sz="32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ঘটেছিল</a:t>
            </a:r>
            <a:r>
              <a:rPr lang="en-US" sz="2800" dirty="0">
                <a:solidFill>
                  <a:srgbClr val="171616"/>
                </a:solidFill>
                <a:latin typeface="Kalpurush" pitchFamily="2" charset="0"/>
                <a:cs typeface="Kalpurush" pitchFamily="2" charset="0"/>
                <a:sym typeface="Arial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1042905" y="3263958"/>
            <a:ext cx="10278900" cy="156962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১.শহিদ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বুদ্ধিজীবি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দিবস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কত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তারিখে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২.রাজাকার,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আলবদর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বাহিনী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কিভাবে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পাকিস্তানিদের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সাহায্য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করেছিল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৩.১৯৭১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সালের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২৫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মার্চ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রাতের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ভয়াবহতা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সম্পর্কে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৪টি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বাক্যে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লিখ</a:t>
            </a:r>
            <a:r>
              <a:rPr lang="en-US" sz="32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। </a:t>
            </a:r>
          </a:p>
        </p:txBody>
      </p:sp>
      <p:sp>
        <p:nvSpPr>
          <p:cNvPr id="211" name="Shape 211"/>
          <p:cNvSpPr/>
          <p:nvPr/>
        </p:nvSpPr>
        <p:spPr>
          <a:xfrm>
            <a:off x="990600" y="465786"/>
            <a:ext cx="10363200" cy="2353500"/>
          </a:xfrm>
          <a:prstGeom prst="bevel">
            <a:avLst>
              <a:gd name="adj" fmla="val 12500"/>
            </a:avLst>
          </a:prstGeom>
          <a:blipFill rotWithShape="1">
            <a:blip r:embed="rId3">
              <a:alphaModFix/>
            </a:blip>
            <a:tile tx="0" ty="0" sx="99997" sy="99997" flip="none" algn="tl"/>
          </a:blip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0" b="1" dirty="0" err="1">
                <a:solidFill>
                  <a:srgbClr val="00B0F0"/>
                </a:solidFill>
                <a:latin typeface="Kalpurush" pitchFamily="2" charset="0"/>
                <a:cs typeface="Kalpurush" pitchFamily="2" charset="0"/>
                <a:sym typeface="Arial"/>
              </a:rPr>
              <a:t>মূল্যায়ন</a:t>
            </a:r>
            <a:endParaRPr lang="en-US" sz="8000" b="1" dirty="0">
              <a:solidFill>
                <a:srgbClr val="00B0F0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1313411" y="766677"/>
            <a:ext cx="8861400" cy="1943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0B0F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  <a:sym typeface="Arial"/>
              </a:rPr>
              <a:t>পরিকল্পিত</a:t>
            </a:r>
            <a:r>
              <a:rPr lang="en-US" sz="88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  <a:sym typeface="Arial"/>
              </a:rPr>
              <a:t>কাজ</a:t>
            </a:r>
            <a:endParaRPr lang="en-US" sz="8800" dirty="0">
              <a:solidFill>
                <a:srgbClr val="C00000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066800" y="3048000"/>
            <a:ext cx="9220200" cy="2094822"/>
          </a:xfrm>
          <a:prstGeom prst="flowChartTerminator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</a:t>
            </a:r>
            <a:r>
              <a:rPr lang="en-US" sz="32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সম্পর্কে</a:t>
            </a:r>
            <a:r>
              <a:rPr lang="en-US" sz="32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৫ </a:t>
            </a:r>
            <a:r>
              <a:rPr lang="en-US" sz="32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টি</a:t>
            </a:r>
            <a:r>
              <a:rPr lang="en-US" sz="32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বাক্য</a:t>
            </a:r>
            <a:r>
              <a:rPr lang="en-US" sz="32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লিখে</a:t>
            </a:r>
            <a:r>
              <a:rPr lang="en-US" sz="32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আনবে</a:t>
            </a:r>
            <a:r>
              <a:rPr lang="en-US" sz="32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381000" y="1720609"/>
            <a:ext cx="11430000" cy="3617700"/>
          </a:xfrm>
          <a:prstGeom prst="ribbon">
            <a:avLst>
              <a:gd name="adj1" fmla="val 16667"/>
              <a:gd name="adj2" fmla="val 50000"/>
            </a:avLst>
          </a:prstGeom>
          <a:blipFill rotWithShape="1">
            <a:blip r:embed="rId3">
              <a:alphaModFix/>
            </a:blip>
            <a:tile tx="0" ty="0" sx="99997" sy="99997" flip="none" algn="tl"/>
          </a:blipFill>
          <a:ln w="76200" cap="flat" cmpd="sng">
            <a:solidFill>
              <a:srgbClr val="54C7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5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ধন্যবাদ</a:t>
            </a:r>
            <a:endParaRPr lang="en-US" sz="11500" dirty="0">
              <a:solidFill>
                <a:schemeClr val="lt1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2510444" y="399010"/>
            <a:ext cx="7243156" cy="1862008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500" b="0" i="0" u="none" strike="noStrike" cap="none" dirty="0" err="1">
                <a:solidFill>
                  <a:srgbClr val="00B0F0"/>
                </a:solidFill>
                <a:latin typeface="Kalpurush" pitchFamily="2" charset="0"/>
                <a:cs typeface="Kalpurush" pitchFamily="2" charset="0"/>
                <a:sym typeface="Arial"/>
              </a:rPr>
              <a:t>স্বাগতম</a:t>
            </a:r>
            <a:endParaRPr lang="en-US" sz="11500" b="0" i="0" u="none" strike="noStrike" cap="none" dirty="0">
              <a:solidFill>
                <a:srgbClr val="00B0F0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2286000"/>
            <a:ext cx="3632400" cy="35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286000"/>
            <a:ext cx="3632400" cy="35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457200" y="685800"/>
            <a:ext cx="11353800" cy="1749300"/>
          </a:xfrm>
          <a:prstGeom prst="ribbon">
            <a:avLst>
              <a:gd name="adj1" fmla="val 16667"/>
              <a:gd name="adj2" fmla="val 50000"/>
            </a:avLst>
          </a:prstGeom>
          <a:blipFill rotWithShape="1">
            <a:blip r:embed="rId3">
              <a:alphaModFix/>
            </a:blip>
            <a:tile tx="0" ty="0" sx="99997" sy="99997" flip="none" algn="tl"/>
          </a:blip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শিক্ষক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পরিচিতি</a:t>
            </a:r>
            <a:endParaRPr lang="en-US" sz="4400" b="1" i="0" u="none" strike="noStrike" cap="none" dirty="0">
              <a:solidFill>
                <a:srgbClr val="002060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981200" y="5105400"/>
            <a:ext cx="7315200" cy="156962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bn-IN" sz="2400" b="0" i="0" u="none" strike="noStrike" cap="none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Arial"/>
              </a:rPr>
              <a:t>মোঃ মহিন উদ্দিন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bn-IN" sz="2400" b="0" i="0" u="none" strike="noStrike" cap="none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Arial"/>
              </a:rPr>
              <a:t>সহকারি শিক্ষক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bn-IN" sz="2400" b="0" i="0" u="none" strike="noStrike" cap="none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Arial"/>
              </a:rPr>
              <a:t>লালারগাঁও</a:t>
            </a:r>
            <a:r>
              <a:rPr lang="bn-IN" sz="2400" b="0" i="0" u="none" strike="noStrike" cap="none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Arial"/>
              </a:rPr>
              <a:t>সরকারি</a:t>
            </a:r>
            <a:r>
              <a:rPr lang="en-US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Arial"/>
              </a:rPr>
              <a:t> প্রাথমিক</a:t>
            </a:r>
            <a:r>
              <a:rPr lang="bn-IN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Arial"/>
              </a:rPr>
              <a:t>বিদ্যালয়</a:t>
            </a:r>
            <a:endParaRPr lang="en-US" sz="2400" dirty="0">
              <a:solidFill>
                <a:srgbClr val="FF0000"/>
              </a:solidFill>
              <a:latin typeface="Kalpurush" pitchFamily="2" charset="0"/>
              <a:cs typeface="Kalpurush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bn-IN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বিশ্বম্ভরপুর,সুনামগঞ্জ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lang="en-US" sz="3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20180728_1119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05740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762000" y="228600"/>
            <a:ext cx="10896600" cy="64008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00B050"/>
          </a:solidFill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72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ct val="25000"/>
            </a:pPr>
            <a:r>
              <a:rPr lang="en-US" sz="4800" u="sng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4800" u="sng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u="sng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4800" u="sng" dirty="0" smtClean="0">
              <a:solidFill>
                <a:schemeClr val="lt1"/>
              </a:solidFill>
              <a:latin typeface="Kalpurush" pitchFamily="2" charset="0"/>
              <a:cs typeface="Kalpurush" pitchFamily="2" charset="0"/>
            </a:endParaRPr>
          </a:p>
          <a:p>
            <a:pPr lvl="0" algn="ctr">
              <a:buSzPct val="25000"/>
            </a:pP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বিষয়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: </a:t>
            </a: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বাংলাদেশ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বিশ্বপরিচয়</a:t>
            </a:r>
            <a:endParaRPr lang="en-US" sz="2400" dirty="0" smtClean="0">
              <a:solidFill>
                <a:schemeClr val="lt1"/>
              </a:solidFill>
              <a:latin typeface="Kalpurush" pitchFamily="2" charset="0"/>
              <a:cs typeface="Kalpurush" pitchFamily="2" charset="0"/>
            </a:endParaRPr>
          </a:p>
          <a:p>
            <a:pPr lvl="0" algn="ctr">
              <a:buSzPct val="25000"/>
            </a:pP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শ্রেণি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: </a:t>
            </a: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পঞ্চম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 </a:t>
            </a:r>
          </a:p>
          <a:p>
            <a:pPr lvl="0" algn="ctr">
              <a:buSzPct val="25000"/>
            </a:pP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শিরোনাম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: </a:t>
            </a: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আমাদের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মুক্তিযুদ্ধ</a:t>
            </a:r>
            <a:r>
              <a:rPr lang="bn-IN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400" dirty="0" smtClean="0">
              <a:solidFill>
                <a:schemeClr val="lt1"/>
              </a:solidFill>
              <a:latin typeface="Kalpurush" pitchFamily="2" charset="0"/>
              <a:cs typeface="Kalpurush" pitchFamily="2" charset="0"/>
            </a:endParaRPr>
          </a:p>
          <a:p>
            <a:pPr lvl="0" algn="ctr">
              <a:buSzPct val="25000"/>
            </a:pP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সময়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: </a:t>
            </a:r>
            <a:r>
              <a:rPr lang="bn-IN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৪০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pPr lvl="0" algn="ctr">
              <a:buSzPct val="25000"/>
            </a:pPr>
            <a:r>
              <a:rPr lang="en-US" sz="2400" dirty="0" err="1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তারিখ</a:t>
            </a:r>
            <a:r>
              <a:rPr lang="en-US" sz="2400" dirty="0" smtClean="0">
                <a:solidFill>
                  <a:schemeClr val="lt1"/>
                </a:solidFill>
                <a:latin typeface="Kalpurush" pitchFamily="2" charset="0"/>
                <a:cs typeface="Kalpurush" pitchFamily="2" charset="0"/>
              </a:rPr>
              <a:t>: ১৫/০৩/২০১৯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0"/>
            <a:ext cx="12102000" cy="68580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224903" y="594836"/>
            <a:ext cx="6859771" cy="1907293"/>
          </a:xfrm>
          <a:prstGeom prst="flowChartMagneticDisk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Arial"/>
              </a:rPr>
              <a:t>শিখনফল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57200" y="3124200"/>
            <a:ext cx="10896600" cy="707846"/>
          </a:xfrm>
          <a:prstGeom prst="rect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bn-IN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১.১</a:t>
            </a:r>
            <a:r>
              <a:rPr lang="en-US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bn-IN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</a:t>
            </a:r>
            <a:r>
              <a:rPr lang="en-US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চলাকালে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পাকিস্তানি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সেনাবাহিনীর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অত্যাচার</a:t>
            </a:r>
            <a:r>
              <a:rPr lang="en-US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ও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নির্যাতন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সম্পর্কে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বলতে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পারবে</a:t>
            </a:r>
            <a:r>
              <a:rPr lang="en-US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।</a:t>
            </a:r>
            <a:endParaRPr lang="bn-IN" sz="20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  <a:sym typeface="Arial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১</a:t>
            </a:r>
            <a:r>
              <a:rPr lang="bn-IN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.২  </a:t>
            </a:r>
            <a:r>
              <a:rPr lang="en-US" sz="20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পাকিস্তানি</a:t>
            </a:r>
            <a:r>
              <a:rPr lang="en-US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সেনাবাহিনী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কর্তৃক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বুদ্ধিজীবীদের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হত্যার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ঘটনা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বলতে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পারবে</a:t>
            </a:r>
            <a:r>
              <a:rPr lang="en-US" sz="20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881916" y="84345"/>
            <a:ext cx="7553700" cy="3193800"/>
          </a:xfrm>
          <a:prstGeom prst="wave">
            <a:avLst>
              <a:gd name="adj1" fmla="val 12500"/>
              <a:gd name="adj2" fmla="val 0"/>
            </a:avLst>
          </a:prstGeom>
          <a:blipFill rotWithShape="1">
            <a:blip r:embed="rId3">
              <a:alphaModFix/>
            </a:blip>
            <a:tile tx="0" ty="0" sx="99997" sy="99997" flip="none" algn="tl"/>
          </a:blipFill>
          <a:ln w="12700" cap="flat" cmpd="sng">
            <a:solidFill>
              <a:srgbClr val="C00000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পাঠ</a:t>
            </a:r>
            <a:r>
              <a:rPr lang="en-US" sz="66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Arial"/>
              </a:rPr>
              <a:t>ঘোষণা</a:t>
            </a:r>
            <a:endParaRPr lang="en-US" sz="6600" dirty="0">
              <a:solidFill>
                <a:srgbClr val="002060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057400" y="4495800"/>
            <a:ext cx="7245600" cy="1354200"/>
          </a:xfrm>
          <a:prstGeom prst="rect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44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পাকিস্তানি</a:t>
            </a:r>
            <a:r>
              <a:rPr lang="en-US" sz="44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বাহিনীর</a:t>
            </a:r>
            <a:r>
              <a:rPr lang="en-US" sz="44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হত্যাযজ্ঞ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Arial"/>
              </a:rPr>
              <a:t>” 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667000" y="3352800"/>
            <a:ext cx="6084900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আজ</a:t>
            </a:r>
            <a:r>
              <a:rPr lang="en-US" sz="48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আমরা</a:t>
            </a:r>
            <a:r>
              <a:rPr lang="en-US" sz="4800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শিখবো</a:t>
            </a:r>
            <a:endParaRPr lang="en-US" sz="4800" dirty="0">
              <a:solidFill>
                <a:schemeClr val="dk1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086677" y="2080589"/>
            <a:ext cx="9925902" cy="3101004"/>
          </a:xfrm>
          <a:prstGeom prst="flowChartTerminator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এসো</a:t>
            </a:r>
            <a:r>
              <a:rPr lang="en-US" sz="48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এবার</a:t>
            </a:r>
            <a:r>
              <a:rPr lang="en-US" sz="48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আমরা</a:t>
            </a:r>
            <a:r>
              <a:rPr lang="en-US" sz="48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কিছু</a:t>
            </a:r>
            <a:r>
              <a:rPr lang="en-US" sz="48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ছবি</a:t>
            </a:r>
            <a:r>
              <a:rPr lang="en-US" sz="4800" dirty="0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Kalpurush" pitchFamily="2" charset="0"/>
                <a:cs typeface="Kalpurush" pitchFamily="2" charset="0"/>
                <a:sym typeface="Arial"/>
              </a:rPr>
              <a:t>দেখি</a:t>
            </a:r>
            <a:endParaRPr lang="en-US" sz="4800" dirty="0">
              <a:solidFill>
                <a:schemeClr val="lt1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67" y="581890"/>
            <a:ext cx="5129100" cy="47550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4710"/>
              </a:srgbClr>
            </a:outerShdw>
          </a:effectLst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81583" y="581890"/>
            <a:ext cx="5120700" cy="4755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1" name="Shape 141"/>
          <p:cNvSpPr txBox="1"/>
          <p:nvPr/>
        </p:nvSpPr>
        <p:spPr>
          <a:xfrm>
            <a:off x="2273533" y="5672651"/>
            <a:ext cx="67998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মুক্তিযুদ্ধের</a:t>
            </a:r>
            <a:r>
              <a:rPr lang="en-US" sz="40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কিছু</a:t>
            </a:r>
            <a:r>
              <a:rPr lang="en-US" sz="40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খন্ডচিত্র</a:t>
            </a:r>
            <a:endParaRPr lang="en-US" sz="4000" b="1" dirty="0">
              <a:solidFill>
                <a:schemeClr val="dk1"/>
              </a:solidFill>
              <a:latin typeface="Kalpurush" pitchFamily="2" charset="0"/>
              <a:cs typeface="Kalpurush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333042"/>
            <a:ext cx="4611831" cy="256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382" y="304800"/>
            <a:ext cx="4703618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0532" y="2927766"/>
            <a:ext cx="9272400" cy="27915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4710"/>
              </a:srgbClr>
            </a:outerShdw>
          </a:effectLst>
        </p:spPr>
      </p:pic>
      <p:sp>
        <p:nvSpPr>
          <p:cNvPr id="149" name="Shape 149"/>
          <p:cNvSpPr txBox="1"/>
          <p:nvPr/>
        </p:nvSpPr>
        <p:spPr>
          <a:xfrm>
            <a:off x="1981200" y="6096000"/>
            <a:ext cx="7165500" cy="46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১৯৭১ </a:t>
            </a:r>
            <a:r>
              <a:rPr lang="en-US" sz="24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সালে</a:t>
            </a:r>
            <a:r>
              <a:rPr lang="en-US" sz="24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মুক্তিযুদ্ধে</a:t>
            </a:r>
            <a:r>
              <a:rPr lang="en-US" sz="24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পাকিস্থানি</a:t>
            </a:r>
            <a:r>
              <a:rPr lang="en-US" sz="24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বাহিনীর</a:t>
            </a:r>
            <a:r>
              <a:rPr lang="en-US" sz="24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বর্বরতার</a:t>
            </a:r>
            <a:r>
              <a:rPr lang="en-US" sz="24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কিছু</a:t>
            </a:r>
            <a:r>
              <a:rPr lang="en-US" sz="24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খন্ডচিত্র</a:t>
            </a:r>
            <a:r>
              <a:rPr lang="en-US" sz="2400" b="1" dirty="0">
                <a:solidFill>
                  <a:schemeClr val="dk1"/>
                </a:solidFill>
                <a:latin typeface="Kalpurush" pitchFamily="2" charset="0"/>
                <a:cs typeface="Kalpurush" pitchFamily="2" charset="0"/>
                <a:sym typeface="Arial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</TotalTime>
  <Words>289</Words>
  <PresentationFormat>Custom</PresentationFormat>
  <Paragraphs>52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Microsoft</cp:lastModifiedBy>
  <cp:revision>27</cp:revision>
  <dcterms:modified xsi:type="dcterms:W3CDTF">2019-11-19T05:32:21Z</dcterms:modified>
</cp:coreProperties>
</file>