
<file path=[Content_Types].xml><?xml version="1.0" encoding="utf-8"?>
<Types xmlns="http://schemas.openxmlformats.org/package/2006/content-types"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47" y="71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DE812-A9B3-4EAF-9962-E6DAC0D7EB81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AC56A-8005-4BA3-BA67-C29E1406C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4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AC56A-8005-4BA3-BA67-C29E1406C8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85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7907-8A27-46E8-A271-40B4E92AC8C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1FBB-839B-48A6-821F-6B29E4A36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7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7907-8A27-46E8-A271-40B4E92AC8C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1FBB-839B-48A6-821F-6B29E4A36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8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7907-8A27-46E8-A271-40B4E92AC8C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1FBB-839B-48A6-821F-6B29E4A36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8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7907-8A27-46E8-A271-40B4E92AC8C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1FBB-839B-48A6-821F-6B29E4A36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3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7907-8A27-46E8-A271-40B4E92AC8C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1FBB-839B-48A6-821F-6B29E4A36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23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7907-8A27-46E8-A271-40B4E92AC8C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1FBB-839B-48A6-821F-6B29E4A36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3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7907-8A27-46E8-A271-40B4E92AC8C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1FBB-839B-48A6-821F-6B29E4A36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1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7907-8A27-46E8-A271-40B4E92AC8C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1FBB-839B-48A6-821F-6B29E4A36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7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7907-8A27-46E8-A271-40B4E92AC8C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1FBB-839B-48A6-821F-6B29E4A36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7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7907-8A27-46E8-A271-40B4E92AC8C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1FBB-839B-48A6-821F-6B29E4A36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7907-8A27-46E8-A271-40B4E92AC8C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1FBB-839B-48A6-821F-6B29E4A36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90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C7907-8A27-46E8-A271-40B4E92AC8C0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61FBB-839B-48A6-821F-6B29E4A36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3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eb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457200"/>
            <a:ext cx="83820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/>
                <a:latin typeface="Algerian" panose="04020705040A02060702" pitchFamily="82" charset="0"/>
                <a:cs typeface="Times New Roman" pitchFamily="18" charset="0"/>
              </a:rPr>
              <a:t>Welcome to Multimedia Class</a:t>
            </a:r>
            <a:endParaRPr lang="en-US" sz="4000" b="1" dirty="0">
              <a:ln/>
              <a:latin typeface="Algerian" panose="04020705040A02060702" pitchFamily="82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81200"/>
            <a:ext cx="68389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9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228600"/>
            <a:ext cx="472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n-US" alt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Imprisoned of Nelson Mandela</a:t>
            </a:r>
            <a:endParaRPr lang="en-US" altLang="en-US" sz="2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B3D0C6EE-2250-4412-9719-0F57A8B90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236" y="914400"/>
            <a:ext cx="5609127" cy="3965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04800" y="5029200"/>
            <a:ext cx="8077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Imprisoned for nearly three decades for his fight against white minority rule , Mandela never lost his resolve to fight for his people’s emancipation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951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304800"/>
            <a:ext cx="3893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n-US" alt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Determination of nelson </a:t>
            </a:r>
            <a:r>
              <a:rPr lang="en-US" alt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mandela</a:t>
            </a:r>
            <a:endParaRPr lang="en-US" altLang="en-US" sz="2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14E60C22-D4F4-4E2A-B68D-EBCBAA7F1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48" y="1223315"/>
            <a:ext cx="6732104" cy="4411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447800" y="5634684"/>
            <a:ext cx="678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Mandela was determined to bring down Apartheid in South Africa without creating a civil war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022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381000"/>
            <a:ext cx="64008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n-US" altLang="en-US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Freedom of Nelson Mandela</a:t>
            </a:r>
            <a:endParaRPr lang="en-US" altLang="en-US" sz="3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053DB0D0-7989-4D91-805D-865D57013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60" y="2286000"/>
            <a:ext cx="6264377" cy="3834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990600" y="6120659"/>
            <a:ext cx="7239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Mandela was freed from prison in 1990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507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2400"/>
            <a:ext cx="7543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n-US" alt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Black President of South Africa</a:t>
            </a:r>
            <a:endParaRPr lang="en-US" altLang="en-US" sz="28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9D5CCEC4-D132-47E7-A947-C2004CF09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01" y="1752601"/>
            <a:ext cx="8008299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838200" y="5562601"/>
            <a:ext cx="7696200" cy="1142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Mandela became South Africa’s first Black President in 1994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161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52400"/>
            <a:ext cx="7010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n-US" altLang="en-US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Leaving public life</a:t>
            </a:r>
            <a:endParaRPr lang="en-US" altLang="en-US" sz="40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7FF2583B-739F-483E-B303-3E2E33B23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14" y="1302026"/>
            <a:ext cx="7562573" cy="4253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609600" y="5715000"/>
            <a:ext cx="7743687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Mandela formally left public life in June 2004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132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2CCC34DA-47C2-4B56-8809-CC9A711BE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52400"/>
            <a:ext cx="7292578" cy="687881"/>
          </a:xfrm>
          <a:prstGeom prst="ribbon2">
            <a:avLst>
              <a:gd name="adj1" fmla="val 16667"/>
              <a:gd name="adj2" fmla="val 50000"/>
            </a:avLst>
          </a:prstGeom>
          <a:solidFill>
            <a:srgbClr val="9AB5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3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10668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2000" b="1" dirty="0">
                <a:latin typeface="Times New Roman" pitchFamily="18" charset="0"/>
                <a:cs typeface="Times New Roman" pitchFamily="18" charset="0"/>
              </a:rPr>
              <a:t>Read the text silently &amp; make short notes in each of the boxes in the flow-chart showing the life history of </a:t>
            </a:r>
            <a:r>
              <a:rPr lang="en-SG" sz="2000" b="1" i="1" dirty="0">
                <a:latin typeface="Times New Roman" pitchFamily="18" charset="0"/>
                <a:cs typeface="Times New Roman" pitchFamily="18" charset="0"/>
              </a:rPr>
              <a:t>Nelson Mandela </a:t>
            </a:r>
            <a:r>
              <a:rPr lang="en-SG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774686"/>
            <a:ext cx="5029200" cy="435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1.stood </a:t>
            </a:r>
            <a:r>
              <a:rPr lang="en-US" alt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against Apartheid  </a:t>
            </a:r>
            <a:endParaRPr lang="en-US" altLang="en-US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438400"/>
            <a:ext cx="510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Imprisoned for nearly three decades  </a:t>
            </a:r>
            <a:endParaRPr lang="en-US" altLang="en-US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3200400"/>
            <a:ext cx="5105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Freed from prison in 1990  </a:t>
            </a:r>
            <a:endParaRPr lang="en-US" altLang="en-US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3886200"/>
            <a:ext cx="5181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Awarded the Nobel Peace Prize in 1993  </a:t>
            </a:r>
            <a:endParaRPr lang="en-US" altLang="en-US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4800600"/>
            <a:ext cx="5334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Became South Africa’s first Black President in 1994  </a:t>
            </a:r>
            <a:endParaRPr lang="en-US" altLang="en-US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5715000"/>
            <a:ext cx="5486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Formally left public life in June 2004  </a:t>
            </a:r>
            <a:endParaRPr lang="en-US" altLang="en-US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51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88B07F61-4051-4507-8832-59E7B6DEC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76" y="1219200"/>
            <a:ext cx="7786688" cy="827484"/>
          </a:xfrm>
          <a:prstGeom prst="ribbon2">
            <a:avLst>
              <a:gd name="adj1" fmla="val 16667"/>
              <a:gd name="adj2" fmla="val 50000"/>
            </a:avLst>
          </a:prstGeom>
          <a:solidFill>
            <a:srgbClr val="9AB5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3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2228671"/>
            <a:ext cx="891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Mandela wanted to ----- .                                                                                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eliminate race disparity     (b) establish race discrimination                           (c) healing of the wounds       (d) mend the chasms that divided them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342900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Mandela was awarded Nobel Peace Prize because he played prominent role                                                           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to establish black domination in South Africa                                                   (b) to become the first black president in Africa                                                      (c) as an advocate of humanity     (d) to remove White domination in South Africa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4629329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Nelson Mandela is considered as a------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(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emblem of peace &amp; harmony            (b) symbol of destruction                                                    (c) icon of love                                        (d) epitome of democracy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5552659"/>
            <a:ext cx="731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What does the word 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Apartheid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passage refer to ?  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stratification      (b) socialization       (c) dissatisfaction        (d) discrimination</a:t>
            </a:r>
          </a:p>
        </p:txBody>
      </p:sp>
    </p:spTree>
    <p:extLst>
      <p:ext uri="{BB962C8B-B14F-4D97-AF65-F5344CB8AC3E}">
        <p14:creationId xmlns:p14="http://schemas.microsoft.com/office/powerpoint/2010/main" val="229370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76400" y="990600"/>
            <a:ext cx="5105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Home 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79CBE5C6-3449-474A-B1C2-7CD572C35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05000"/>
            <a:ext cx="6205248" cy="4142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 flipV="1">
            <a:off x="1120140" y="6172201"/>
            <a:ext cx="17526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6047003"/>
            <a:ext cx="7010400" cy="658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 paragraph on “ The Contribution of a Great Leader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3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96426"/>
            <a:ext cx="3451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atin typeface="Algerian" panose="04020705040A02060702" pitchFamily="82" charset="0"/>
              </a:rPr>
              <a:t>No more today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96934933-8B8F-4F83-9013-2EB6F2C34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7699702" cy="4333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val 3"/>
          <p:cNvSpPr/>
          <p:nvPr/>
        </p:nvSpPr>
        <p:spPr>
          <a:xfrm>
            <a:off x="2438400" y="5715000"/>
            <a:ext cx="6172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  <a:latin typeface="Algerian" panose="04020705040A02060702" pitchFamily="82" charset="0"/>
              </a:rPr>
              <a:t>See you tomorrow</a:t>
            </a:r>
          </a:p>
        </p:txBody>
      </p:sp>
    </p:spTree>
    <p:extLst>
      <p:ext uri="{BB962C8B-B14F-4D97-AF65-F5344CB8AC3E}">
        <p14:creationId xmlns:p14="http://schemas.microsoft.com/office/powerpoint/2010/main" val="68574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838200" y="0"/>
            <a:ext cx="6858000" cy="1828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n-US" altLang="en-US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following pictures</a:t>
            </a:r>
            <a:endParaRPr lang="en-US" altLang="en-US" sz="3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B\Downloads\m1.jpg">
            <a:extLst>
              <a:ext uri="{FF2B5EF4-FFF2-40B4-BE49-F238E27FC236}">
                <a16:creationId xmlns="" xmlns:a16="http://schemas.microsoft.com/office/drawing/2014/main" xmlns:lc="http://schemas.openxmlformats.org/drawingml/2006/lockedCanvas" id="{CE78A73E-84A2-4163-9C43-7974657AE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1828800"/>
            <a:ext cx="3810000" cy="2231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8FE59B-14E1-4866-9451-DFEE17D672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828800"/>
            <a:ext cx="2667000" cy="2088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60" y="1828800"/>
            <a:ext cx="2453640" cy="20726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11480" y="4151448"/>
            <a:ext cx="2895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Mother Teresa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477000" y="3901440"/>
            <a:ext cx="2514600" cy="1164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Nelson Mandela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505200" y="3901440"/>
            <a:ext cx="2697480" cy="1164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Sheikh </a:t>
            </a:r>
            <a:r>
              <a:rPr lang="en-US" sz="2000" b="1" dirty="0" err="1" smtClean="0">
                <a:solidFill>
                  <a:schemeClr val="tx1"/>
                </a:solidFill>
              </a:rPr>
              <a:t>Mojibur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Rahman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5065848"/>
            <a:ext cx="7391400" cy="801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Blip>
                <a:blip r:embed="rId5"/>
              </a:buBlip>
            </a:pPr>
            <a:r>
              <a:rPr lang="en-SG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Why are they famous for 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1480" y="6096000"/>
            <a:ext cx="728472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Blip>
                <a:blip r:embed="rId5"/>
              </a:buBlip>
            </a:pPr>
            <a:r>
              <a:rPr lang="en-SG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Who is an Apartheid Fighter out of them </a:t>
            </a:r>
            <a:r>
              <a:rPr lang="en-SG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304800"/>
            <a:ext cx="86106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400" b="1" u="sng" dirty="0" smtClean="0">
                <a:latin typeface="Algerian" panose="04020705040A02060702" pitchFamily="82" charset="0"/>
              </a:rPr>
              <a:t>Today our topic is</a:t>
            </a:r>
            <a:endParaRPr lang="en-US" altLang="en-US" sz="4400" b="1" u="sng" dirty="0">
              <a:latin typeface="Algerian" panose="04020705040A02060702" pitchFamily="8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0520" y="1752600"/>
            <a:ext cx="8763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b="1" dirty="0" smtClean="0"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“ Nelson Mandela, from Apartheid Fighter to President”</a:t>
            </a:r>
            <a:endParaRPr lang="en-US" sz="2800" dirty="0"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75B0A6A0-2C27-40AA-9533-DEA180585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895600"/>
            <a:ext cx="5105400" cy="338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28600" y="2895600"/>
            <a:ext cx="3429000" cy="338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Unit : 1</a:t>
            </a:r>
          </a:p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Lesson : 2</a:t>
            </a:r>
          </a:p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Page no : 07-08</a:t>
            </a:r>
          </a:p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Time :50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mins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632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685800" y="0"/>
            <a:ext cx="8153400" cy="2209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000" b="1" dirty="0">
                <a:latin typeface="Algerian" panose="04020705040A02060702" pitchFamily="82" charset="0"/>
              </a:rPr>
              <a:t>Learning Outcomes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500" y="217619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800" b="1" dirty="0">
                <a:latin typeface="Microsoft JhengHei" pitchFamily="34" charset="-120"/>
                <a:ea typeface="Microsoft JhengHei" pitchFamily="34" charset="-120"/>
                <a:cs typeface="Times New Roman" panose="02020603050405020304" pitchFamily="18" charset="0"/>
              </a:rPr>
              <a:t>After we have studied this TEXT , we will be able to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3810000"/>
            <a:ext cx="609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Infer meanings from the context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Answer the questions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Complete the flow-chart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Choose the best answer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Write a paragraph on “The Contribution of a Great Leader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710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-32657"/>
            <a:ext cx="4267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Key Words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" y="1752600"/>
            <a:ext cx="2286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Emancipation (N.)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C4EFF5DB-807D-424C-B4C6-209BFA920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8" y="1157896"/>
            <a:ext cx="4303851" cy="2494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7123249" y="2113002"/>
            <a:ext cx="17921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Freedom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609600" y="4343400"/>
            <a:ext cx="1981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Imprisoned (Adj.)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A848010A-05F7-4D84-B5E8-52FD86C0E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827" y="3714186"/>
            <a:ext cx="4264302" cy="2253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7244752" y="4617934"/>
            <a:ext cx="1365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Jailed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1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992" y="844225"/>
            <a:ext cx="25699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Negotiate (V.)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AE11490D-88BA-41D2-B50D-B37B8BA68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926" y="26735"/>
            <a:ext cx="3678074" cy="2804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6705600" y="1136612"/>
            <a:ext cx="152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800" b="1" dirty="0">
                <a:latin typeface="Times New Roman" pitchFamily="18" charset="0"/>
                <a:cs typeface="Times New Roman" pitchFamily="18" charset="0"/>
              </a:rPr>
              <a:t>Talk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962400"/>
            <a:ext cx="2015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Sparkle (V.)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C3B15446-9D28-4294-AEEA-08C35C03DA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9" y="3086196"/>
            <a:ext cx="3724271" cy="2417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6675120" y="4110089"/>
            <a:ext cx="1141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Flash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82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320703"/>
            <a:ext cx="205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Key Words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92E8A745-2164-4306-AC25-303BC1479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55" y="690035"/>
            <a:ext cx="3835284" cy="2554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7162800" y="1597852"/>
            <a:ext cx="1390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Chain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3440" y="1714692"/>
            <a:ext cx="2061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Shackle (N.)</a:t>
            </a:r>
          </a:p>
        </p:txBody>
      </p:sp>
      <p:sp>
        <p:nvSpPr>
          <p:cNvPr id="6" name="Rectangle 5"/>
          <p:cNvSpPr/>
          <p:nvPr/>
        </p:nvSpPr>
        <p:spPr>
          <a:xfrm>
            <a:off x="853440" y="3886200"/>
            <a:ext cx="2441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2800" b="1" dirty="0">
                <a:latin typeface="Times New Roman" pitchFamily="18" charset="0"/>
                <a:cs typeface="Times New Roman" pitchFamily="18" charset="0"/>
              </a:rPr>
              <a:t>Apartheid (N.)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Image result for PIC OF ISOLATION">
            <a:extLst>
              <a:ext uri="{FF2B5EF4-FFF2-40B4-BE49-F238E27FC236}">
                <a16:creationId xmlns:lc="http://schemas.openxmlformats.org/drawingml/2006/lockedCanvas" xmlns:a16="http://schemas.microsoft.com/office/drawing/2014/main" xmlns="" id="{03C6B298-B76B-4CAD-872B-5EC1AC78C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73823"/>
            <a:ext cx="3833191" cy="2871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62191" y="3855422"/>
            <a:ext cx="1712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Injustice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4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8EE33C5D-F3CB-43DB-ABB2-63EB28CED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080" y="221737"/>
            <a:ext cx="7292578" cy="999246"/>
          </a:xfrm>
          <a:prstGeom prst="ribbon2">
            <a:avLst>
              <a:gd name="adj1" fmla="val 16667"/>
              <a:gd name="adj2" fmla="val 50000"/>
            </a:avLst>
          </a:prstGeom>
          <a:solidFill>
            <a:srgbClr val="9AB5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3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1289169" y="1447800"/>
            <a:ext cx="7010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400" b="1" dirty="0">
                <a:latin typeface="Times New Roman" pitchFamily="18" charset="0"/>
                <a:cs typeface="Times New Roman" pitchFamily="18" charset="0"/>
              </a:rPr>
              <a:t> Read the text silently &amp; answer the questions that follow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51D81DF7-F543-491B-885D-0FF6F483B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863292"/>
            <a:ext cx="4061099" cy="4004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527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76200"/>
            <a:ext cx="5638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n-US" altLang="en-US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Nelson Mandela</a:t>
            </a:r>
            <a:endParaRPr lang="en-US" altLang="en-US" sz="40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AB18E5D4-CEAB-4CA3-9348-A697DFF1D1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155" y="1295400"/>
            <a:ext cx="4472879" cy="3287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52400" y="472440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Mandela was guided South Africa from the shackles of apartheid to a multi-racial democracy , as an icon of peace &amp; reconciliation who came to embody the struggle for justice around the world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641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516</Words>
  <Application>Microsoft Office PowerPoint</Application>
  <PresentationFormat>On-screen Show (4:3)</PresentationFormat>
  <Paragraphs>66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</cp:revision>
  <dcterms:created xsi:type="dcterms:W3CDTF">2019-11-10T16:10:29Z</dcterms:created>
  <dcterms:modified xsi:type="dcterms:W3CDTF">2019-11-18T08:29:22Z</dcterms:modified>
</cp:coreProperties>
</file>