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644421"/>
            <a:ext cx="4585855" cy="678504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bn-BD" sz="4000" dirty="0" smtClean="0">
                <a:ln w="28575">
                  <a:solidFill>
                    <a:schemeClr val="tx1"/>
                  </a:solidFill>
                  <a:prstDash val="sysDot"/>
                  <a:miter lim="800000"/>
                </a:ln>
                <a:gradFill flip="none" rotWithShape="1">
                  <a:gsLst>
                    <a:gs pos="0">
                      <a:srgbClr val="002060"/>
                    </a:gs>
                    <a:gs pos="21001">
                      <a:srgbClr val="C00000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002060"/>
                    </a:gs>
                  </a:gsLst>
                  <a:lin ang="5400000" scaled="0"/>
                  <a:tileRect/>
                </a:gra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000" dirty="0">
              <a:ln w="28575">
                <a:solidFill>
                  <a:schemeClr val="tx1"/>
                </a:solidFill>
                <a:prstDash val="sysDot"/>
                <a:miter lim="800000"/>
              </a:ln>
              <a:gradFill flip="none" rotWithShape="1">
                <a:gsLst>
                  <a:gs pos="0">
                    <a:srgbClr val="002060"/>
                  </a:gs>
                  <a:gs pos="21001">
                    <a:srgbClr val="C00000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002060"/>
                  </a:gs>
                </a:gsLst>
                <a:lin ang="5400000" scaled="0"/>
                <a:tileRect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1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70236" y="3810000"/>
            <a:ext cx="1905000" cy="2857500"/>
          </a:xfrm>
          <a:prstGeom prst="rect">
            <a:avLst/>
          </a:prstGeom>
        </p:spPr>
      </p:pic>
      <p:pic>
        <p:nvPicPr>
          <p:cNvPr id="6" name="Picture 5" descr="1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34145" y="4038600"/>
            <a:ext cx="1752600" cy="2628900"/>
          </a:xfrm>
          <a:prstGeom prst="rect">
            <a:avLst/>
          </a:prstGeom>
        </p:spPr>
      </p:pic>
      <p:pic>
        <p:nvPicPr>
          <p:cNvPr id="7" name="Picture 6" descr="1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3276600"/>
            <a:ext cx="2260600" cy="3390900"/>
          </a:xfrm>
          <a:prstGeom prst="rect">
            <a:avLst/>
          </a:prstGeom>
        </p:spPr>
      </p:pic>
      <p:pic>
        <p:nvPicPr>
          <p:cNvPr id="8" name="Picture 7" descr="1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419600"/>
            <a:ext cx="16002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56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29029" y="5791200"/>
            <a:ext cx="3108543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কম্পিউটার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হার্ডওয়্যার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798" y="1066800"/>
            <a:ext cx="2667000" cy="19896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10_47.jpg"/>
          <p:cNvPicPr>
            <a:picLocks noChangeAspect="1"/>
          </p:cNvPicPr>
          <p:nvPr/>
        </p:nvPicPr>
        <p:blipFill>
          <a:blip r:embed="rId3" cstate="print"/>
          <a:srcRect l="12264" t="14179" r="12264" b="8209"/>
          <a:stretch>
            <a:fillRect/>
          </a:stretch>
        </p:blipFill>
        <p:spPr>
          <a:xfrm>
            <a:off x="3331029" y="1020838"/>
            <a:ext cx="2590799" cy="2057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5" descr="PROSESOR 1.JPG"/>
          <p:cNvPicPr>
            <a:picLocks noChangeAspect="1"/>
          </p:cNvPicPr>
          <p:nvPr/>
        </p:nvPicPr>
        <p:blipFill>
          <a:blip r:embed="rId4" cstate="print"/>
          <a:srcRect l="38470" t="23333" r="11038" b="20000"/>
          <a:stretch>
            <a:fillRect/>
          </a:stretch>
        </p:blipFill>
        <p:spPr bwMode="auto">
          <a:xfrm>
            <a:off x="6248399" y="999067"/>
            <a:ext cx="2675965" cy="2057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1" descr="RAM 1.jpg"/>
          <p:cNvPicPr>
            <a:picLocks noChangeAspect="1"/>
          </p:cNvPicPr>
          <p:nvPr/>
        </p:nvPicPr>
        <p:blipFill>
          <a:blip r:embed="rId5" cstate="print"/>
          <a:srcRect t="16279" b="16279"/>
          <a:stretch>
            <a:fillRect/>
          </a:stretch>
        </p:blipFill>
        <p:spPr bwMode="auto">
          <a:xfrm>
            <a:off x="375555" y="3505199"/>
            <a:ext cx="2667000" cy="1981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 descr="AnimatedTyping.gif~c20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14364" y="3678586"/>
            <a:ext cx="3810000" cy="16344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2797628" y="152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ছবিতে কি দেখতে পাচ্ছ?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882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/>
        </p:nvSpPr>
        <p:spPr>
          <a:xfrm>
            <a:off x="2609891" y="304800"/>
            <a:ext cx="3409909" cy="830915"/>
          </a:xfrm>
          <a:prstGeom prst="wedgeRectCallout">
            <a:avLst>
              <a:gd name="adj1" fmla="val -16126"/>
              <a:gd name="adj2" fmla="val 48675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4645" y="1772347"/>
            <a:ext cx="320040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সফটওয়্যার কাকে বলে?</a:t>
            </a:r>
            <a:endParaRPr lang="en-US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889" y="3441919"/>
            <a:ext cx="8410223" cy="95410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 : যা দিয়ে মেমরিতে রাখা তথ্য প্রসেসরে গিয়ে ভিন্ন ভিন্ন কাজ করাতে পারে তাকে সফটওয়্যার বলে।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42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/>
        </p:nvSpPr>
        <p:spPr>
          <a:xfrm>
            <a:off x="2609891" y="616888"/>
            <a:ext cx="3409909" cy="830915"/>
          </a:xfrm>
          <a:prstGeom prst="wedgeRectCallout">
            <a:avLst>
              <a:gd name="adj1" fmla="val -16126"/>
              <a:gd name="adj2" fmla="val 48675"/>
            </a:avLst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945" y="2286000"/>
            <a:ext cx="754380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কম্পিউটার </a:t>
            </a:r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ভাবে কাজ করে তা প্রবাহ চিত্রের </a:t>
            </a:r>
            <a:r>
              <a:rPr lang="bn-B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মাধ্যমে </a:t>
            </a:r>
            <a:r>
              <a:rPr lang="bn-B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দেখাও।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367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ross 1"/>
          <p:cNvSpPr/>
          <p:nvPr/>
        </p:nvSpPr>
        <p:spPr>
          <a:xfrm>
            <a:off x="3528525" y="533400"/>
            <a:ext cx="2491275" cy="762000"/>
          </a:xfrm>
          <a:prstGeom prst="plus">
            <a:avLst>
              <a:gd name="adj" fmla="val 0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spc="-15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9145" y="1981200"/>
            <a:ext cx="363272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1। 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ধরন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endParaRPr lang="en-US" sz="28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633990"/>
            <a:ext cx="5105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2</a:t>
            </a:r>
            <a:r>
              <a:rPr lang="bn-BD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যন্ত্রাংশ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28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309871"/>
            <a:ext cx="6477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একই সাথে ইনপুট এবং আউটপুট হিসাবে কোনটি কাজ করে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endParaRPr lang="en-US" sz="28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395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3962400" y="762000"/>
            <a:ext cx="3048000" cy="1027914"/>
          </a:xfrm>
          <a:prstGeom prst="can">
            <a:avLst>
              <a:gd name="adj" fmla="val 1647"/>
            </a:avLst>
          </a:prstGeom>
          <a:ln>
            <a:noFill/>
          </a:ln>
          <a:effectLst>
            <a:outerShdw blurRad="50800" dist="38100" dir="2700000" sx="1000" sy="1000" algn="tl" rotWithShape="0">
              <a:srgbClr val="00B0F0">
                <a:alpha val="99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bn-IN" sz="54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ড়ি</a:t>
            </a:r>
            <a:r>
              <a:rPr lang="bn-BD" sz="54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 কাজ</a:t>
            </a:r>
            <a:endParaRPr lang="en-US" sz="5400" spc="-15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41"/>
          <a:stretch/>
        </p:blipFill>
        <p:spPr>
          <a:xfrm>
            <a:off x="228600" y="304800"/>
            <a:ext cx="3143246" cy="33495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609600" y="4300210"/>
            <a:ext cx="78486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b="1" spc="-15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-150" dirty="0" err="1" smtClean="0">
                <a:latin typeface="NikoshBAN" pitchFamily="2" charset="0"/>
                <a:cs typeface="NikoshBAN" pitchFamily="2" charset="0"/>
              </a:rPr>
              <a:t>যোগযোগ</a:t>
            </a:r>
            <a:r>
              <a:rPr lang="en-US" sz="28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-150" dirty="0" err="1" smtClean="0">
                <a:latin typeface="NikoshBAN" pitchFamily="2" charset="0"/>
                <a:cs typeface="NikoshBAN" pitchFamily="2" charset="0"/>
              </a:rPr>
              <a:t>প্রযুক্তিতে</a:t>
            </a:r>
            <a:r>
              <a:rPr lang="en-US" sz="28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-15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-15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-150" dirty="0" err="1" smtClean="0">
                <a:latin typeface="NikoshBAN" pitchFamily="2" charset="0"/>
                <a:cs typeface="NikoshBAN" pitchFamily="2" charset="0"/>
              </a:rPr>
              <a:t>যন্ত্র</a:t>
            </a:r>
            <a:r>
              <a:rPr lang="en-US" sz="28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-15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28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-15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-15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bn-IN" sz="28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-15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-150" dirty="0" err="1" smtClean="0">
                <a:latin typeface="NikoshBAN" pitchFamily="2" charset="0"/>
                <a:cs typeface="NikoshBAN" pitchFamily="2" charset="0"/>
              </a:rPr>
              <a:t>যন্ত্রের</a:t>
            </a:r>
            <a:r>
              <a:rPr lang="en-US" sz="28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-15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-15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2800" b="1" spc="-15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spc="-15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20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451323"/>
            <a:ext cx="2286000" cy="92333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SMART\Desktop\munni\Bappea23201102171297919606_goodby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69660"/>
            <a:ext cx="5981700" cy="50460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39776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05000" y="609600"/>
            <a:ext cx="5486400" cy="4191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bn-BD" sz="4400" b="1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 </a:t>
            </a:r>
            <a:endParaRPr kumimoji="0" lang="en-US" sz="4400" b="1" i="0" u="none" strike="noStrike" kern="120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Flowchart: Delay 4"/>
          <p:cNvSpPr/>
          <p:nvPr/>
        </p:nvSpPr>
        <p:spPr>
          <a:xfrm rot="16200000">
            <a:off x="-171867" y="2076867"/>
            <a:ext cx="4953003" cy="3542463"/>
          </a:xfrm>
          <a:prstGeom prst="flowChartDelay">
            <a:avLst/>
          </a:prstGeom>
          <a:ln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6334" y="3830090"/>
            <a:ext cx="3276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মোঃগোলাম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ফারুক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(আই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 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ভবানীপুর মাধ্যমিক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হরিণাকুণ্ডু,ঝিনাইদহ।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Email:golamfaruk2021@gmail.com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Mobile: 01916511697</a:t>
            </a:r>
            <a:endParaRPr lang="bn-BD" sz="1600" dirty="0">
              <a:latin typeface="Times New Roman" pitchFamily="18" charset="0"/>
              <a:cs typeface="NikoshBAN" pitchFamily="2" charset="0"/>
            </a:endParaRPr>
          </a:p>
        </p:txBody>
      </p:sp>
      <p:sp>
        <p:nvSpPr>
          <p:cNvPr id="7" name="Flowchart: Delay 6"/>
          <p:cNvSpPr/>
          <p:nvPr/>
        </p:nvSpPr>
        <p:spPr>
          <a:xfrm rot="16200000">
            <a:off x="4019133" y="2000667"/>
            <a:ext cx="4952999" cy="3542463"/>
          </a:xfrm>
          <a:prstGeom prst="flowChartDelay">
            <a:avLst/>
          </a:prstGeom>
          <a:ln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" t="6619" r="9269" b="4374"/>
          <a:stretch/>
        </p:blipFill>
        <p:spPr>
          <a:xfrm>
            <a:off x="5638800" y="2111517"/>
            <a:ext cx="1600200" cy="19270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724400" y="4154031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বিষয়: তথ্য ও যোগাযোগ প্রযুক্তি</a:t>
            </a:r>
          </a:p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শ্রেণি: ষষ্ঠ </a:t>
            </a:r>
          </a:p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অধ্যায়:দ্বিতীয়</a:t>
            </a:r>
          </a:p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পাঠ:১</a:t>
            </a:r>
          </a:p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সময়: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4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০ মিনিট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Faruk master\Pictures\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174" y="2055264"/>
            <a:ext cx="1774826" cy="177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3268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81000"/>
            <a:ext cx="518160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চিত্রটিতে আমরা কী দেখতে পাচ্ছি?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ComputerPartsAnimat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6975" y="1676400"/>
            <a:ext cx="5681774" cy="3257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209800" y="5282625"/>
            <a:ext cx="495300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এগুলোকে একত্রে কী বলা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0" y="6106886"/>
            <a:ext cx="1518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কম্পিউটার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059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7200" y="857071"/>
            <a:ext cx="5664200" cy="923330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spc="-15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-15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5400" b="1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-15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endParaRPr lang="en-US" sz="5400" spc="-15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5000" y="2964359"/>
            <a:ext cx="7810500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n w="0"/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ln w="0"/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n w="0"/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6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6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36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bn-BD" sz="36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32274306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533400"/>
            <a:ext cx="83058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Aft>
                <a:spcPts val="1200"/>
              </a:spcAft>
              <a:buClr>
                <a:schemeClr val="accent3"/>
              </a:buClr>
              <a:defRPr/>
            </a:pPr>
            <a:r>
              <a:rPr lang="bn-BD" sz="5400" dirty="0" smtClean="0">
                <a:latin typeface="NikoshBAN" pitchFamily="2" charset="0"/>
                <a:cs typeface="NikoshBAN" pitchFamily="2" charset="0"/>
                <a:sym typeface="Wingdings"/>
              </a:rPr>
              <a:t>                শিখন ফল</a:t>
            </a:r>
            <a:endParaRPr lang="en-US" sz="5400" dirty="0" smtClean="0">
              <a:latin typeface="NikoshBAN" pitchFamily="2" charset="0"/>
              <a:cs typeface="NikoshBAN" pitchFamily="2" charset="0"/>
              <a:sym typeface="Wingdings"/>
            </a:endParaRPr>
          </a:p>
          <a:p>
            <a:pPr lvl="1">
              <a:spcAft>
                <a:spcPts val="1200"/>
              </a:spcAft>
              <a:buClr>
                <a:schemeClr val="accent3"/>
              </a:buClr>
              <a:defRPr/>
            </a:pPr>
            <a:r>
              <a:rPr lang="bn-BD" sz="4000" dirty="0" smtClean="0">
                <a:latin typeface="NikoshBAN" pitchFamily="2" charset="0"/>
                <a:cs typeface="NikoshBAN" pitchFamily="2" charset="0"/>
                <a:sym typeface="Wingdings"/>
              </a:rPr>
              <a:t>এ পাঠ শেষে শিক্ষার্থীরা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…</a:t>
            </a:r>
            <a:endParaRPr lang="bn-BD" sz="4000" dirty="0" smtClean="0">
              <a:latin typeface="NikoshBAN" pitchFamily="2" charset="0"/>
              <a:cs typeface="NikoshBAN" pitchFamily="2" charset="0"/>
              <a:sym typeface="Wingdings"/>
            </a:endParaRPr>
          </a:p>
          <a:p>
            <a:pPr lvl="1">
              <a:spcAft>
                <a:spcPts val="1200"/>
              </a:spcAft>
              <a:buClr>
                <a:schemeClr val="accent3"/>
              </a:buClr>
              <a:defRPr/>
            </a:pPr>
            <a:r>
              <a:rPr lang="bn-BD" sz="3600" dirty="0" smtClean="0">
                <a:latin typeface="NikoshBAN" pitchFamily="2" charset="0"/>
                <a:cs typeface="NikoshBAN" pitchFamily="2" charset="0"/>
                <a:sym typeface="Wingdings"/>
              </a:rPr>
              <a:t>১। বিভিন্ন প্রকার কম্পিউটার </a:t>
            </a:r>
            <a:r>
              <a:rPr lang="bn-IN" sz="3600" dirty="0" smtClean="0">
                <a:latin typeface="NikoshBAN" pitchFamily="2" charset="0"/>
                <a:cs typeface="NikoshBAN" pitchFamily="2" charset="0"/>
                <a:sym typeface="Wingdings"/>
              </a:rPr>
              <a:t>সম্পর্কে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  <a:sym typeface="Wingdings"/>
              </a:rPr>
              <a:t>বলতে</a:t>
            </a:r>
            <a:r>
              <a:rPr lang="bn-IN" sz="36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  <a:sym typeface="Wingdings"/>
              </a:rPr>
              <a:t>পারবে</a:t>
            </a:r>
            <a:r>
              <a:rPr lang="bn-IN" sz="3600" dirty="0">
                <a:latin typeface="NikoshBAN" pitchFamily="2" charset="0"/>
                <a:cs typeface="NikoshBAN" pitchFamily="2" charset="0"/>
                <a:sym typeface="Wingdings"/>
              </a:rPr>
              <a:t>;</a:t>
            </a:r>
            <a:endParaRPr lang="bn-BD" sz="3600" dirty="0" smtClean="0">
              <a:latin typeface="NikoshBAN" pitchFamily="2" charset="0"/>
              <a:cs typeface="NikoshBAN" pitchFamily="2" charset="0"/>
              <a:sym typeface="Wingdings"/>
            </a:endParaRPr>
          </a:p>
          <a:p>
            <a:pPr lvl="1">
              <a:spcAft>
                <a:spcPts val="1200"/>
              </a:spcAft>
              <a:buClr>
                <a:schemeClr val="accent3"/>
              </a:buClr>
              <a:defRPr/>
            </a:pPr>
            <a:r>
              <a:rPr lang="bn-BD" sz="3600" dirty="0" smtClean="0">
                <a:latin typeface="NikoshBAN" pitchFamily="2" charset="0"/>
                <a:cs typeface="NikoshBAN" pitchFamily="2" charset="0"/>
                <a:sym typeface="Wingdings"/>
              </a:rPr>
              <a:t>২। </a:t>
            </a:r>
            <a:r>
              <a:rPr lang="bn-BD" sz="3600" spc="-100" dirty="0" smtClean="0">
                <a:latin typeface="NikoshBAN" pitchFamily="2" charset="0"/>
                <a:cs typeface="NikoshBAN" pitchFamily="2" charset="0"/>
              </a:rPr>
              <a:t>কম্পিউটার কিভাবে কাজ করে তা </a:t>
            </a:r>
            <a:r>
              <a:rPr lang="bn-BD" sz="3600" dirty="0" smtClean="0">
                <a:latin typeface="NikoshBAN" pitchFamily="2" charset="0"/>
                <a:cs typeface="NikoshBAN" pitchFamily="2" charset="0"/>
                <a:sym typeface="Wingdings"/>
              </a:rPr>
              <a:t>ব্যাখ্যা </a:t>
            </a:r>
            <a:r>
              <a:rPr lang="bn-BD" sz="3600" spc="-100" dirty="0" smtClean="0">
                <a:latin typeface="NikoshBAN" pitchFamily="2" charset="0"/>
                <a:cs typeface="NikoshBAN" pitchFamily="2" charset="0"/>
              </a:rPr>
              <a:t>করতে পারবে</a:t>
            </a:r>
            <a:r>
              <a:rPr lang="bn-IN" sz="3600" spc="-100" dirty="0" smtClean="0">
                <a:latin typeface="NikoshBAN" pitchFamily="2" charset="0"/>
                <a:cs typeface="NikoshBAN" pitchFamily="2" charset="0"/>
              </a:rPr>
              <a:t>;</a:t>
            </a:r>
            <a:endParaRPr lang="bn-BD" sz="3600" spc="-100" dirty="0" smtClean="0">
              <a:latin typeface="NikoshBAN" pitchFamily="2" charset="0"/>
              <a:cs typeface="NikoshBAN" pitchFamily="2" charset="0"/>
            </a:endParaRPr>
          </a:p>
          <a:p>
            <a:pPr lvl="1">
              <a:spcAft>
                <a:spcPts val="1200"/>
              </a:spcAft>
              <a:buClr>
                <a:schemeClr val="accent3"/>
              </a:buClr>
              <a:defRPr/>
            </a:pPr>
            <a:r>
              <a:rPr lang="bn-BD" sz="3600" dirty="0" smtClean="0">
                <a:latin typeface="NikoshBAN" pitchFamily="2" charset="0"/>
                <a:cs typeface="NikoshBAN" pitchFamily="2" charset="0"/>
                <a:sym typeface="Wingdings"/>
              </a:rPr>
              <a:t>৩।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সফটওয়ার কী তা বলতে পারবে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;</a:t>
            </a:r>
            <a:endParaRPr lang="bn-BD" sz="3600" spc="-100" dirty="0" smtClean="0">
              <a:latin typeface="NikoshBAN" pitchFamily="2" charset="0"/>
              <a:cs typeface="NikoshBAN" pitchFamily="2" charset="0"/>
            </a:endParaRPr>
          </a:p>
          <a:p>
            <a:pPr lvl="1">
              <a:spcAft>
                <a:spcPts val="1200"/>
              </a:spcAft>
              <a:buClr>
                <a:schemeClr val="accent3"/>
              </a:buClr>
              <a:defRPr/>
            </a:pPr>
            <a:r>
              <a:rPr lang="bn-BD" sz="3600" dirty="0" smtClean="0">
                <a:latin typeface="NikoshBAN" pitchFamily="2" charset="0"/>
                <a:cs typeface="NikoshBAN" pitchFamily="2" charset="0"/>
                <a:sym typeface="Wingdings"/>
              </a:rPr>
              <a:t>৪।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হার্ডওয়্যারের গুরুত্ব ব্যাখ্যা </a:t>
            </a:r>
            <a:r>
              <a:rPr lang="bn-BD" sz="3600" dirty="0" smtClean="0">
                <a:latin typeface="NikoshBAN" pitchFamily="2" charset="0"/>
                <a:cs typeface="NikoshBAN" pitchFamily="2" charset="0"/>
                <a:sym typeface="Wingdings"/>
              </a:rPr>
              <a:t>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2336386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524470"/>
            <a:ext cx="5703806" cy="923330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bn-BD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ছবিতে কি দেখতে পাচ্ছি?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981200"/>
            <a:ext cx="3048000" cy="24132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rcRect l="14286" r="11905"/>
          <a:stretch>
            <a:fillRect/>
          </a:stretch>
        </p:blipFill>
        <p:spPr bwMode="auto">
          <a:xfrm>
            <a:off x="3657600" y="1952293"/>
            <a:ext cx="2286000" cy="24683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54171" y="1905000"/>
            <a:ext cx="2937429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763608" y="454453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সুপার কম্পিউটার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5095" y="4615384"/>
            <a:ext cx="3020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মিনি কম্পিউটার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9982" y="4572000"/>
            <a:ext cx="2622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ডেক্সটপ কম্পিউটার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41983" y="5334000"/>
            <a:ext cx="3047999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 ধরনের কম্পিউটার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72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373" y="1524000"/>
            <a:ext cx="2274454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tablet.jpg"/>
          <p:cNvPicPr>
            <a:picLocks noChangeAspect="1"/>
          </p:cNvPicPr>
          <p:nvPr/>
        </p:nvPicPr>
        <p:blipFill>
          <a:blip r:embed="rId3" cstate="print"/>
          <a:srcRect l="8723" t="7172" r="5788" b="10711"/>
          <a:stretch>
            <a:fillRect/>
          </a:stretch>
        </p:blipFill>
        <p:spPr>
          <a:xfrm>
            <a:off x="3532899" y="1524000"/>
            <a:ext cx="2209800" cy="25752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Picture2.jpg"/>
          <p:cNvPicPr>
            <a:picLocks noChangeAspect="1"/>
          </p:cNvPicPr>
          <p:nvPr/>
        </p:nvPicPr>
        <p:blipFill>
          <a:blip r:embed="rId4" cstate="print"/>
          <a:srcRect l="25381" r="28087"/>
          <a:stretch>
            <a:fillRect/>
          </a:stretch>
        </p:blipFill>
        <p:spPr>
          <a:xfrm>
            <a:off x="6490140" y="1554324"/>
            <a:ext cx="2080980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762000" y="4572000"/>
            <a:ext cx="1981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ল্যাপটপ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7200" y="4572000"/>
            <a:ext cx="1981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ট্যাবলেট পিসি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4200" y="4582180"/>
            <a:ext cx="1415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স্মার্টফোন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89314" y="304800"/>
            <a:ext cx="5703806" cy="923330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bn-BD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ছবিতে কি দেখতে পাচ্ছি?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950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8" t="28650"/>
          <a:stretch/>
        </p:blipFill>
        <p:spPr>
          <a:xfrm rot="1820595" flipH="1">
            <a:off x="459870" y="2091353"/>
            <a:ext cx="1478212" cy="1618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35298" y="761999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যেভাবে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29378" y="3084365"/>
            <a:ext cx="1304422" cy="615461"/>
            <a:chOff x="2429378" y="3084365"/>
            <a:chExt cx="1304422" cy="615461"/>
          </a:xfrm>
        </p:grpSpPr>
        <p:sp>
          <p:nvSpPr>
            <p:cNvPr id="7" name="Right Arrow 6"/>
            <p:cNvSpPr/>
            <p:nvPr/>
          </p:nvSpPr>
          <p:spPr>
            <a:xfrm>
              <a:off x="2429378" y="3084365"/>
              <a:ext cx="1304422" cy="615461"/>
            </a:xfrm>
            <a:prstGeom prst="rightArrow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30777" y="3200400"/>
              <a:ext cx="10506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514600" y="4455966"/>
            <a:ext cx="1219200" cy="573233"/>
            <a:chOff x="2514600" y="4455966"/>
            <a:chExt cx="1219200" cy="573233"/>
          </a:xfrm>
        </p:grpSpPr>
        <p:sp>
          <p:nvSpPr>
            <p:cNvPr id="13" name="Right Arrow 12"/>
            <p:cNvSpPr/>
            <p:nvPr/>
          </p:nvSpPr>
          <p:spPr>
            <a:xfrm flipH="1">
              <a:off x="2514600" y="4455966"/>
              <a:ext cx="1143000" cy="573233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flipH="1">
              <a:off x="2590800" y="4583668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আউটপুট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3909291" y="3274866"/>
            <a:ext cx="1600200" cy="2246165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137891" y="4060448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মেমোরি</a:t>
            </a:r>
            <a:endParaRPr lang="en-US" sz="28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715000" y="3008166"/>
            <a:ext cx="1219200" cy="533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 flipH="1">
            <a:off x="5715000" y="4454769"/>
            <a:ext cx="1219200" cy="574431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15200" y="2819400"/>
            <a:ext cx="1600200" cy="2246165"/>
          </a:xfrm>
          <a:prstGeom prst="rect">
            <a:avLst/>
          </a:prstGeom>
          <a:solidFill>
            <a:srgbClr val="7030A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543800" y="3680872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প্রসেসর</a:t>
            </a:r>
            <a:endParaRPr lang="en-US" sz="28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114800"/>
            <a:ext cx="2286033" cy="20574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26" y="4432208"/>
            <a:ext cx="1412372" cy="96817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367" y="318075"/>
            <a:ext cx="2286033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576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 animBg="1"/>
      <p:bldP spid="19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/>
        </p:nvSpPr>
        <p:spPr>
          <a:xfrm>
            <a:off x="2743200" y="457200"/>
            <a:ext cx="3409909" cy="830915"/>
          </a:xfrm>
          <a:prstGeom prst="wedgeRectCallout">
            <a:avLst>
              <a:gd name="adj1" fmla="val -16126"/>
              <a:gd name="adj2" fmla="val 48675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9745" y="2133600"/>
            <a:ext cx="5410200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কম্পিউটার </a:t>
            </a:r>
            <a:r>
              <a:rPr lang="bn-IN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ভাবে কাজ করে ।</a:t>
            </a:r>
            <a:endParaRPr lang="en-US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889" y="3441919"/>
            <a:ext cx="8410223" cy="95410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উত্তর: প্রথমে তথ্য গ্রহ</a:t>
            </a:r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</a:t>
            </a:r>
            <a:r>
              <a:rPr lang="bn-B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করে তারপর প্রক্রিয়াকর</a:t>
            </a:r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ণের</a:t>
            </a:r>
            <a:r>
              <a:rPr lang="bn-B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মাধ্যমে ফলাফল প্রধান করে।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919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259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Faruk master</dc:creator>
  <cp:lastModifiedBy>Faruk master</cp:lastModifiedBy>
  <cp:revision>94</cp:revision>
  <dcterms:created xsi:type="dcterms:W3CDTF">2006-08-16T00:00:00Z</dcterms:created>
  <dcterms:modified xsi:type="dcterms:W3CDTF">2019-11-20T10:16:30Z</dcterms:modified>
</cp:coreProperties>
</file>