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44" autoAdjust="0"/>
  </p:normalViewPr>
  <p:slideViewPr>
    <p:cSldViewPr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45A447-8D52-4197-8B9E-5A7419CAEA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D930E74C-2DB9-4511-B55A-DF6A2374E62B}" type="pres">
      <dgm:prSet presAssocID="{2645A447-8D52-4197-8B9E-5A7419CAEA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89A54C38-D023-4C96-94ED-4864286FE23A}" type="presOf" srcId="{2645A447-8D52-4197-8B9E-5A7419CAEA88}" destId="{D930E74C-2DB9-4511-B55A-DF6A2374E62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0E7D7-4B2E-469C-8F04-DBF057FF4017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C6E29-522B-475E-8003-E2CB1E6CA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72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C6E29-522B-475E-8003-E2CB1E6CAB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0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C6E29-522B-475E-8003-E2CB1E6CAB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77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F06-D9CA-48BB-A4BE-7A0FFA358F5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56B7-E911-4CB7-9064-4CE7CE95F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3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F06-D9CA-48BB-A4BE-7A0FFA358F5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56B7-E911-4CB7-9064-4CE7CE95F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7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F06-D9CA-48BB-A4BE-7A0FFA358F5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56B7-E911-4CB7-9064-4CE7CE95F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F06-D9CA-48BB-A4BE-7A0FFA358F5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56B7-E911-4CB7-9064-4CE7CE95F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45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F06-D9CA-48BB-A4BE-7A0FFA358F5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56B7-E911-4CB7-9064-4CE7CE95F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08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F06-D9CA-48BB-A4BE-7A0FFA358F5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56B7-E911-4CB7-9064-4CE7CE95F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32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F06-D9CA-48BB-A4BE-7A0FFA358F5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56B7-E911-4CB7-9064-4CE7CE95F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1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F06-D9CA-48BB-A4BE-7A0FFA358F5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56B7-E911-4CB7-9064-4CE7CE95F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0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F06-D9CA-48BB-A4BE-7A0FFA358F5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56B7-E911-4CB7-9064-4CE7CE95F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5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F06-D9CA-48BB-A4BE-7A0FFA358F5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56B7-E911-4CB7-9064-4CE7CE95F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6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F06-D9CA-48BB-A4BE-7A0FFA358F5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56B7-E911-4CB7-9064-4CE7CE95F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8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4EF06-D9CA-48BB-A4BE-7A0FFA358F5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C56B7-E911-4CB7-9064-4CE7CE95F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7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5.jpg"/><Relationship Id="rId7" Type="http://schemas.openxmlformats.org/officeDocument/2006/relationships/image" Target="../media/image1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eg"/><Relationship Id="rId9" Type="http://schemas.openxmlformats.org/officeDocument/2006/relationships/image" Target="../media/image1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838200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pic>
        <p:nvPicPr>
          <p:cNvPr id="9" name="Picture 8" descr="Good-Morning-Glitters-4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844" y="96975"/>
            <a:ext cx="8548255" cy="475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50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235527"/>
            <a:ext cx="5715000" cy="914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Kinds of preposition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334491" y="1915806"/>
            <a:ext cx="5181600" cy="4495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5400000">
            <a:off x="4325320" y="879417"/>
            <a:ext cx="826008" cy="109464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0" y="1620982"/>
            <a:ext cx="3253187" cy="119841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Simple preposition</a:t>
            </a:r>
            <a:endParaRPr lang="en-US" sz="2800" dirty="0"/>
          </a:p>
        </p:txBody>
      </p:sp>
      <p:sp>
        <p:nvSpPr>
          <p:cNvPr id="7" name="Right Arrow 6"/>
          <p:cNvSpPr/>
          <p:nvPr/>
        </p:nvSpPr>
        <p:spPr>
          <a:xfrm>
            <a:off x="-83126" y="3200400"/>
            <a:ext cx="2410690" cy="117015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Double preposition</a:t>
            </a:r>
            <a:endParaRPr lang="en-US" sz="2000" dirty="0"/>
          </a:p>
        </p:txBody>
      </p:sp>
      <p:sp>
        <p:nvSpPr>
          <p:cNvPr id="9" name="Right Arrow 8"/>
          <p:cNvSpPr/>
          <p:nvPr/>
        </p:nvSpPr>
        <p:spPr>
          <a:xfrm>
            <a:off x="-27710" y="4772891"/>
            <a:ext cx="2576945" cy="484632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Compound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-83126" y="5410200"/>
            <a:ext cx="2417617" cy="1143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Phrase</a:t>
            </a:r>
            <a:endParaRPr lang="en-US" dirty="0"/>
          </a:p>
        </p:txBody>
      </p:sp>
      <p:sp>
        <p:nvSpPr>
          <p:cNvPr id="12" name="Left Arrow 11"/>
          <p:cNvSpPr/>
          <p:nvPr/>
        </p:nvSpPr>
        <p:spPr>
          <a:xfrm>
            <a:off x="7156373" y="5257523"/>
            <a:ext cx="2006906" cy="989363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Participle</a:t>
            </a:r>
            <a:endParaRPr lang="en-US" dirty="0"/>
          </a:p>
        </p:txBody>
      </p:sp>
      <p:sp>
        <p:nvSpPr>
          <p:cNvPr id="13" name="Left Arrow 12"/>
          <p:cNvSpPr/>
          <p:nvPr/>
        </p:nvSpPr>
        <p:spPr>
          <a:xfrm>
            <a:off x="7537129" y="3684915"/>
            <a:ext cx="1606871" cy="957582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Disguised</a:t>
            </a:r>
            <a:endParaRPr lang="en-US" dirty="0"/>
          </a:p>
        </p:txBody>
      </p:sp>
      <p:sp>
        <p:nvSpPr>
          <p:cNvPr id="14" name="Left Arrow 13"/>
          <p:cNvSpPr/>
          <p:nvPr/>
        </p:nvSpPr>
        <p:spPr>
          <a:xfrm>
            <a:off x="6376223" y="1673490"/>
            <a:ext cx="2158177" cy="993510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Detached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07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24246"/>
            <a:ext cx="5846617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Example  of preposition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3270" y="983811"/>
            <a:ext cx="1447801" cy="941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Simple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-46081" y="2483702"/>
            <a:ext cx="1597790" cy="1021497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Double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3270" y="3810001"/>
            <a:ext cx="1528439" cy="12192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Compound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39535" y="5936672"/>
            <a:ext cx="1745673" cy="942109"/>
          </a:xfrm>
          <a:prstGeom prst="rightArrow">
            <a:avLst>
              <a:gd name="adj1" fmla="val 50000"/>
              <a:gd name="adj2" fmla="val 6429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Phrase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629150" y="1188026"/>
            <a:ext cx="4467224" cy="812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The cat is </a:t>
            </a:r>
            <a:r>
              <a:rPr lang="en-US" sz="3200" b="1" u="sng" dirty="0" smtClean="0">
                <a:solidFill>
                  <a:srgbClr val="FFC000"/>
                </a:solidFill>
              </a:rPr>
              <a:t>on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 the table. 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673" y="1487494"/>
            <a:ext cx="630382" cy="669920"/>
          </a:xfrm>
          <a:prstGeom prst="rect">
            <a:avLst/>
          </a:prstGeom>
        </p:spPr>
      </p:pic>
      <p:pic>
        <p:nvPicPr>
          <p:cNvPr id="9" name="Picture 8" descr="31694-Clipart-Illustration-Of-A-Friendly-Ginger-Kitty-Cat-Smiling-And-Facing-To-The-Right.jpg"/>
          <p:cNvPicPr>
            <a:picLocks noChangeAspect="1"/>
          </p:cNvPicPr>
          <p:nvPr/>
        </p:nvPicPr>
        <p:blipFill>
          <a:blip r:embed="rId4" cstate="print"/>
          <a:srcRect r="222" b="6587"/>
          <a:stretch>
            <a:fillRect/>
          </a:stretch>
        </p:blipFill>
        <p:spPr>
          <a:xfrm>
            <a:off x="1513066" y="957263"/>
            <a:ext cx="1273175" cy="6715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657600"/>
            <a:ext cx="2390775" cy="1959824"/>
          </a:xfrm>
          <a:prstGeom prst="rect">
            <a:avLst/>
          </a:prstGeom>
        </p:spPr>
      </p:pic>
      <p:sp>
        <p:nvSpPr>
          <p:cNvPr id="11" name="Flowchart: Process 10"/>
          <p:cNvSpPr/>
          <p:nvPr/>
        </p:nvSpPr>
        <p:spPr>
          <a:xfrm>
            <a:off x="4630882" y="2606002"/>
            <a:ext cx="4513118" cy="89310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Two  boy s are entering  </a:t>
            </a:r>
            <a:r>
              <a:rPr lang="en-US" sz="3200" b="1" u="sng" dirty="0" smtClean="0">
                <a:solidFill>
                  <a:srgbClr val="FF0000"/>
                </a:solidFill>
              </a:rPr>
              <a:t>into</a:t>
            </a:r>
            <a:r>
              <a:rPr lang="en-US" sz="3200" dirty="0" smtClean="0"/>
              <a:t>  the room</a:t>
            </a:r>
            <a:endParaRPr lang="en-US" sz="3200" dirty="0"/>
          </a:p>
        </p:txBody>
      </p:sp>
      <p:sp>
        <p:nvSpPr>
          <p:cNvPr id="13" name="Flowchart: Process 12"/>
          <p:cNvSpPr/>
          <p:nvPr/>
        </p:nvSpPr>
        <p:spPr>
          <a:xfrm>
            <a:off x="4648200" y="3962400"/>
            <a:ext cx="4495800" cy="1069849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The boy sat </a:t>
            </a:r>
            <a:r>
              <a:rPr lang="en-US" sz="3200" b="1" u="sng" dirty="0" smtClean="0">
                <a:solidFill>
                  <a:srgbClr val="002060"/>
                </a:solidFill>
              </a:rPr>
              <a:t>beside</a:t>
            </a:r>
            <a:r>
              <a:rPr lang="en-US" sz="3200" dirty="0" smtClean="0"/>
              <a:t> his mother.</a:t>
            </a:r>
            <a:endParaRPr lang="en-US" sz="3200" dirty="0"/>
          </a:p>
        </p:txBody>
      </p:sp>
      <p:sp>
        <p:nvSpPr>
          <p:cNvPr id="15" name="Flowchart: Process 14"/>
          <p:cNvSpPr/>
          <p:nvPr/>
        </p:nvSpPr>
        <p:spPr>
          <a:xfrm>
            <a:off x="4657725" y="5679496"/>
            <a:ext cx="4486275" cy="89650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Please give  me a pen a </a:t>
            </a:r>
            <a:r>
              <a:rPr lang="en-US" sz="3200" b="1" u="sng" dirty="0" smtClean="0">
                <a:solidFill>
                  <a:srgbClr val="FF0000"/>
                </a:solidFill>
              </a:rPr>
              <a:t>instead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</a:rPr>
              <a:t>of</a:t>
            </a:r>
            <a:r>
              <a:rPr lang="en-US" sz="3200" dirty="0" smtClean="0"/>
              <a:t>  pencil.</a:t>
            </a:r>
            <a:endParaRPr lang="en-US" sz="32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808">
            <a:off x="2009583" y="5718356"/>
            <a:ext cx="766622" cy="101098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66938" flipH="1" flipV="1">
            <a:off x="2671517" y="5990180"/>
            <a:ext cx="448163" cy="86589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223" y="2133600"/>
            <a:ext cx="1868778" cy="108899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071" y="2257425"/>
            <a:ext cx="1466850" cy="108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97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2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0" y="-97849"/>
            <a:ext cx="9157855" cy="68441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64438" y="877443"/>
            <a:ext cx="1770171" cy="96926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participle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-76200" y="2971800"/>
            <a:ext cx="1890713" cy="1023227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Disguised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4438" y="4929561"/>
            <a:ext cx="1916762" cy="107403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Detached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513" y="228600"/>
            <a:ext cx="2147887" cy="1990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675" y="4636607"/>
            <a:ext cx="2287888" cy="16599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37" y="2252662"/>
            <a:ext cx="2314577" cy="21431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300537" y="807148"/>
            <a:ext cx="4657725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The river flows </a:t>
            </a:r>
            <a:r>
              <a:rPr lang="en-US" sz="3200" b="1" u="sng" dirty="0" smtClean="0">
                <a:solidFill>
                  <a:srgbClr val="FF0000"/>
                </a:solidFill>
              </a:rPr>
              <a:t>past  </a:t>
            </a:r>
            <a:r>
              <a:rPr lang="en-US" sz="3200" dirty="0" smtClean="0"/>
              <a:t> the village.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4514851" y="2933696"/>
            <a:ext cx="4443411" cy="914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It is  </a:t>
            </a:r>
            <a:r>
              <a:rPr lang="en-US" sz="2400" b="1" dirty="0" smtClean="0"/>
              <a:t>12</a:t>
            </a:r>
            <a:r>
              <a:rPr lang="en-US" sz="2400" dirty="0" smtClean="0"/>
              <a:t>  </a:t>
            </a:r>
            <a:r>
              <a:rPr lang="en-US" sz="2400" b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/>
              <a:t>, clock</a:t>
            </a:r>
            <a:endParaRPr lang="en-US" sz="2400" dirty="0"/>
          </a:p>
        </p:txBody>
      </p:sp>
      <p:sp>
        <p:nvSpPr>
          <p:cNvPr id="11" name="Flowchart: Process 10"/>
          <p:cNvSpPr/>
          <p:nvPr/>
        </p:nvSpPr>
        <p:spPr>
          <a:xfrm>
            <a:off x="4629150" y="5131681"/>
            <a:ext cx="4329113" cy="843344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What is  Dhaka famous </a:t>
            </a:r>
            <a:r>
              <a:rPr lang="en-US" sz="3200" b="1" dirty="0" smtClean="0">
                <a:solidFill>
                  <a:srgbClr val="FFFF00"/>
                </a:solidFill>
              </a:rPr>
              <a:t>for?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23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-4763"/>
            <a:ext cx="9144000" cy="68056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3200" dirty="0" smtClean="0">
              <a:latin typeface="Times New Roman"/>
              <a:ea typeface="Times New Roman"/>
            </a:endParaRPr>
          </a:p>
          <a:p>
            <a:pPr lvl="0"/>
            <a:endParaRPr lang="en-US" sz="3200" dirty="0">
              <a:latin typeface="Times New Roman"/>
              <a:ea typeface="Times New Roman"/>
            </a:endParaRPr>
          </a:p>
          <a:p>
            <a:pPr lvl="0"/>
            <a:endParaRPr lang="en-US" sz="3200" dirty="0" smtClean="0">
              <a:latin typeface="Times New Roman"/>
              <a:ea typeface="Times New Roman"/>
            </a:endParaRPr>
          </a:p>
          <a:p>
            <a:pPr lvl="0"/>
            <a:r>
              <a:rPr lang="en-US" sz="3200" dirty="0" smtClean="0">
                <a:latin typeface="Times New Roman"/>
                <a:ea typeface="Times New Roman"/>
              </a:rPr>
              <a:t>*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Times New Roman"/>
              </a:rPr>
              <a:t>Fill in the gaps with preposition from the box.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ea typeface="Times New Roman"/>
            </a:endParaRPr>
          </a:p>
          <a:p>
            <a:pPr lvl="0"/>
            <a:r>
              <a:rPr lang="en-US" sz="3200" dirty="0" smtClean="0">
                <a:latin typeface="Times New Roman"/>
                <a:ea typeface="Times New Roman"/>
              </a:rPr>
              <a:t>                 </a:t>
            </a:r>
          </a:p>
          <a:p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smtClean="0">
                <a:latin typeface="Times New Roman"/>
                <a:ea typeface="Times New Roman"/>
              </a:rPr>
              <a:t>           </a:t>
            </a:r>
            <a:r>
              <a:rPr lang="en-US" sz="3200" dirty="0">
                <a:latin typeface="Times New Roman"/>
                <a:ea typeface="Times New Roman"/>
              </a:rPr>
              <a:t/>
            </a:r>
            <a:br>
              <a:rPr lang="en-US" sz="3200" dirty="0">
                <a:latin typeface="Times New Roman"/>
                <a:ea typeface="Times New Roman"/>
              </a:rPr>
            </a:br>
            <a:r>
              <a:rPr lang="en-US" sz="3200" dirty="0" smtClean="0">
                <a:latin typeface="Times New Roman"/>
                <a:ea typeface="Times New Roman"/>
              </a:rPr>
              <a:t>           </a:t>
            </a:r>
            <a:r>
              <a:rPr lang="en-US" sz="32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with—for—to—with—out—of</a:t>
            </a:r>
            <a:r>
              <a:rPr lang="en-US" sz="3200" dirty="0">
                <a:latin typeface="Times New Roman"/>
                <a:ea typeface="Times New Roman"/>
              </a:rPr>
              <a:t/>
            </a:r>
            <a:br>
              <a:rPr lang="en-US" sz="3200" dirty="0">
                <a:latin typeface="Times New Roman"/>
                <a:ea typeface="Times New Roman"/>
              </a:rPr>
            </a:br>
            <a:r>
              <a:rPr lang="en-US" sz="3200" dirty="0">
                <a:latin typeface="Times New Roman"/>
                <a:ea typeface="Times New Roman"/>
              </a:rPr>
              <a:t>Man has an unquenchable thirst (a) — knowledge. He is never satisfied (b) — what he has known and learnt. The curiosity (c) </a:t>
            </a:r>
            <a:r>
              <a:rPr lang="en-US" sz="3200" dirty="0" smtClean="0">
                <a:latin typeface="Times New Roman"/>
                <a:ea typeface="Times New Roman"/>
              </a:rPr>
              <a:t>— knowing.</a:t>
            </a:r>
            <a:endParaRPr lang="en-US" sz="3200" dirty="0">
              <a:latin typeface="Times New Roman"/>
              <a:ea typeface="Times New Roman"/>
            </a:endParaRPr>
          </a:p>
          <a:p>
            <a:pPr lvl="0"/>
            <a:r>
              <a:rPr lang="en-US" sz="3200" dirty="0">
                <a:latin typeface="Times New Roman"/>
                <a:ea typeface="Times New Roman"/>
              </a:rPr>
              <a:t>coupled (d) — the indomitable spirit (e) — adventure has inspired him to undertake and carry (f) — dangerous </a:t>
            </a:r>
            <a:r>
              <a:rPr lang="en-US" sz="3200" dirty="0" smtClean="0">
                <a:latin typeface="Times New Roman"/>
                <a:ea typeface="Times New Roman"/>
              </a:rPr>
              <a:t>tasks.</a:t>
            </a:r>
          </a:p>
          <a:p>
            <a:pPr lvl="0"/>
            <a:r>
              <a:rPr lang="en-US" sz="3200" dirty="0" smtClean="0">
                <a:latin typeface="Times New Roman"/>
                <a:ea typeface="Times New Roman"/>
              </a:rPr>
              <a:t> </a:t>
            </a:r>
            <a:endParaRPr lang="en-US" sz="3200" u="sng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4" name="Oval 3"/>
          <p:cNvSpPr/>
          <p:nvPr/>
        </p:nvSpPr>
        <p:spPr>
          <a:xfrm>
            <a:off x="1219200" y="228600"/>
            <a:ext cx="5181600" cy="111442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Pair work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7800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266700" y="-1"/>
            <a:ext cx="9144000" cy="6829425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133600" y="28575"/>
            <a:ext cx="5410200" cy="149542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4800" dirty="0" smtClean="0">
                <a:solidFill>
                  <a:srgbClr val="FFC000"/>
                </a:solidFill>
              </a:rPr>
              <a:t>Group work</a:t>
            </a:r>
            <a:endParaRPr lang="en-US" sz="4800" dirty="0">
              <a:solidFill>
                <a:srgbClr val="FFC000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533400" y="1843087"/>
            <a:ext cx="80010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Find out the preposition from the sentences</a:t>
            </a:r>
            <a:endParaRPr lang="en-US" sz="3200" dirty="0"/>
          </a:p>
        </p:txBody>
      </p:sp>
      <p:sp>
        <p:nvSpPr>
          <p:cNvPr id="5" name="Flowchart: Process 4"/>
          <p:cNvSpPr/>
          <p:nvPr/>
        </p:nvSpPr>
        <p:spPr>
          <a:xfrm>
            <a:off x="885825" y="3124200"/>
            <a:ext cx="6276975" cy="1371600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Education is the back bone of  a nation. No progress can be made without education . Ignorance is similar to darkness.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08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4287" y="-414338"/>
            <a:ext cx="9158287" cy="727233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74042124"/>
              </p:ext>
            </p:extLst>
          </p:nvPr>
        </p:nvGraphicFramePr>
        <p:xfrm>
          <a:off x="1733550" y="-714376"/>
          <a:ext cx="5029200" cy="1700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nip Single Corner Rectangle 5"/>
          <p:cNvSpPr/>
          <p:nvPr/>
        </p:nvSpPr>
        <p:spPr>
          <a:xfrm>
            <a:off x="1785937" y="-228600"/>
            <a:ext cx="4572000" cy="1219200"/>
          </a:xfrm>
          <a:prstGeom prst="snip1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FF00"/>
                </a:solidFill>
              </a:rPr>
              <a:t>Evaluation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1785937" y="1219200"/>
            <a:ext cx="4386263" cy="200263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*What is preposition?</a:t>
            </a:r>
          </a:p>
          <a:p>
            <a:pPr algn="ctr"/>
            <a:r>
              <a:rPr lang="en-US" sz="3200" dirty="0" smtClean="0"/>
              <a:t>*How many kinds of preposition are there 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0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3338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71650" y="304800"/>
            <a:ext cx="440055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Home work</a:t>
            </a:r>
            <a:endParaRPr lang="en-US" sz="4400" dirty="0"/>
          </a:p>
        </p:txBody>
      </p:sp>
      <p:sp>
        <p:nvSpPr>
          <p:cNvPr id="4" name="Flowchart: Process 3"/>
          <p:cNvSpPr/>
          <p:nvPr/>
        </p:nvSpPr>
        <p:spPr>
          <a:xfrm>
            <a:off x="919162" y="1514475"/>
            <a:ext cx="6858000" cy="926973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Make five  sentences with following  preposition.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1714500" y="3043237"/>
            <a:ext cx="4457700" cy="1843087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On , to, behind, of with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69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63055"/>
            <a:ext cx="9144000" cy="685800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0" y="304800"/>
            <a:ext cx="480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THANKS TO ALL</a:t>
            </a:r>
            <a:endParaRPr lang="en-US" sz="48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149" y="1400175"/>
            <a:ext cx="5581651" cy="418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11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81454" y="-152400"/>
            <a:ext cx="6934200" cy="1371600"/>
          </a:xfrm>
          <a:prstGeom prst="ellipse">
            <a:avLst/>
          </a:prstGeom>
          <a:solidFill>
            <a:srgbClr val="0F6FC6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Teacher Introduction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263" y="1447800"/>
            <a:ext cx="2267316" cy="2819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1054" y="5029200"/>
            <a:ext cx="571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all" dirty="0" err="1">
                <a:effectLst>
                  <a:reflection blurRad="12700" stA="28000" endPos="45000" dist="1016" dir="5400000" sy="-100000" algn="bl"/>
                </a:effectLst>
                <a:latin typeface="NikoshBAN" pitchFamily="2" charset="0"/>
                <a:cs typeface="NikoshBAN" pitchFamily="2" charset="0"/>
              </a:rPr>
              <a:t>md.</a:t>
            </a:r>
            <a:r>
              <a:rPr lang="en-US" sz="2800" b="1" cap="all" dirty="0">
                <a:effectLst>
                  <a:reflection blurRad="12700" stA="28000" endPos="45000" dist="1016" dir="5400000" sy="-100000" algn="bl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effectLst>
                  <a:reflection blurRad="12700" stA="28000" endPos="45000" dist="1016" dir="5400000" sy="-100000" algn="bl"/>
                </a:effectLst>
                <a:latin typeface="NikoshBAN" pitchFamily="2" charset="0"/>
                <a:cs typeface="NikoshBAN" pitchFamily="2" charset="0"/>
              </a:rPr>
              <a:t>Mominul</a:t>
            </a:r>
            <a:r>
              <a:rPr lang="en-US" sz="2800" b="1" cap="all" dirty="0" smtClean="0">
                <a:effectLst>
                  <a:reflection blurRad="12700" stA="28000" endPos="45000" dist="1016" dir="5400000" sy="-100000" algn="bl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effectLst>
                  <a:reflection blurRad="12700" stA="28000" endPos="45000" dist="1016" dir="5400000" sy="-100000" algn="bl"/>
                </a:effectLst>
                <a:latin typeface="NikoshBAN" pitchFamily="2" charset="0"/>
                <a:cs typeface="NikoshBAN" pitchFamily="2" charset="0"/>
              </a:rPr>
              <a:t>islam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b="1" cap="all" dirty="0">
                <a:effectLst>
                  <a:reflection blurRad="12700" stA="28000" endPos="45000" dist="1016" dir="5400000" sy="-100000" algn="bl"/>
                </a:effectLst>
                <a:latin typeface="NikoshBAN" pitchFamily="2" charset="0"/>
                <a:cs typeface="NikoshBAN" pitchFamily="2" charset="0"/>
              </a:rPr>
              <a:t>ASSISTANT TEACHER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b="1" cap="all" dirty="0" err="1">
                <a:effectLst>
                  <a:reflection blurRad="12700" stA="28000" endPos="45000" dist="1016" dir="5400000" sy="-100000" algn="bl"/>
                </a:effectLst>
                <a:latin typeface="NikoshBAN" pitchFamily="2" charset="0"/>
                <a:cs typeface="NikoshBAN" pitchFamily="2" charset="0"/>
              </a:rPr>
              <a:t>dattagati</a:t>
            </a:r>
            <a:r>
              <a:rPr lang="en-US" b="1" cap="all" dirty="0">
                <a:effectLst>
                  <a:reflection blurRad="12700" stA="28000" endPos="45000" dist="1016" dir="5400000" sy="-100000" algn="bl"/>
                </a:effectLst>
                <a:latin typeface="NikoshBAN" pitchFamily="2" charset="0"/>
                <a:cs typeface="NikoshBAN" pitchFamily="2" charset="0"/>
              </a:rPr>
              <a:t> GIRL’S HIGH SCHOOL, </a:t>
            </a:r>
            <a:r>
              <a:rPr lang="en-US" b="1" cap="all" dirty="0" err="1">
                <a:effectLst>
                  <a:reflection blurRad="12700" stA="28000" endPos="45000" dist="1016" dir="5400000" sy="-100000" algn="bl"/>
                </a:effectLst>
                <a:latin typeface="NikoshBAN" pitchFamily="2" charset="0"/>
                <a:cs typeface="NikoshBAN" pitchFamily="2" charset="0"/>
              </a:rPr>
              <a:t>jashore</a:t>
            </a:r>
            <a:r>
              <a:rPr lang="en-US" b="1" cap="all" dirty="0">
                <a:effectLst>
                  <a:reflection blurRad="12700" stA="28000" endPos="45000" dist="1016" dir="5400000" sy="-100000" algn="bl"/>
                </a:effectLst>
                <a:latin typeface="NikoshBAN" pitchFamily="2" charset="0"/>
                <a:cs typeface="NikoshBAN" pitchFamily="2" charset="0"/>
              </a:rPr>
              <a:t>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42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905000"/>
            <a:ext cx="6934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Class    :  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Seven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Sub       :  English 2nd paper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Unit       : Three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Lesson  :  two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Time      : 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45 minutes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Date       :  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20/8/2019   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24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03" y="45028"/>
            <a:ext cx="9178636" cy="699654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 smtClean="0">
              <a:solidFill>
                <a:prstClr val="white"/>
              </a:solidFill>
              <a:latin typeface="Constantia"/>
            </a:endParaRPr>
          </a:p>
          <a:p>
            <a:pPr lvl="0" algn="ctr"/>
            <a:endParaRPr lang="en-US" dirty="0">
              <a:solidFill>
                <a:prstClr val="white"/>
              </a:solidFill>
              <a:latin typeface="Constantia"/>
            </a:endParaRPr>
          </a:p>
          <a:p>
            <a:pPr lvl="0" algn="ctr"/>
            <a:endParaRPr lang="en-US" dirty="0" smtClean="0">
              <a:solidFill>
                <a:prstClr val="white"/>
              </a:solidFill>
              <a:latin typeface="Constantia"/>
            </a:endParaRPr>
          </a:p>
          <a:p>
            <a:pPr lvl="0" algn="ctr"/>
            <a:endParaRPr lang="en-US" dirty="0">
              <a:solidFill>
                <a:prstClr val="white"/>
              </a:solidFill>
              <a:latin typeface="Constantia"/>
            </a:endParaRPr>
          </a:p>
          <a:p>
            <a:pPr lvl="0" algn="ctr"/>
            <a:endParaRPr lang="en-US" dirty="0" smtClean="0">
              <a:solidFill>
                <a:prstClr val="white"/>
              </a:solidFill>
              <a:latin typeface="Constantia"/>
            </a:endParaRPr>
          </a:p>
          <a:p>
            <a:pPr lvl="0" algn="ctr"/>
            <a:r>
              <a:rPr lang="en-US" dirty="0" smtClean="0">
                <a:solidFill>
                  <a:prstClr val="white"/>
                </a:solidFill>
                <a:latin typeface="Constantia"/>
              </a:rPr>
              <a:t>.</a:t>
            </a:r>
          </a:p>
          <a:p>
            <a:pPr lvl="0" algn="ctr"/>
            <a:endParaRPr lang="en-US" dirty="0" smtClean="0">
              <a:solidFill>
                <a:prstClr val="white"/>
              </a:solidFill>
              <a:latin typeface="Constantia"/>
            </a:endParaRPr>
          </a:p>
          <a:p>
            <a:pPr lvl="0" algn="ctr"/>
            <a:r>
              <a:rPr lang="en-US" dirty="0" smtClean="0">
                <a:solidFill>
                  <a:prstClr val="white"/>
                </a:solidFill>
                <a:latin typeface="Constantia"/>
              </a:rPr>
              <a:t>*</a:t>
            </a:r>
            <a:r>
              <a:rPr lang="en-US" sz="4000" dirty="0" smtClean="0">
                <a:solidFill>
                  <a:prstClr val="white"/>
                </a:solidFill>
                <a:latin typeface="Constantia"/>
              </a:rPr>
              <a:t>The </a:t>
            </a:r>
            <a:r>
              <a:rPr lang="en-US" sz="4000" dirty="0">
                <a:solidFill>
                  <a:prstClr val="white"/>
                </a:solidFill>
                <a:latin typeface="Constantia"/>
              </a:rPr>
              <a:t>cat  </a:t>
            </a:r>
            <a:r>
              <a:rPr lang="en-US" sz="4000" dirty="0" smtClean="0">
                <a:solidFill>
                  <a:prstClr val="white"/>
                </a:solidFill>
                <a:latin typeface="Constantia"/>
              </a:rPr>
              <a:t>is </a:t>
            </a:r>
            <a:r>
              <a:rPr lang="en-US" sz="4000" u="sng" dirty="0" smtClean="0">
                <a:solidFill>
                  <a:srgbClr val="FF0000"/>
                </a:solidFill>
                <a:latin typeface="Constantia"/>
              </a:rPr>
              <a:t>on </a:t>
            </a:r>
            <a:r>
              <a:rPr lang="en-US" sz="4000" dirty="0" smtClean="0">
                <a:solidFill>
                  <a:prstClr val="white"/>
                </a:solidFill>
                <a:latin typeface="Constantia"/>
              </a:rPr>
              <a:t>the car </a:t>
            </a:r>
            <a:endParaRPr lang="en-US" sz="4000" dirty="0">
              <a:solidFill>
                <a:prstClr val="white"/>
              </a:solidFill>
              <a:latin typeface="Constanti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313" y="973680"/>
            <a:ext cx="3698298" cy="2133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142" y="3090527"/>
            <a:ext cx="980917" cy="9480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466" y="619424"/>
            <a:ext cx="733058" cy="7085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571" y="973679"/>
            <a:ext cx="733058" cy="70851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981597" y="4100946"/>
            <a:ext cx="5333816" cy="27709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The cat is   </a:t>
            </a:r>
            <a:r>
              <a:rPr lang="en-US" sz="3600" b="1" u="sng" dirty="0" smtClean="0">
                <a:solidFill>
                  <a:srgbClr val="FFC000"/>
                </a:solidFill>
              </a:rPr>
              <a:t>in  </a:t>
            </a:r>
            <a:r>
              <a:rPr lang="en-US" sz="3600" b="1" dirty="0" smtClean="0"/>
              <a:t>    the </a:t>
            </a:r>
            <a:r>
              <a:rPr lang="en-US" sz="3600" dirty="0" smtClean="0"/>
              <a:t> car.</a:t>
            </a:r>
          </a:p>
          <a:p>
            <a:pPr algn="ctr"/>
            <a:r>
              <a:rPr lang="en-US" sz="3600" dirty="0" smtClean="0"/>
              <a:t>The cat is </a:t>
            </a:r>
            <a:r>
              <a:rPr lang="en-US" sz="3600" u="sng" dirty="0" smtClean="0">
                <a:solidFill>
                  <a:srgbClr val="FF0000"/>
                </a:solidFill>
              </a:rPr>
              <a:t>under </a:t>
            </a:r>
            <a:r>
              <a:rPr lang="en-US" sz="3600" dirty="0" smtClean="0"/>
              <a:t> the car.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4680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105641" y="0"/>
            <a:ext cx="8839200" cy="6781800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" y="4862512"/>
            <a:ext cx="2283835" cy="1885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89" y="2642755"/>
            <a:ext cx="2279073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6" y="152400"/>
            <a:ext cx="2283835" cy="23526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561914" y="533400"/>
            <a:ext cx="5103668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There  is a man     </a:t>
            </a:r>
            <a:r>
              <a:rPr lang="en-US" sz="3600" b="1" u="sng" dirty="0" smtClean="0">
                <a:solidFill>
                  <a:srgbClr val="FF0000"/>
                </a:solidFill>
              </a:rPr>
              <a:t>in </a:t>
            </a:r>
            <a:r>
              <a:rPr lang="en-US" sz="3600" dirty="0" smtClean="0"/>
              <a:t>        the picture.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3570575" y="2870922"/>
            <a:ext cx="5103668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The re  a cow    looking </a:t>
            </a:r>
            <a:r>
              <a:rPr lang="en-US" sz="3200" u="sng" dirty="0" smtClean="0">
                <a:solidFill>
                  <a:srgbClr val="FF0000"/>
                </a:solidFill>
              </a:rPr>
              <a:t>a</a:t>
            </a:r>
            <a:r>
              <a:rPr lang="en-US" sz="3200" dirty="0" smtClean="0">
                <a:solidFill>
                  <a:srgbClr val="FF0000"/>
                </a:solidFill>
              </a:rPr>
              <a:t>t</a:t>
            </a:r>
            <a:r>
              <a:rPr lang="en-US" sz="3200" dirty="0" smtClean="0"/>
              <a:t>    me       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3538102" y="5167744"/>
            <a:ext cx="5136141" cy="98540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The flowers are   </a:t>
            </a:r>
            <a:r>
              <a:rPr lang="en-US" sz="3600" b="1" u="sng" dirty="0" smtClean="0">
                <a:solidFill>
                  <a:srgbClr val="FF0000"/>
                </a:solidFill>
              </a:rPr>
              <a:t>on</a:t>
            </a:r>
            <a:r>
              <a:rPr lang="en-US" sz="3600" b="1" dirty="0" smtClean="0"/>
              <a:t>     t</a:t>
            </a:r>
            <a:r>
              <a:rPr lang="en-US" sz="3600" dirty="0" smtClean="0"/>
              <a:t>he table.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648198"/>
            <a:ext cx="1985962" cy="64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28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85564" cy="683029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421082" y="152400"/>
            <a:ext cx="4343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</a:t>
            </a:r>
            <a:r>
              <a:rPr lang="en-US" sz="4000" b="1" dirty="0" smtClean="0"/>
              <a:t>Today , s   Lesson</a:t>
            </a:r>
            <a:endParaRPr lang="en-US" sz="4000" b="1" dirty="0"/>
          </a:p>
        </p:txBody>
      </p:sp>
      <p:sp>
        <p:nvSpPr>
          <p:cNvPr id="4" name="Oval 3"/>
          <p:cNvSpPr/>
          <p:nvPr/>
        </p:nvSpPr>
        <p:spPr>
          <a:xfrm>
            <a:off x="2189018" y="1905000"/>
            <a:ext cx="5181600" cy="1662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preposition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4155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967345" y="609600"/>
            <a:ext cx="5271655" cy="612648"/>
          </a:xfrm>
          <a:prstGeom prst="flowChartAlternate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LEARNING  OUTCOMES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77636" y="2008909"/>
            <a:ext cx="6705600" cy="292330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</a:t>
            </a:r>
            <a:r>
              <a:rPr lang="en-US" sz="2800" dirty="0" smtClean="0"/>
              <a:t>By the end of the lesson  the learners  will be able to</a:t>
            </a:r>
          </a:p>
          <a:p>
            <a:pPr marL="285750" indent="-285750" algn="ctr">
              <a:buFont typeface="Arial" charset="0"/>
              <a:buChar char="•"/>
            </a:pPr>
            <a:r>
              <a:rPr lang="en-US" sz="2800" dirty="0" smtClean="0"/>
              <a:t>Learn definition of preposition.</a:t>
            </a:r>
          </a:p>
          <a:p>
            <a:pPr marL="285750" indent="-285750" algn="ctr">
              <a:buFont typeface="Arial" charset="0"/>
              <a:buChar char="•"/>
            </a:pPr>
            <a:r>
              <a:rPr lang="en-US" sz="2800" dirty="0" smtClean="0"/>
              <a:t>Learn kinds of preposition.</a:t>
            </a:r>
          </a:p>
          <a:p>
            <a:pPr marL="285750" indent="-285750" algn="ctr">
              <a:buFont typeface="Arial" charset="0"/>
              <a:buChar char="•"/>
            </a:pPr>
            <a:r>
              <a:rPr lang="en-US" sz="2800" dirty="0" smtClean="0"/>
              <a:t>*use of preposition.</a:t>
            </a:r>
          </a:p>
          <a:p>
            <a:pPr marL="285750" indent="-285750" algn="ctr">
              <a:buFont typeface="Arial" charset="0"/>
              <a:buChar char="•"/>
            </a:pPr>
            <a:r>
              <a:rPr lang="en-US" sz="2800" dirty="0" smtClean="0"/>
              <a:t>Fill in </a:t>
            </a:r>
            <a:r>
              <a:rPr lang="en-US" sz="2800" smtClean="0"/>
              <a:t>the gaps </a:t>
            </a:r>
            <a:r>
              <a:rPr lang="en-US" sz="2800" dirty="0" smtClean="0"/>
              <a:t>with preposition.</a:t>
            </a:r>
          </a:p>
          <a:p>
            <a:pPr marL="285750" indent="-285750" algn="ctr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0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-96119" y="80962"/>
            <a:ext cx="9171710" cy="6685884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119" y="1066800"/>
            <a:ext cx="280035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5" y="-41031"/>
            <a:ext cx="1714500" cy="1581150"/>
          </a:xfrm>
          <a:prstGeom prst="rect">
            <a:avLst/>
          </a:prstGeom>
        </p:spPr>
      </p:pic>
      <p:pic>
        <p:nvPicPr>
          <p:cNvPr id="7" name="Picture 6" descr="botanics_chair_350.jpg"/>
          <p:cNvPicPr>
            <a:picLocks noChangeAspect="1"/>
          </p:cNvPicPr>
          <p:nvPr/>
        </p:nvPicPr>
        <p:blipFill>
          <a:blip r:embed="rId4" cstate="print"/>
          <a:srcRect l="25143" t="4571" r="22285" b="6286"/>
          <a:stretch>
            <a:fillRect/>
          </a:stretch>
        </p:blipFill>
        <p:spPr>
          <a:xfrm>
            <a:off x="-57151" y="3657600"/>
            <a:ext cx="2761381" cy="19079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904" y="5097632"/>
            <a:ext cx="732326" cy="9357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29000" y="1525831"/>
            <a:ext cx="510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C000"/>
                </a:solidFill>
              </a:rPr>
              <a:t>The butterfly is </a:t>
            </a:r>
            <a:r>
              <a:rPr lang="en-US" sz="2800" b="1" u="sng" dirty="0" smtClean="0">
                <a:solidFill>
                  <a:srgbClr val="FF0000"/>
                </a:solidFill>
              </a:rPr>
              <a:t>above</a:t>
            </a:r>
            <a:r>
              <a:rPr lang="en-US" sz="2800" dirty="0" smtClean="0">
                <a:solidFill>
                  <a:srgbClr val="FFC000"/>
                </a:solidFill>
              </a:rPr>
              <a:t>  the table.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6163" y="4419600"/>
            <a:ext cx="4843462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The cat is </a:t>
            </a:r>
            <a:r>
              <a:rPr lang="en-US" sz="2800" b="1" u="sng" dirty="0" smtClean="0">
                <a:solidFill>
                  <a:srgbClr val="FF0000"/>
                </a:solidFill>
              </a:rPr>
              <a:t>in front of </a:t>
            </a:r>
            <a:r>
              <a:rPr lang="en-US" sz="2800" dirty="0" smtClean="0"/>
              <a:t>the chair.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771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2836" y="554182"/>
            <a:ext cx="77724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Definition of preposition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2836" y="1828799"/>
            <a:ext cx="7756814" cy="38931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*</a:t>
            </a:r>
            <a:r>
              <a:rPr lang="en-US" sz="3200" dirty="0" smtClean="0"/>
              <a:t>A  Preposition is  </a:t>
            </a:r>
            <a:r>
              <a:rPr lang="en-US" sz="3200" dirty="0" err="1" smtClean="0"/>
              <a:t>acompound</a:t>
            </a:r>
            <a:r>
              <a:rPr lang="en-US" sz="3200" dirty="0" smtClean="0"/>
              <a:t> word   means  </a:t>
            </a:r>
            <a:r>
              <a:rPr lang="en-US" sz="3200" dirty="0" smtClean="0">
                <a:solidFill>
                  <a:schemeClr val="bg2"/>
                </a:solidFill>
              </a:rPr>
              <a:t>before</a:t>
            </a:r>
            <a:r>
              <a:rPr lang="en-US" sz="3200" dirty="0" smtClean="0">
                <a:solidFill>
                  <a:srgbClr val="FFFF00"/>
                </a:solidFill>
              </a:rPr>
              <a:t>  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</a:rPr>
              <a:t>and position means  </a:t>
            </a:r>
            <a:r>
              <a:rPr lang="en-US" sz="3200" dirty="0" smtClean="0">
                <a:solidFill>
                  <a:schemeClr val="bg2"/>
                </a:solidFill>
              </a:rPr>
              <a:t>situation. </a:t>
            </a:r>
          </a:p>
          <a:p>
            <a:pPr algn="ctr"/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</a:rPr>
              <a:t>*A preposition is a word placed before  a noun or a pronoun or a noun equivalent to show its relation to any other  word of sentence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61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</TotalTime>
  <Words>345</Words>
  <Application>Microsoft Office PowerPoint</Application>
  <PresentationFormat>On-screen Show (4:3)</PresentationFormat>
  <Paragraphs>81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LAPTOP CITY</cp:lastModifiedBy>
  <cp:revision>97</cp:revision>
  <dcterms:created xsi:type="dcterms:W3CDTF">2014-08-05T18:51:18Z</dcterms:created>
  <dcterms:modified xsi:type="dcterms:W3CDTF">2019-09-25T05:49:45Z</dcterms:modified>
</cp:coreProperties>
</file>