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68" r:id="rId3"/>
    <p:sldId id="278" r:id="rId4"/>
    <p:sldId id="271" r:id="rId5"/>
    <p:sldId id="260" r:id="rId6"/>
    <p:sldId id="264" r:id="rId7"/>
    <p:sldId id="274" r:id="rId8"/>
    <p:sldId id="291" r:id="rId9"/>
    <p:sldId id="308" r:id="rId10"/>
    <p:sldId id="309" r:id="rId11"/>
    <p:sldId id="310" r:id="rId12"/>
    <p:sldId id="311" r:id="rId13"/>
    <p:sldId id="316" r:id="rId14"/>
    <p:sldId id="280" r:id="rId15"/>
    <p:sldId id="281" r:id="rId16"/>
    <p:sldId id="307" r:id="rId17"/>
    <p:sldId id="313" r:id="rId18"/>
    <p:sldId id="314" r:id="rId19"/>
    <p:sldId id="315" r:id="rId20"/>
    <p:sldId id="31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12AE"/>
    <a:srgbClr val="E4FEE6"/>
    <a:srgbClr val="B8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ACC46-3B9A-4B4B-8460-BADAAA65677E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2C748-7DA3-450F-BB13-CFFA22324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kerIndrajit_1277172384_1-bful_flwers-3.jpg"/>
          <p:cNvPicPr>
            <a:picLocks noChangeAspect="1"/>
          </p:cNvPicPr>
          <p:nvPr/>
        </p:nvPicPr>
        <p:blipFill>
          <a:blip r:embed="rId2"/>
          <a:srcRect t="5280" r="1980" b="4950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144905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76200"/>
            <a:ext cx="4724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 সমিতি লোকশিল্প ও গান, উ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সব-অনুষ্ঠান ও খেলাধুলার উপাদান সংগ্রহ করে এবং প্রচারের জন্য নানা কাজ করে থাকে। এ সমিতি লোকসাহিত্য সংরক্ষণ ও গবেষণার কাজে নিয়োজিত।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11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ফোকলোর সোসাইটি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olklo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2310783"/>
            <a:ext cx="4038600" cy="4166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w.jpg"/>
          <p:cNvPicPr>
            <a:picLocks noChangeAspect="1"/>
          </p:cNvPicPr>
          <p:nvPr/>
        </p:nvPicPr>
        <p:blipFill>
          <a:blip r:embed="rId2" cstate="print"/>
          <a:srcRect l="2128" t="21088" r="2128" b="8115"/>
          <a:stretch>
            <a:fillRect/>
          </a:stretch>
        </p:blipFill>
        <p:spPr>
          <a:xfrm>
            <a:off x="381000" y="381000"/>
            <a:ext cx="4669275" cy="4876800"/>
          </a:xfrm>
          <a:prstGeom prst="rect">
            <a:avLst/>
          </a:prstGeom>
          <a:ln>
            <a:solidFill>
              <a:srgbClr val="2812AE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95400" y="5562600"/>
            <a:ext cx="2667000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ঠাকুরমার ঝুলি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r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769895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4953000"/>
            <a:ext cx="35814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-1284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বঙ্গাব্দ</a:t>
            </a:r>
          </a:p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১৩৬৩ বঙ্গাব্দ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42773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দক্ষিণারঞ্জন মিত্র মজুমদার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onyo-116.jpg"/>
          <p:cNvPicPr>
            <a:picLocks noChangeAspect="1"/>
          </p:cNvPicPr>
          <p:nvPr/>
        </p:nvPicPr>
        <p:blipFill>
          <a:blip r:embed="rId2"/>
          <a:srcRect l="25833" r="8377"/>
          <a:stretch>
            <a:fillRect/>
          </a:stretch>
        </p:blipFill>
        <p:spPr>
          <a:xfrm>
            <a:off x="152400" y="304800"/>
            <a:ext cx="4038600" cy="4604006"/>
          </a:xfrm>
          <a:prstGeom prst="rect">
            <a:avLst/>
          </a:prstGeom>
        </p:spPr>
      </p:pic>
      <p:pic>
        <p:nvPicPr>
          <p:cNvPr id="3" name="Picture 2" descr="newzzzzzzzz 1.jpg"/>
          <p:cNvPicPr>
            <a:picLocks noChangeAspect="1"/>
          </p:cNvPicPr>
          <p:nvPr/>
        </p:nvPicPr>
        <p:blipFill>
          <a:blip r:embed="rId3"/>
          <a:srcRect r="14955"/>
          <a:stretch>
            <a:fillRect/>
          </a:stretch>
        </p:blipFill>
        <p:spPr>
          <a:xfrm>
            <a:off x="4419600" y="304800"/>
            <a:ext cx="44958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292804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 থাকতে দা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তের মর্যাদা নেই।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image_247_78841.jpg"/>
          <p:cNvPicPr>
            <a:picLocks noChangeAspect="1"/>
          </p:cNvPicPr>
          <p:nvPr/>
        </p:nvPicPr>
        <p:blipFill>
          <a:blip r:embed="rId2"/>
          <a:srcRect l="952" t="25192" r="4762"/>
          <a:stretch>
            <a:fillRect/>
          </a:stretch>
        </p:blipFill>
        <p:spPr>
          <a:xfrm>
            <a:off x="228600" y="152400"/>
            <a:ext cx="8686800" cy="4273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4572000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কানামাছি ভো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ভো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endParaRPr lang="bn-BD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যাকে পাবি তাকে ছোঁ।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0.jpg"/>
          <p:cNvPicPr>
            <a:picLocks noChangeAspect="1"/>
          </p:cNvPicPr>
          <p:nvPr/>
        </p:nvPicPr>
        <p:blipFill>
          <a:blip r:embed="rId2"/>
          <a:srcRect t="4167" b="6250"/>
          <a:stretch>
            <a:fillRect/>
          </a:stretch>
        </p:blipFill>
        <p:spPr>
          <a:xfrm>
            <a:off x="228600" y="381000"/>
            <a:ext cx="5330456" cy="3581400"/>
          </a:xfrm>
          <a:prstGeom prst="rect">
            <a:avLst/>
          </a:prstGeom>
        </p:spPr>
      </p:pic>
      <p:pic>
        <p:nvPicPr>
          <p:cNvPr id="3" name="Picture 2" descr="image_228_73434.jpg"/>
          <p:cNvPicPr>
            <a:picLocks noChangeAspect="1"/>
          </p:cNvPicPr>
          <p:nvPr/>
        </p:nvPicPr>
        <p:blipFill>
          <a:blip r:embed="rId3"/>
          <a:srcRect r="5833" b="4341"/>
          <a:stretch>
            <a:fillRect/>
          </a:stretch>
        </p:blipFill>
        <p:spPr>
          <a:xfrm>
            <a:off x="5921732" y="304799"/>
            <a:ext cx="2612668" cy="3722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2672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 রুয়ে না কেটো পাত</a:t>
            </a:r>
          </a:p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তাতেই কাপড়, তাতেই ভাত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 descr="sunlight-.jpg"/>
          <p:cNvPicPr>
            <a:picLocks noChangeAspect="1"/>
          </p:cNvPicPr>
          <p:nvPr/>
        </p:nvPicPr>
        <p:blipFill>
          <a:blip r:embed="rId2"/>
          <a:srcRect l="3333" t="13144" r="2500" b="3333"/>
          <a:stretch>
            <a:fillRect/>
          </a:stretch>
        </p:blipFill>
        <p:spPr>
          <a:xfrm>
            <a:off x="457200" y="304800"/>
            <a:ext cx="8218311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648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রোদ হচ্ছে, পানি হচ্ছে,</a:t>
            </a:r>
          </a:p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কশিয়ালীর বিয়ে হচ্ছে।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01_MulRochona1706_redfox.jpg"/>
          <p:cNvPicPr>
            <a:picLocks noChangeAspect="1"/>
          </p:cNvPicPr>
          <p:nvPr/>
        </p:nvPicPr>
        <p:blipFill>
          <a:blip r:embed="rId3"/>
          <a:srcRect l="13576" t="16646" r="25624" b="9692"/>
          <a:stretch>
            <a:fillRect/>
          </a:stretch>
        </p:blipFill>
        <p:spPr>
          <a:xfrm>
            <a:off x="2362200" y="2514600"/>
            <a:ext cx="2057400" cy="16181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-Topor.jpg"/>
          <p:cNvPicPr>
            <a:picLocks noChangeAspect="1"/>
          </p:cNvPicPr>
          <p:nvPr/>
        </p:nvPicPr>
        <p:blipFill>
          <a:blip r:embed="rId4"/>
          <a:srcRect l="19524" t="28304" r="18571" b="7491"/>
          <a:stretch>
            <a:fillRect/>
          </a:stretch>
        </p:blipFill>
        <p:spPr>
          <a:xfrm>
            <a:off x="2667000" y="1752600"/>
            <a:ext cx="990600" cy="1371600"/>
          </a:xfrm>
          <a:prstGeom prst="flowChartExtra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Content Placeholder 9" descr="Fox.jpg"/>
          <p:cNvPicPr>
            <a:picLocks noChangeAspect="1"/>
          </p:cNvPicPr>
          <p:nvPr/>
        </p:nvPicPr>
        <p:blipFill>
          <a:blip r:embed="rId5" cstate="print"/>
          <a:srcRect l="10516" t="7692" r="10612" b="15385"/>
          <a:stretch>
            <a:fillRect/>
          </a:stretch>
        </p:blipFill>
        <p:spPr>
          <a:xfrm>
            <a:off x="1219200" y="2438400"/>
            <a:ext cx="1600200" cy="1676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Quad Arrow Callout 7"/>
          <p:cNvSpPr/>
          <p:nvPr/>
        </p:nvSpPr>
        <p:spPr>
          <a:xfrm>
            <a:off x="1752600" y="2438400"/>
            <a:ext cx="533400" cy="5334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1752600" y="3810000"/>
            <a:ext cx="533400" cy="457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ghtning Bolt 9"/>
          <p:cNvSpPr/>
          <p:nvPr/>
        </p:nvSpPr>
        <p:spPr>
          <a:xfrm flipH="1" flipV="1">
            <a:off x="1295400" y="3124200"/>
            <a:ext cx="685800" cy="1066800"/>
          </a:xfrm>
          <a:prstGeom prst="lightningBolt">
            <a:avLst/>
          </a:prstGeom>
          <a:solidFill>
            <a:srgbClr val="FF0000"/>
          </a:solidFill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ghtning Bolt 10"/>
          <p:cNvSpPr/>
          <p:nvPr/>
        </p:nvSpPr>
        <p:spPr>
          <a:xfrm flipV="1">
            <a:off x="2133600" y="3124200"/>
            <a:ext cx="685800" cy="990600"/>
          </a:xfrm>
          <a:prstGeom prst="lightningBolt">
            <a:avLst/>
          </a:prstGeom>
          <a:solidFill>
            <a:srgbClr val="FF0000"/>
          </a:solid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480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19742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পল্লীর প্রত্যেক পরতে পরতে সাহিত্যের যে সব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উপাদান ছড়িয়ে আছে সেগুলির একটি তালিকা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তৈরি কর।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8693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ফোকলোর সোসাইটির প্রয়োজনীয়তা 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81000"/>
            <a:ext cx="3352800" cy="14465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0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১। পল্লী সাহিত্য কী?</a:t>
            </a:r>
            <a:endParaRPr lang="en-US" sz="50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362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‘মৈমনসিংহ গীতিকা’ সম্পাদনা করেন কে?</a:t>
            </a:r>
            <a:endParaRPr lang="en-US" sz="5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3506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৩। রো</a:t>
            </a:r>
            <a:r>
              <a:rPr lang="en-US" sz="48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মা রো</a:t>
            </a:r>
            <a:r>
              <a:rPr lang="en-US" sz="48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লা কে?</a:t>
            </a:r>
            <a:endParaRPr lang="en-US" sz="40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2650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ঠাকুরমার ঝুলি কার লেখা?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8580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61194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আমরা কথায় কথায় জুড়ে দিই – এ রকম দশটি প্রবাদ বাক্য লিখ।</a:t>
            </a:r>
            <a:endParaRPr lang="en-US" sz="66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laka.jpg"/>
          <p:cNvPicPr>
            <a:picLocks noChangeAspect="1"/>
          </p:cNvPicPr>
          <p:nvPr/>
        </p:nvPicPr>
        <p:blipFill>
          <a:blip r:embed="rId2"/>
          <a:srcRect t="9722"/>
          <a:stretch>
            <a:fillRect/>
          </a:stretch>
        </p:blipFill>
        <p:spPr>
          <a:xfrm>
            <a:off x="434926" y="304800"/>
            <a:ext cx="8328074" cy="609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2057400"/>
            <a:ext cx="5334000" cy="264687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E4FEE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E4FEE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08209"/>
            <a:ext cx="670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 : দশম</a:t>
            </a:r>
            <a:endParaRPr lang="en-US" sz="13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116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812A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: বাংলা প্রথম পত্র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812A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64820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944070"/>
            <a:ext cx="85266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দত্তগাতী বালিকা মাধ্যমিক বিদ্যালয়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3572470"/>
            <a:ext cx="5164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982450"/>
            <a:ext cx="8534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মোঃমোমিনুল ইসলাম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077323"/>
              </p:ext>
            </p:extLst>
          </p:nvPr>
        </p:nvGraphicFramePr>
        <p:xfrm>
          <a:off x="4114800" y="30718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225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6553200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পল্লীসাহিত্য</a:t>
            </a:r>
            <a:endParaRPr lang="en-US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3985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ডক্টর মুহম্মদ শহীদুল্লাহ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6761"/>
            <a:ext cx="52578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225225"/>
            <a:ext cx="69028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প্রবন্ধের নির্বাচিত অংশ শুদ্ধ উচ্চারণে পড়তে পারবে।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345" y="1981200"/>
            <a:ext cx="85058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ডক্টর </a:t>
            </a:r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মুহম্মদ শহীদুল্লাহ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্</a:t>
            </a:r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-এর জন্ম ও মৃত্যু তারিখ এবং তা</a:t>
            </a:r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র উল্লেখযোগ্য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গ্রন্থের নাম বলতে পারবে।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962400"/>
            <a:ext cx="51742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৩. পল্লী সাহিত্য কী? তা বলতে পারবে।                            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714" y="4749225"/>
            <a:ext cx="7771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ফোকলোর সোসাইটির প্রয়োজনীয়তা ব্যাখ্যা করতে পারবে।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486400"/>
            <a:ext cx="8763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৫. কঠিন শব্দের অর্থ বলতে পারবে এবং টীকাগুলি ব্যাখ্যা করতে পারবে।                   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5" grpId="1"/>
      <p:bldP spid="12" grpId="0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0" y="2590800"/>
            <a:ext cx="2286000" cy="2209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4267200" y="1828800"/>
            <a:ext cx="457200" cy="609600"/>
          </a:xfrm>
          <a:prstGeom prst="up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667000" y="3429000"/>
            <a:ext cx="609600" cy="457200"/>
          </a:xfrm>
          <a:prstGeom prst="lef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3400" y="4876800"/>
            <a:ext cx="457200" cy="533400"/>
          </a:xfrm>
          <a:prstGeom prst="down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91200" y="3429000"/>
            <a:ext cx="609600" cy="457200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743200" y="457200"/>
            <a:ext cx="3657600" cy="1219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667000" y="5486400"/>
            <a:ext cx="3810000" cy="1143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1676400"/>
            <a:ext cx="2133600" cy="3733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5800" y="3429000"/>
            <a:ext cx="1676400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আঞ্চলিক ভাষার অভিধান</a:t>
            </a:r>
            <a:endParaRPr lang="en-US" sz="3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762000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 জুলাই ১৮৮৫ ইং</a:t>
            </a:r>
            <a:endParaRPr lang="en-US" sz="3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762000"/>
            <a:ext cx="838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5769114"/>
            <a:ext cx="8382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0" y="1752600"/>
            <a:ext cx="1524000" cy="1477328"/>
          </a:xfrm>
          <a:prstGeom prst="rect">
            <a:avLst/>
          </a:prstGeom>
          <a:solidFill>
            <a:srgbClr val="FFFF00"/>
          </a:solidFill>
        </p:spPr>
        <p:txBody>
          <a:bodyPr vert="horz" wrap="square" rtlCol="0">
            <a:spAutoFit/>
          </a:bodyPr>
          <a:lstStyle/>
          <a:p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কালজয়ী সম্পাদনা গ্রন্থ 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791200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 জুলাই ১৯৬৯ ইং</a:t>
            </a:r>
            <a:endParaRPr lang="en-US" sz="3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7000" y="1676400"/>
            <a:ext cx="2133600" cy="3886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81800" y="1803737"/>
            <a:ext cx="152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উল্লেখযোগ্য রচনা </a:t>
            </a:r>
            <a:r>
              <a:rPr lang="en-US" sz="3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2933343"/>
            <a:ext cx="175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ভাষার ইতিবৃত্ত, বাংলা সাহিত্যের কথা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9" grpId="0" animBg="1"/>
      <p:bldP spid="30" grpId="0" animBg="1"/>
      <p:bldP spid="31" grpId="0" animBg="1"/>
      <p:bldP spid="33" grpId="0"/>
      <p:bldP spid="19" grpId="0" animBg="1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 ও টীকা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334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পরতে পরতে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5334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স্তরে স্তরে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.ph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433667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9109897_pothe_p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4267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38862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মৈমনসিংহ গীতিকা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1_hira.jpeg"/>
          <p:cNvPicPr>
            <a:picLocks noChangeAspect="1"/>
          </p:cNvPicPr>
          <p:nvPr/>
        </p:nvPicPr>
        <p:blipFill>
          <a:blip r:embed="rId3"/>
          <a:srcRect l="33790" t="31751" r="34246" b="17171"/>
          <a:stretch>
            <a:fillRect/>
          </a:stretch>
        </p:blipFill>
        <p:spPr>
          <a:xfrm>
            <a:off x="5334000" y="228600"/>
            <a:ext cx="3048000" cy="408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43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2812AE"/>
                </a:solidFill>
                <a:latin typeface="NikoshBAN" pitchFamily="2" charset="0"/>
                <a:cs typeface="NikoshBAN" pitchFamily="2" charset="0"/>
              </a:rPr>
              <a:t>দীনেশচন্দ্র সেন</a:t>
            </a:r>
            <a:endParaRPr lang="en-US" sz="4400" dirty="0">
              <a:solidFill>
                <a:srgbClr val="2812A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05400"/>
            <a:ext cx="2971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১৮৬৬ইং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১৯৩৯ ইং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49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দীনেশচন্দ্র সেন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3-1.jpg"/>
          <p:cNvPicPr>
            <a:picLocks noChangeAspect="1"/>
          </p:cNvPicPr>
          <p:nvPr/>
        </p:nvPicPr>
        <p:blipFill>
          <a:blip r:embed="rId2"/>
          <a:srcRect t="2717" b="10326"/>
          <a:stretch>
            <a:fillRect/>
          </a:stretch>
        </p:blipFill>
        <p:spPr>
          <a:xfrm>
            <a:off x="228600" y="228600"/>
            <a:ext cx="4171948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82270"/>
            <a:ext cx="228600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ক্রিস্তফ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main%20Rolland.jpg"/>
          <p:cNvPicPr>
            <a:picLocks noChangeAspect="1"/>
          </p:cNvPicPr>
          <p:nvPr/>
        </p:nvPicPr>
        <p:blipFill>
          <a:blip r:embed="rId3" cstate="print"/>
          <a:srcRect t="3091" b="13439"/>
          <a:stretch>
            <a:fillRect/>
          </a:stretch>
        </p:blipFill>
        <p:spPr>
          <a:xfrm>
            <a:off x="4800599" y="152400"/>
            <a:ext cx="3962401" cy="4210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42744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 রো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5135940"/>
            <a:ext cx="2971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১৮৬৬ইং</a:t>
            </a:r>
          </a:p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39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1474</TotalTime>
  <Words>332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Apex</vt:lpstr>
      <vt:lpstr>Concourse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LAPTOP CITY</cp:lastModifiedBy>
  <cp:revision>364</cp:revision>
  <dcterms:created xsi:type="dcterms:W3CDTF">2006-08-16T00:00:00Z</dcterms:created>
  <dcterms:modified xsi:type="dcterms:W3CDTF">2019-09-28T14:13:45Z</dcterms:modified>
</cp:coreProperties>
</file>