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82" r:id="rId2"/>
    <p:sldId id="285" r:id="rId3"/>
    <p:sldId id="338" r:id="rId4"/>
    <p:sldId id="339" r:id="rId5"/>
    <p:sldId id="286" r:id="rId6"/>
    <p:sldId id="287" r:id="rId7"/>
    <p:sldId id="315" r:id="rId8"/>
    <p:sldId id="316" r:id="rId9"/>
    <p:sldId id="309" r:id="rId10"/>
    <p:sldId id="341" r:id="rId11"/>
    <p:sldId id="340" r:id="rId12"/>
    <p:sldId id="330" r:id="rId13"/>
    <p:sldId id="312" r:id="rId14"/>
    <p:sldId id="31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709"/>
    <a:srgbClr val="C5B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B04CC-A9DE-4D66-940B-97A76D08192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9A48C-9FF9-42D8-9458-A320DCAE6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7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No need to click.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2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teacher &amp;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04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click accordingly to conduct</a:t>
            </a:r>
            <a:r>
              <a:rPr lang="en-US" baseline="0" dirty="0" smtClean="0"/>
              <a:t> this page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4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00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will cover both speaking, listening, reading &amp; writing skills.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98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 may ask the students to talk about the pictures</a:t>
            </a:r>
            <a:r>
              <a:rPr lang="en-US" baseline="0" dirty="0" smtClean="0"/>
              <a:t> with their partners. To go to  text directly click right arrow.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88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ask about the pictures and then read out the text to the students and explain.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9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option may be conducted orally.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38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Task for the next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7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6B41E9-63FA-4960-9058-F42BD353E57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33600"/>
            <a:ext cx="4572000" cy="46482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2362200" y="3212068"/>
            <a:ext cx="23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1791" y="990599"/>
            <a:ext cx="5012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Welcome to  all</a:t>
            </a:r>
            <a:endParaRPr lang="en-SG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58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9" y="533400"/>
            <a:ext cx="8639601" cy="59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8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14" y="304800"/>
            <a:ext cx="91462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words : gypsy ethnic nomadic roam tarpaulin tents remedy vend heal talisman</a:t>
            </a:r>
            <a:br>
              <a:rPr lang="en-US" dirty="0"/>
            </a:br>
            <a:r>
              <a:rPr lang="en-US" dirty="0"/>
              <a:t>A Look at the pictures and discuss with your partner what you see.</a:t>
            </a:r>
            <a:br>
              <a:rPr lang="en-US" dirty="0"/>
            </a:br>
            <a:r>
              <a:rPr lang="en-US" dirty="0"/>
              <a:t>B Read the text and answer the following questions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River gypsies are an ethnic group in Bangladesh. They are known as </a:t>
            </a:r>
            <a:r>
              <a:rPr lang="en-US" dirty="0" err="1"/>
              <a:t>bedey</a:t>
            </a:r>
            <a:r>
              <a:rPr lang="en-US" dirty="0"/>
              <a:t> to local</a:t>
            </a:r>
            <a:br>
              <a:rPr lang="en-US" dirty="0"/>
            </a:br>
            <a:r>
              <a:rPr lang="en-US" dirty="0"/>
              <a:t>people. The gypsies have their own lifestyle and culture. They live in groups and do</a:t>
            </a:r>
            <a:br>
              <a:rPr lang="en-US" dirty="0"/>
            </a:br>
            <a:r>
              <a:rPr lang="en-US" dirty="0"/>
              <a:t>not own any land. Therefore, they live a nomadic life travelling from one place to</a:t>
            </a:r>
            <a:br>
              <a:rPr lang="en-US" dirty="0"/>
            </a:br>
            <a:r>
              <a:rPr lang="en-US" dirty="0"/>
              <a:t>another. These people roam across our rivers and waters from May to December in</a:t>
            </a:r>
            <a:br>
              <a:rPr lang="en-US" dirty="0"/>
            </a:br>
            <a:r>
              <a:rPr lang="en-US" dirty="0"/>
              <a:t>small country boats. These boats are their houses and these people are a part of our</a:t>
            </a:r>
            <a:br>
              <a:rPr lang="en-US" dirty="0"/>
            </a:br>
            <a:r>
              <a:rPr lang="en-US" dirty="0"/>
              <a:t>waters. In winter, many water bodies dry up. At that time they return to the mainland</a:t>
            </a:r>
            <a:br>
              <a:rPr lang="en-US" dirty="0"/>
            </a:br>
            <a:r>
              <a:rPr lang="en-US" dirty="0"/>
              <a:t>and live in make-shift tarpaulin tents on open river banks. You can see their men</a:t>
            </a:r>
            <a:br>
              <a:rPr lang="en-US" dirty="0"/>
            </a:br>
            <a:r>
              <a:rPr lang="en-US" dirty="0"/>
              <a:t>relaxing in the tents. Toddlers play with dogs or other pets in the dust. Women often</a:t>
            </a:r>
            <a:br>
              <a:rPr lang="en-US" dirty="0"/>
            </a:br>
            <a:r>
              <a:rPr lang="en-US" dirty="0"/>
              <a:t>idle away time by hair doing, picking off lice in twos or threes sitting in a row.</a:t>
            </a:r>
            <a:br>
              <a:rPr lang="en-US" dirty="0"/>
            </a:br>
            <a:r>
              <a:rPr lang="en-US" dirty="0"/>
              <a:t>80 English For Today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Throughout the monsoon, they remain busy with fishing. They also dive for natural</a:t>
            </a:r>
            <a:br>
              <a:rPr lang="en-US" dirty="0"/>
            </a:br>
            <a:r>
              <a:rPr lang="en-US" dirty="0"/>
              <a:t>pearls in waters. Sometimes, they camp for a couple of weeks. Men catch snakes and</a:t>
            </a:r>
            <a:br>
              <a:rPr lang="en-US" dirty="0"/>
            </a:br>
            <a:r>
              <a:rPr lang="en-US" dirty="0"/>
              <a:t>entertain people with snake charming and sell herbal cures. Women go from door to</a:t>
            </a:r>
            <a:br>
              <a:rPr lang="en-US" dirty="0"/>
            </a:br>
            <a:r>
              <a:rPr lang="en-US" dirty="0"/>
              <a:t>door to sell bangles, cosmetics and other things. They also try to heal pains of old</a:t>
            </a:r>
            <a:br>
              <a:rPr lang="en-US" dirty="0"/>
            </a:br>
            <a:r>
              <a:rPr lang="en-US" dirty="0"/>
              <a:t>people often by sucking out blood from their body.</a:t>
            </a:r>
            <a:br>
              <a:rPr lang="en-US" dirty="0"/>
            </a:br>
            <a:r>
              <a:rPr lang="en-US" dirty="0"/>
              <a:t>Many villagers believe in the magical power of the gypsies . They can an evil spirit</a:t>
            </a:r>
            <a:br>
              <a:rPr lang="en-US" dirty="0"/>
            </a:br>
            <a:r>
              <a:rPr lang="en-US" dirty="0"/>
              <a:t>leave someone’s body by magic or special Powers.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596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87231"/>
            <a:ext cx="77724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1 Who are river gypsies?</a:t>
            </a:r>
          </a:p>
          <a:p>
            <a:r>
              <a:rPr lang="en-US" sz="2800" b="1" dirty="0">
                <a:latin typeface="Book Antiqua" pitchFamily="18" charset="0"/>
              </a:rPr>
              <a:t>2 How do they live?</a:t>
            </a:r>
          </a:p>
          <a:p>
            <a:r>
              <a:rPr lang="en-US" sz="2800" b="1" dirty="0">
                <a:latin typeface="Book Antiqua" pitchFamily="18" charset="0"/>
              </a:rPr>
              <a:t>3 What do river gypsies do in winter?</a:t>
            </a:r>
          </a:p>
          <a:p>
            <a:r>
              <a:rPr lang="en-US" sz="2800" b="1" dirty="0">
                <a:latin typeface="Book Antiqua" pitchFamily="18" charset="0"/>
              </a:rPr>
              <a:t>4 What do river gypsy men do for a living?</a:t>
            </a:r>
          </a:p>
          <a:p>
            <a:r>
              <a:rPr lang="en-US" sz="2800" b="1" dirty="0">
                <a:latin typeface="Book Antiqua" pitchFamily="18" charset="0"/>
              </a:rPr>
              <a:t>5 What do river gypsy women do for a living?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762000" y="1410831"/>
            <a:ext cx="7772400" cy="1524000"/>
          </a:xfrm>
          <a:prstGeom prst="downArrowCallout">
            <a:avLst>
              <a:gd name="adj1" fmla="val 53572"/>
              <a:gd name="adj2" fmla="val 64048"/>
              <a:gd name="adj3" fmla="val 25000"/>
              <a:gd name="adj4" fmla="val 5831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Answer the following questions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6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2420257" y="1752600"/>
            <a:ext cx="4419600" cy="914400"/>
          </a:xfrm>
          <a:prstGeom prst="trapezoid">
            <a:avLst>
              <a:gd name="adj" fmla="val 548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Home Work</a:t>
            </a:r>
            <a:endParaRPr lang="en-US" sz="4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857" y="3447871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347663" algn="l"/>
              </a:tabLst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write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your experience about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river</a:t>
            </a:r>
          </a:p>
          <a:p>
            <a:pPr algn="just">
              <a:tabLst>
                <a:tab pos="347663" algn="l"/>
              </a:tabLst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 gypsy  within 70 words.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7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514" y="3276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>Allah Hafez</a:t>
            </a:r>
            <a:endParaRPr lang="en-US" sz="54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583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608928"/>
              </p:ext>
            </p:extLst>
          </p:nvPr>
        </p:nvGraphicFramePr>
        <p:xfrm>
          <a:off x="304800" y="3581400"/>
          <a:ext cx="86868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3552"/>
                <a:gridCol w="4383248"/>
              </a:tblGrid>
              <a:tr h="370840"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 dirty="0" smtClean="0">
                          <a:solidFill>
                            <a:srgbClr val="E7318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B.A </a:t>
                      </a:r>
                      <a:r>
                        <a:rPr lang="en-US" sz="1600" b="1" dirty="0" err="1" smtClean="0">
                          <a:solidFill>
                            <a:srgbClr val="E7318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hons</a:t>
                      </a:r>
                      <a:r>
                        <a:rPr lang="en-US" sz="1600" b="1" dirty="0" smtClean="0">
                          <a:solidFill>
                            <a:srgbClr val="E7318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 English </a:t>
                      </a:r>
                      <a:r>
                        <a:rPr lang="en-US" sz="1600" b="1" dirty="0" err="1" smtClean="0">
                          <a:solidFill>
                            <a:srgbClr val="E7318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M.A,B.ed</a:t>
                      </a:r>
                      <a:endParaRPr lang="en-US" sz="1600" b="1" dirty="0" smtClean="0">
                        <a:solidFill>
                          <a:srgbClr val="E7318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Assistant Teacher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English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Sonapur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SESDP Model High School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Dowarabazar,Sunamganj</a:t>
                      </a:r>
                      <a:endParaRPr lang="en-US" sz="28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r>
                        <a:rPr lang="en-US" sz="2800" dirty="0" smtClean="0">
                          <a:latin typeface="Andalus" pitchFamily="18" charset="-78"/>
                          <a:cs typeface="Andalus" pitchFamily="18" charset="-78"/>
                        </a:rPr>
                        <a:t>Class-8 </a:t>
                      </a:r>
                    </a:p>
                    <a:p>
                      <a:r>
                        <a:rPr lang="en-US" sz="2800" dirty="0" smtClean="0">
                          <a:latin typeface="Andalus" pitchFamily="18" charset="-78"/>
                          <a:cs typeface="Andalus" pitchFamily="18" charset="-78"/>
                        </a:rPr>
                        <a:t>English First Paper</a:t>
                      </a:r>
                      <a:endParaRPr lang="en-US" sz="28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995065"/>
            <a:ext cx="8686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>Introduction</a:t>
            </a:r>
            <a:endParaRPr lang="en-US" sz="5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454755"/>
            <a:ext cx="8686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Andalus" pitchFamily="18" charset="-78"/>
                <a:cs typeface="Andalus" pitchFamily="18" charset="-78"/>
              </a:rPr>
              <a:t>Emdadul</a:t>
            </a:r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b="1" dirty="0" err="1" smtClean="0">
                <a:latin typeface="Andalus" pitchFamily="18" charset="-78"/>
                <a:cs typeface="Andalus" pitchFamily="18" charset="-78"/>
              </a:rPr>
              <a:t>Haque</a:t>
            </a:r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b="1" dirty="0" err="1" smtClean="0">
                <a:latin typeface="Andalus" pitchFamily="18" charset="-78"/>
                <a:cs typeface="Andalus" pitchFamily="18" charset="-78"/>
              </a:rPr>
              <a:t>Milon</a:t>
            </a:r>
            <a:endParaRPr lang="en-US" sz="48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50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7733"/>
            <a:ext cx="8305800" cy="634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705600" cy="480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362200" y="2209800"/>
            <a:ext cx="4495800" cy="25908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Gypsy</a:t>
            </a:r>
            <a:endParaRPr lang="en-US" sz="4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8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440359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ndalus" pitchFamily="18" charset="-78"/>
                <a:cs typeface="Andalus" pitchFamily="18" charset="-78"/>
              </a:rPr>
              <a:t>Our Today’s Lesson is-</a:t>
            </a:r>
            <a:endParaRPr lang="en-US" sz="6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686" y="30480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River Gypsies in Bangladesh</a:t>
            </a:r>
          </a:p>
          <a:p>
            <a:pPr algn="ctr"/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Unit-7, Lesson-3</a:t>
            </a:r>
            <a:endParaRPr lang="en-US" sz="44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86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1219200" y="533400"/>
            <a:ext cx="6629400" cy="14478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Learning Outcome</a:t>
            </a:r>
            <a:endParaRPr lang="en-SG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69033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we have studied this lesson. we will be able to---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ask and answer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 and understand the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text</a:t>
            </a:r>
          </a:p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participate them in a short paragraph</a:t>
            </a:r>
          </a:p>
        </p:txBody>
      </p:sp>
      <p:sp>
        <p:nvSpPr>
          <p:cNvPr id="7" name="Flowchart: Decision 6"/>
          <p:cNvSpPr/>
          <p:nvPr/>
        </p:nvSpPr>
        <p:spPr>
          <a:xfrm>
            <a:off x="1371600" y="3579876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Flowchart: Decision 7"/>
          <p:cNvSpPr/>
          <p:nvPr/>
        </p:nvSpPr>
        <p:spPr>
          <a:xfrm>
            <a:off x="1398896" y="4495800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Flowchart: Decision 8"/>
          <p:cNvSpPr/>
          <p:nvPr/>
        </p:nvSpPr>
        <p:spPr>
          <a:xfrm>
            <a:off x="1371600" y="5492555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996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" y="1432818"/>
            <a:ext cx="7710715" cy="51203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7401" y="218182"/>
            <a:ext cx="769620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Book Antiqua" pitchFamily="18" charset="0"/>
              </a:rPr>
              <a:t>A Look at the pictures and discuss with </a:t>
            </a:r>
            <a:r>
              <a:rPr lang="en-US" sz="3200" b="1" dirty="0" smtClean="0">
                <a:latin typeface="Book Antiqua" pitchFamily="18" charset="0"/>
              </a:rPr>
              <a:t>your partner </a:t>
            </a:r>
            <a:r>
              <a:rPr lang="en-US" sz="3200" b="1" dirty="0">
                <a:latin typeface="Book Antiqua" pitchFamily="18" charset="0"/>
              </a:rPr>
              <a:t>what you see</a:t>
            </a:r>
            <a:r>
              <a:rPr lang="en-US" sz="3200" b="1" dirty="0" smtClean="0">
                <a:latin typeface="Book Antiqua" pitchFamily="18" charset="0"/>
              </a:rPr>
              <a:t>.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9" y="1443704"/>
            <a:ext cx="7696200" cy="5171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78" y="5979506"/>
            <a:ext cx="1292245" cy="66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6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184" y="5552182"/>
            <a:ext cx="7894403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  <a:cs typeface="Andalus" pitchFamily="18" charset="-78"/>
              </a:rPr>
              <a:t>They also try to heal pains of old people often by sucking out blood from their body</a:t>
            </a:r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  <a:cs typeface="Andalus" pitchFamily="18" charset="-78"/>
              </a:rPr>
              <a:t>.</a:t>
            </a:r>
            <a:endParaRPr lang="en-US" sz="2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5" y="533400"/>
            <a:ext cx="7894402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727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1900</TotalTime>
  <Words>276</Words>
  <Application>Microsoft Office PowerPoint</Application>
  <PresentationFormat>On-screen Show (4:3)</PresentationFormat>
  <Paragraphs>54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world of Cambrian Multimedia Presentation.</dc:title>
  <dc:creator>Asus</dc:creator>
  <cp:lastModifiedBy>E.H Milon</cp:lastModifiedBy>
  <cp:revision>265</cp:revision>
  <dcterms:created xsi:type="dcterms:W3CDTF">2013-06-20T16:55:13Z</dcterms:created>
  <dcterms:modified xsi:type="dcterms:W3CDTF">2019-11-21T12:34:04Z</dcterms:modified>
</cp:coreProperties>
</file>