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2" r:id="rId4"/>
    <p:sldId id="266" r:id="rId5"/>
    <p:sldId id="261" r:id="rId6"/>
    <p:sldId id="256" r:id="rId7"/>
    <p:sldId id="257" r:id="rId8"/>
    <p:sldId id="267" r:id="rId9"/>
    <p:sldId id="258" r:id="rId10"/>
    <p:sldId id="268" r:id="rId11"/>
    <p:sldId id="259" r:id="rId12"/>
    <p:sldId id="269" r:id="rId13"/>
    <p:sldId id="260" r:id="rId14"/>
    <p:sldId id="270" r:id="rId15"/>
    <p:sldId id="26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4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7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3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6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9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7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7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E2E2-20A4-406A-8738-1EC7687D1A0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E214-712D-4E9D-B6A4-4BB69631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lamgirchz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418"/>
            <a:ext cx="12192000" cy="527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3" y="-114300"/>
            <a:ext cx="608214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892" y="453365"/>
            <a:ext cx="1029314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এছাড়াও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noun, pronoun, adjective, infinitive, gerund, verbal noun, phrase, clause, etc. Objective case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ব্যবহৃত হয়।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45" y="1720382"/>
            <a:ext cx="8215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– He reads the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Quran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45673" y="2413107"/>
            <a:ext cx="757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pronoun – We called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690253" y="3230526"/>
            <a:ext cx="7273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adjective – He helps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poor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731818" y="3840126"/>
            <a:ext cx="745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infinitive – I want to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sleep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690253" y="4685252"/>
            <a:ext cx="8853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verbal noun – I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like the playing of cricket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731817" y="5433398"/>
            <a:ext cx="8340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phrase – I met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man of parts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680822" y="6116397"/>
            <a:ext cx="779568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 </a:t>
            </a:r>
            <a:r>
              <a:rPr lang="bn-I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clause – I know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he did it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44690" y="1773381"/>
            <a:ext cx="1246909" cy="42949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827817" y="2452254"/>
            <a:ext cx="969819" cy="42949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996544" y="3241963"/>
            <a:ext cx="1219201" cy="42949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813963" y="3879272"/>
            <a:ext cx="1219201" cy="42949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92982" y="4668981"/>
            <a:ext cx="3491345" cy="42949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816437" y="5514108"/>
            <a:ext cx="2521527" cy="42949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982692" y="6192981"/>
            <a:ext cx="2521527" cy="42949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6859" y="278192"/>
            <a:ext cx="4100803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Possessive case: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418" y="5114779"/>
            <a:ext cx="1076498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These are Shakespeare’s plays.(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কার নাটক -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Shakespeare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এর)</a:t>
            </a:r>
            <a:r>
              <a:rPr lang="bn-IN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1" y="1784145"/>
            <a:ext cx="10044546" cy="10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অধিকার সম্বন্ধ বা কর্তৃত্ব সম্বন্ধ বোঝায়। এটি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কার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এই প্রশ্নের উত্তর দেয়।</a:t>
            </a:r>
            <a:r>
              <a:rPr lang="bn-IN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7527" y="3521469"/>
            <a:ext cx="8950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This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Ram’s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book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(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কার বই-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Ram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এর)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2743200" y="3574473"/>
            <a:ext cx="1316182" cy="51261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70908" y="5153891"/>
            <a:ext cx="2410692" cy="51261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8932" y="332441"/>
            <a:ext cx="5349541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Formation of Possessive case: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710" y="1207808"/>
            <a:ext cx="10487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শেষে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‘s’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বিহীন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singular noun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সাধারণত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Apostrophe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ও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 (’s)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যোগ করে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Possessive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করা হয়। এটা জীবিত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noun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</a:t>
            </a:r>
            <a:r>
              <a:rPr lang="bn-IN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ক্ষেত্রে হয়।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36557" y="2634734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671102" y="2551606"/>
            <a:ext cx="326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Shawkot’s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book,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959323" y="2551606"/>
            <a:ext cx="2634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kamal’s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pen,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340985" y="2565461"/>
            <a:ext cx="3379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mother’s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glass,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34291" y="3937108"/>
            <a:ext cx="10654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শেষে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‘s’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যুক্ত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singular noun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শেষে শুধু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Apostrophe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যোগ করে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Possessive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করা হয়। যেখানে স-ধ্বনি একাধিক থাকে।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62485" y="5183971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086352" y="5017716"/>
            <a:ext cx="253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jesus’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speech,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509333" y="5003861"/>
            <a:ext cx="2504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brutass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’ car,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867317" y="5063451"/>
            <a:ext cx="2435282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keates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’ poem.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793" y="319552"/>
            <a:ext cx="1088331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শেষে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‘s’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বিহীন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plural 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সাধারণত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Apostrophe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ও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 (’s)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যোগ করে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Possessive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করা হয়।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027" y="1906012"/>
            <a:ext cx="981651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শেষে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‘s’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যুক্ত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plural 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শেষে শুধু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Apostrophe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যোগ করে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Possessive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করা হয়।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647" y="3353924"/>
            <a:ext cx="1070320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Compound noun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শেষে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Apostrophe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ও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 (’s)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যোগ করে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Possessive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করা হয়। </a:t>
            </a:r>
            <a:r>
              <a:rPr lang="bn-I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356" y="4898821"/>
            <a:ext cx="1024600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দ্বারা যুক্ত একাধিক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যৌথ অধিকার প্রকাশ</a:t>
            </a:r>
            <a:r>
              <a:rPr lang="bn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করলে শেষের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টির সাথে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’s)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যোগ করতে হয়।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0" y="1188398"/>
            <a:ext cx="993371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women’s co-operative, children’s park, men’s dress, people’s republic.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9541" y="2708179"/>
            <a:ext cx="884633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boys’ school, girls’ school, sailors’ cap, brothers’ garden.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4597" y="4131025"/>
            <a:ext cx="8915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brother-in-law’s home, Inspector-general’s office.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822410" y="5797743"/>
            <a:ext cx="9001888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Rahim and Karim’s flat. Sami and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Rahi’s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mother.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9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389280"/>
            <a:ext cx="1142999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সাধারণত ব্যক্তির ক্ষেত্রে (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’s)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বসিয়ে বা তার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পূর্বে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বসিয়ে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Possessive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করা হয়। </a:t>
            </a:r>
            <a:r>
              <a:rPr lang="bn-I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1" y="1795628"/>
            <a:ext cx="10972800" cy="10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8.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অচেতন পদার্থের ক্ষেত্রে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’s)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না বসিয়ে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বসিয়ে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Possessive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করতে হয়। যেমন-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7739" y="4367990"/>
            <a:ext cx="980266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দুরুত্ব ও ওজন প্রকাশক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সাথে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s’)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যোগ</a:t>
            </a:r>
            <a:r>
              <a:rPr lang="bn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Possessive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করতে হয়। যেমন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9127" y="2551653"/>
            <a:ext cx="7689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Incorrect –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Chair’s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legs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are broken.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571748" y="3345490"/>
            <a:ext cx="727442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Correct –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legs of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chair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are broken.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6909" y="1027652"/>
            <a:ext cx="10626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Rahim’s hen or The hen of Rahim. Rabbi’s goat or the goat of rabbi. 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281055" y="2549236"/>
            <a:ext cx="1967345" cy="59574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756073" y="2452255"/>
            <a:ext cx="554182" cy="789709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02728" y="3352800"/>
            <a:ext cx="1967345" cy="59574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9656619" y="3366655"/>
            <a:ext cx="651164" cy="5818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87119" y="5492942"/>
            <a:ext cx="6928179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yard’s length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ton’s weight.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0241" y="176660"/>
            <a:ext cx="3258649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Vocative case: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4242" y="1091285"/>
            <a:ext cx="545476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 there, Rahim. May I come in sir.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112" y="1801840"/>
            <a:ext cx="1139735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উপরের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sentence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দুটিতে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Rahim and sir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দুটি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 সম্বোধন করে কিছু বলা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আছে। এখানে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দুটির সাথে স্ব স্ব বাক্য দুটির অপর অংশ দুটির সাথে যে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সম্পর্ক তাই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Vocative case</a:t>
            </a:r>
            <a:r>
              <a:rPr lang="hi-I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1839" y="4814647"/>
            <a:ext cx="7628924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Brother, could I take your pen? </a:t>
            </a:r>
            <a:b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Good bye, mother.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here.</a:t>
            </a:r>
            <a:b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 there.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310" y="3437051"/>
            <a:ext cx="11139054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এক কথায় বাক্যে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মাধ্যমে কাউকে কে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সম্বোধন করে কিছু বলা হলে তার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Vocative case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হয়। একে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address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বা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case of address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ও বলা হয়।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3" y="3325091"/>
            <a:ext cx="11208327" cy="99752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9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repeatCount="indefinite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8" y="1267690"/>
            <a:ext cx="5934075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4910" y="221672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বিদায়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6113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664831" y="1331421"/>
            <a:ext cx="3609594" cy="80772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82394" y="3368040"/>
            <a:ext cx="7467600" cy="3351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Md. Alamgir Hossain</a:t>
            </a: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(ICT Teacher)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Rahimapur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Fazil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Madrasah,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Patnitala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Naogaon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en-US" sz="4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01723-626108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  <a:hlinkClick r:id="rId2"/>
              </a:rPr>
              <a:t>alamgirchz@gmail.com</a:t>
            </a:r>
            <a:endParaRPr lang="en-US" sz="3300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Date – 20/11/2019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7" y="311726"/>
            <a:ext cx="3768438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20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73" y="378116"/>
            <a:ext cx="6165272" cy="924475"/>
          </a:xfrm>
        </p:spPr>
        <p:txBody>
          <a:bodyPr>
            <a:prstTxWarp prst="textCurveDown">
              <a:avLst/>
            </a:prstTxWarp>
            <a:noAutofit/>
          </a:bodyPr>
          <a:lstStyle/>
          <a:p>
            <a:pPr algn="ctr"/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418" y="3900054"/>
            <a:ext cx="9767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-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Eight,Nine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Ten.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November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6" name="Wave 5"/>
          <p:cNvSpPr/>
          <p:nvPr/>
        </p:nvSpPr>
        <p:spPr>
          <a:xfrm>
            <a:off x="3699163" y="1870362"/>
            <a:ext cx="3366655" cy="1537855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CASE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630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8534" y="279462"/>
            <a:ext cx="5859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547" y="1869873"/>
            <a:ext cx="1037705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What is case ? 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know the rules of changing case .</a:t>
            </a:r>
          </a:p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88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Know the Types of case ?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9486" y="268643"/>
            <a:ext cx="3018775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(</a:t>
            </a:r>
            <a:r>
              <a:rPr lang="bn-IN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কারক</a:t>
            </a:r>
            <a:r>
              <a:rPr lang="bn-I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9273" y="1272047"/>
            <a:ext cx="10306872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Sentence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 কোন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বা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pronoun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সাথে অন্যান্য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word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বা শব্দের যে সম্পর্ক থাকে তাকে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বলে।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5418" y="2536590"/>
            <a:ext cx="10473127" cy="10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ইংরেজিতে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বা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pronoun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সাধারনত পাঁচ রকমের হয়ে থাকে। এগুলো </a:t>
            </a:r>
            <a:r>
              <a:rPr lang="bn-I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হল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9388" y="3742958"/>
            <a:ext cx="6096000" cy="2807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Possessive case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Vocative case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Dative case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cas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5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632" y="288056"/>
            <a:ext cx="11078186" cy="107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Note: Dative case </a:t>
            </a:r>
            <a:r>
              <a:rPr lang="bn-I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কে সাধারনত স্বতন্ত্র কারক হিসেবে</a:t>
            </a:r>
            <a:r>
              <a:rPr lang="bn-IN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গণ্য করা হলেও আধুনিক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English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grammer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এটিকে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 </a:t>
            </a:r>
            <a:r>
              <a:rPr lang="bn-I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তথা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 </a:t>
            </a:r>
            <a:r>
              <a:rPr lang="bn-I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রুপে গণ্য করে। তাই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English grammar </a:t>
            </a:r>
            <a:r>
              <a:rPr lang="bn-I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 মূলত চার প্রকার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</a:t>
            </a:r>
            <a:r>
              <a:rPr lang="bn-I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ই আলোচিত হয়।</a:t>
            </a:r>
            <a:r>
              <a:rPr lang="bn-IN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468" y="133287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Nominative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case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/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07489" y="2502182"/>
            <a:ext cx="10722511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যখন কোন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বা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pronoun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কর্তা রুপে ব্যবহৃত হয় তখন তাকে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case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বলে।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কে পেতে হলে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ক্রিয়াকে কে (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who)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অথবা কি (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what)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দ্বারা প্রশ্ন করতে হবে।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0502" y="5399194"/>
            <a:ext cx="8702565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goes to school. [</a:t>
            </a:r>
            <a:r>
              <a:rPr lang="bn-I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কে (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who) </a:t>
            </a:r>
            <a:r>
              <a:rPr lang="bn-I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স্কুলে যায়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?]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919" y="4380406"/>
            <a:ext cx="2376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example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1149927" y="5444836"/>
            <a:ext cx="1316182" cy="87283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7482" y="1401680"/>
            <a:ext cx="3996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মানে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Subjective case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120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316" y="277236"/>
            <a:ext cx="10918211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এছাড়াও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pronoun, adjective, infinitive, gerund, verbal noun, phrase, clause, etc. Nominative case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ব্যবহৃত হয়</a:t>
            </a:r>
            <a:r>
              <a:rPr lang="bn-I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bn-IN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2751" y="5915498"/>
            <a:ext cx="941535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clause – What he says is known to all.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454" y="1429436"/>
            <a:ext cx="6691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-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Orin    goes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 school.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357745" y="2025180"/>
            <a:ext cx="7730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pronoun –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He  visited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Khulna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316181" y="2579363"/>
            <a:ext cx="9047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adjective –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poor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live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hand to mouth.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302327" y="3091981"/>
            <a:ext cx="786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infinitive –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err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human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371599" y="3743145"/>
            <a:ext cx="9324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gerund –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Walking  is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good exercise. 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343889" y="4505188"/>
            <a:ext cx="10044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</a:t>
            </a:r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verbal noun –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reading of newspaper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good habit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399309" y="5225580"/>
            <a:ext cx="1000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Nominative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phrase – A man of letters came here. 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4682835" y="1399309"/>
            <a:ext cx="942110" cy="48491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3055" y="1981199"/>
            <a:ext cx="665018" cy="52647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26182" y="2549235"/>
            <a:ext cx="1371600" cy="52647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08073" y="3144981"/>
            <a:ext cx="1136072" cy="44334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69528" y="3768436"/>
            <a:ext cx="1440873" cy="4433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611092" y="4488873"/>
            <a:ext cx="3477490" cy="4433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472547" y="5264727"/>
            <a:ext cx="2479962" cy="4433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264729" y="5971309"/>
            <a:ext cx="1981198" cy="4433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7607" y="166267"/>
            <a:ext cx="351410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636" y="1339502"/>
            <a:ext cx="11499272" cy="10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যখন কোন </a:t>
            </a:r>
            <a:r>
              <a:rPr lang="en-US" sz="2800" dirty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800" dirty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বা </a:t>
            </a:r>
            <a:r>
              <a:rPr lang="en-US" sz="2800" dirty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pronoun </a:t>
            </a:r>
            <a:r>
              <a:rPr lang="bn-IN" sz="2800" dirty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কর্ম রুপে ব্যবহৃত হয় তখন তাকে </a:t>
            </a:r>
            <a:r>
              <a:rPr lang="en-US" sz="2800" dirty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 </a:t>
            </a:r>
            <a:r>
              <a:rPr lang="bn-IN" sz="2800" dirty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বলে।</a:t>
            </a:r>
            <a:r>
              <a:rPr lang="bn-IN" sz="2800" dirty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endParaRPr lang="en-US" sz="2800" dirty="0">
              <a:ln w="0"/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7853" y="4283471"/>
            <a:ext cx="8839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Rahim reads a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book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rahim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কী পড়ছে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- book) 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402328" y="5465234"/>
            <a:ext cx="908229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The horse kicked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boy. (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কাকে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kick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করেছে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– the boy)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600" y="4308764"/>
            <a:ext cx="1233055" cy="4987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6472" y="2837089"/>
            <a:ext cx="1084810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(Objective </a:t>
            </a:r>
            <a:r>
              <a:rPr lang="bn-IN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কে পেতে হলে ক্রিয়াকে কাকে (</a:t>
            </a:r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whom) </a:t>
            </a:r>
            <a:r>
              <a:rPr lang="bn-IN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অথবা কী</a:t>
            </a:r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(what) </a:t>
            </a:r>
            <a:r>
              <a:rPr lang="bn-IN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দ্বারা প্রশ্ন করতে হবে</a:t>
            </a:r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bn-IN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-------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64181" y="5500255"/>
            <a:ext cx="1371600" cy="54032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3474" y="128136"/>
            <a:ext cx="518282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 case </a:t>
            </a:r>
            <a:r>
              <a:rPr lang="bn-I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দুই প্রকার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837" y="1152390"/>
            <a:ext cx="10584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Accusative case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কোন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sentence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 যদি বস্তুবাচক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– verb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বসে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তবে তাকে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Accusative case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বলে</a:t>
            </a:r>
            <a:r>
              <a:rPr lang="bn-I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----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123448" y="2237126"/>
            <a:ext cx="706289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He bought a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car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 </a:t>
            </a:r>
            <a:r>
              <a:rPr lang="bn-I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বস্তুবাচক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noun)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598" y="3078171"/>
            <a:ext cx="10390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Dative case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কোন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sentence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 যদি </a:t>
            </a:r>
            <a:r>
              <a:rPr lang="bn-I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ব্যক্তিবাচক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– verb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রূপে বসে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তবে তাকে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Dative case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বলে।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----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856925" y="4343017"/>
            <a:ext cx="727795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I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like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man.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man </a:t>
            </a:r>
            <a:r>
              <a:rPr lang="bn-I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ব্যক্তিবাচক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noun)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68982" y="2355273"/>
            <a:ext cx="789710" cy="4294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20291" y="4364182"/>
            <a:ext cx="1427018" cy="52647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7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1020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Mangal</vt:lpstr>
      <vt:lpstr>Monotype Corsiva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Lesson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Alamgir</cp:lastModifiedBy>
  <cp:revision>111</cp:revision>
  <dcterms:created xsi:type="dcterms:W3CDTF">2019-11-10T04:26:15Z</dcterms:created>
  <dcterms:modified xsi:type="dcterms:W3CDTF">2019-11-21T01:58:19Z</dcterms:modified>
</cp:coreProperties>
</file>