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71" r:id="rId4"/>
    <p:sldId id="275" r:id="rId5"/>
    <p:sldId id="256" r:id="rId6"/>
    <p:sldId id="257" r:id="rId7"/>
    <p:sldId id="258" r:id="rId8"/>
    <p:sldId id="259" r:id="rId9"/>
    <p:sldId id="260" r:id="rId10"/>
    <p:sldId id="261" r:id="rId11"/>
    <p:sldId id="262" r:id="rId12"/>
    <p:sldId id="263" r:id="rId13"/>
    <p:sldId id="264"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2355B-CB4D-464A-953B-D11BF00B3281}"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304647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2355B-CB4D-464A-953B-D11BF00B3281}"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353836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2355B-CB4D-464A-953B-D11BF00B3281}"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68305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2355B-CB4D-464A-953B-D11BF00B3281}"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45506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F2355B-CB4D-464A-953B-D11BF00B3281}"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12697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2355B-CB4D-464A-953B-D11BF00B3281}"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416114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2355B-CB4D-464A-953B-D11BF00B3281}" type="datetimeFigureOut">
              <a:rPr lang="en-US" smtClean="0"/>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394476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2355B-CB4D-464A-953B-D11BF00B3281}" type="datetimeFigureOut">
              <a:rPr lang="en-US" smtClean="0"/>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334240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2355B-CB4D-464A-953B-D11BF00B3281}" type="datetimeFigureOut">
              <a:rPr lang="en-US" smtClean="0"/>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80193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F2355B-CB4D-464A-953B-D11BF00B3281}"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422060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F2355B-CB4D-464A-953B-D11BF00B3281}"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1ACF9-12D3-47CD-9954-381BCD0C7D10}" type="slidenum">
              <a:rPr lang="en-US" smtClean="0"/>
              <a:t>‹#›</a:t>
            </a:fld>
            <a:endParaRPr lang="en-US"/>
          </a:p>
        </p:txBody>
      </p:sp>
    </p:spTree>
    <p:extLst>
      <p:ext uri="{BB962C8B-B14F-4D97-AF65-F5344CB8AC3E}">
        <p14:creationId xmlns:p14="http://schemas.microsoft.com/office/powerpoint/2010/main" val="124446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2355B-CB4D-464A-953B-D11BF00B3281}" type="datetimeFigureOut">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1ACF9-12D3-47CD-9954-381BCD0C7D10}" type="slidenum">
              <a:rPr lang="en-US" smtClean="0"/>
              <a:t>‹#›</a:t>
            </a:fld>
            <a:endParaRPr lang="en-US"/>
          </a:p>
        </p:txBody>
      </p:sp>
    </p:spTree>
    <p:extLst>
      <p:ext uri="{BB962C8B-B14F-4D97-AF65-F5344CB8AC3E}">
        <p14:creationId xmlns:p14="http://schemas.microsoft.com/office/powerpoint/2010/main" val="642535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english-bangla.com/grammar/clause"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english-bangla.com/grammar/kindsofsentenc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alamgirchz@gmail.com" TargetMode="Externa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english-bangla.com/grammar/kindsofsentence#interrogative" TargetMode="External"/><Relationship Id="rId2" Type="http://schemas.openxmlformats.org/officeDocument/2006/relationships/hyperlink" Target="http://www.english-bangla.com/grammar/kindsofsentence#assertive" TargetMode="External"/><Relationship Id="rId1" Type="http://schemas.openxmlformats.org/officeDocument/2006/relationships/slideLayout" Target="../slideLayouts/slideLayout7.xml"/><Relationship Id="rId5" Type="http://schemas.openxmlformats.org/officeDocument/2006/relationships/hyperlink" Target="http://www.english-bangla.com/grammar/kindsofsentence#optative" TargetMode="External"/><Relationship Id="rId4" Type="http://schemas.openxmlformats.org/officeDocument/2006/relationships/hyperlink" Target="http://www.english-bangla.com/grammar/kindsofsentence#imperativ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9418"/>
            <a:ext cx="12192000" cy="52785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73" y="-114300"/>
            <a:ext cx="6082145" cy="1905000"/>
          </a:xfrm>
          <a:prstGeom prst="rect">
            <a:avLst/>
          </a:prstGeom>
        </p:spPr>
      </p:pic>
    </p:spTree>
    <p:extLst>
      <p:ext uri="{BB962C8B-B14F-4D97-AF65-F5344CB8AC3E}">
        <p14:creationId xmlns:p14="http://schemas.microsoft.com/office/powerpoint/2010/main" val="23080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fltVal val="0"/>
                                          </p:val>
                                        </p:tav>
                                        <p:tav tm="100000">
                                          <p:val>
                                            <p:strVal val="#ppt_w"/>
                                          </p:val>
                                        </p:tav>
                                      </p:tavLst>
                                    </p:anim>
                                    <p:anim calcmode="lin" valueType="num">
                                      <p:cBhvr>
                                        <p:cTn id="8" dur="5000" fill="hold"/>
                                        <p:tgtEl>
                                          <p:spTgt spid="6"/>
                                        </p:tgtEl>
                                        <p:attrNameLst>
                                          <p:attrName>ppt_h</p:attrName>
                                        </p:attrNameLst>
                                      </p:cBhvr>
                                      <p:tavLst>
                                        <p:tav tm="0">
                                          <p:val>
                                            <p:fltVal val="0"/>
                                          </p:val>
                                        </p:tav>
                                        <p:tav tm="100000">
                                          <p:val>
                                            <p:strVal val="#ppt_h"/>
                                          </p:val>
                                        </p:tav>
                                      </p:tavLst>
                                    </p:anim>
                                    <p:animEffect transition="in" filter="fade">
                                      <p:cBhvr>
                                        <p:cTn id="9" dur="5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style.rotation</p:attrName>
                                        </p:attrNameLst>
                                      </p:cBhvr>
                                      <p:tavLst>
                                        <p:tav tm="0">
                                          <p:val>
                                            <p:fltVal val="90"/>
                                          </p:val>
                                        </p:tav>
                                        <p:tav tm="100000">
                                          <p:val>
                                            <p:fltVal val="0"/>
                                          </p:val>
                                        </p:tav>
                                      </p:tavLst>
                                    </p:anim>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8399" y="5760969"/>
            <a:ext cx="6096000" cy="468077"/>
          </a:xfrm>
          <a:prstGeom prst="rect">
            <a:avLst/>
          </a:prstGeom>
        </p:spPr>
        <p:txBody>
          <a:bodyPr>
            <a:spAutoFit/>
          </a:bodyPr>
          <a:lstStyle/>
          <a:p>
            <a:pPr marR="0" lvl="0">
              <a:lnSpc>
                <a:spcPct val="107000"/>
              </a:lnSpc>
              <a:spcBef>
                <a:spcPts val="0"/>
              </a:spcBef>
              <a:spcAft>
                <a:spcPts val="800"/>
              </a:spcAft>
              <a:tabLst>
                <a:tab pos="457200" algn="l"/>
              </a:tabLs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400" dirty="0">
                <a:latin typeface="Times New Roman" panose="02020603050405020304" pitchFamily="18" charset="0"/>
                <a:ea typeface="Times New Roman" panose="02020603050405020304" pitchFamily="18" charset="0"/>
                <a:cs typeface="Arial" panose="020B0604020202020204" pitchFamily="34" charset="0"/>
              </a:rPr>
              <a:t>Human is the superior in this planet.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274123" y="478390"/>
            <a:ext cx="3546164" cy="593304"/>
          </a:xfrm>
          <a:prstGeom prst="rect">
            <a:avLst/>
          </a:prstGeom>
        </p:spPr>
        <p:txBody>
          <a:bodyPr wrap="none">
            <a:spAutoFit/>
          </a:bodyPr>
          <a:lstStyle/>
          <a:p>
            <a:pPr marL="342900" marR="0" lvl="0" indent="-342900">
              <a:lnSpc>
                <a:spcPct val="107000"/>
              </a:lnSpc>
              <a:spcBef>
                <a:spcPts val="0"/>
              </a:spcBef>
              <a:spcAft>
                <a:spcPts val="800"/>
              </a:spcAft>
              <a:tabLst>
                <a:tab pos="457200" algn="l"/>
              </a:tabLst>
            </a:pPr>
            <a:r>
              <a:rPr lang="en-US" sz="3200" b="1" dirty="0">
                <a:latin typeface="Times New Roman" panose="02020603050405020304" pitchFamily="18" charset="0"/>
                <a:ea typeface="Times New Roman" panose="02020603050405020304" pitchFamily="18" charset="0"/>
                <a:cs typeface="Arial" panose="020B0604020202020204" pitchFamily="34" charset="0"/>
              </a:rPr>
              <a:t>I. Simple Sentence:</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745170" y="1416234"/>
            <a:ext cx="8604069" cy="830997"/>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cs typeface="Arial" panose="020B0604020202020204" pitchFamily="34" charset="0"/>
              </a:rPr>
              <a:t>Simple sentence is structured with only one subject and one finite verb. </a:t>
            </a:r>
            <a:endParaRPr lang="en-US" sz="2400" dirty="0"/>
          </a:p>
        </p:txBody>
      </p:sp>
      <p:sp>
        <p:nvSpPr>
          <p:cNvPr id="5" name="Rectangle 4"/>
          <p:cNvSpPr/>
          <p:nvPr/>
        </p:nvSpPr>
        <p:spPr>
          <a:xfrm>
            <a:off x="1745170" y="2357732"/>
            <a:ext cx="6322565" cy="468077"/>
          </a:xfrm>
          <a:prstGeom prst="rect">
            <a:avLst/>
          </a:prstGeom>
        </p:spPr>
        <p:txBody>
          <a:bodyPr wrap="none">
            <a:spAutoFit/>
          </a:bodyPr>
          <a:lstStyle/>
          <a:p>
            <a:pPr marR="0" lvl="0">
              <a:lnSpc>
                <a:spcPct val="107000"/>
              </a:lnSpc>
              <a:spcBef>
                <a:spcPts val="0"/>
              </a:spcBef>
              <a:spcAft>
                <a:spcPts val="800"/>
              </a:spcAft>
              <a:tabLst>
                <a:tab pos="457200" algn="l"/>
              </a:tabLst>
            </a:pPr>
            <a:r>
              <a:rPr lang="en-US" sz="2400" dirty="0">
                <a:latin typeface="Times New Roman" panose="02020603050405020304" pitchFamily="18" charset="0"/>
                <a:ea typeface="Times New Roman" panose="02020603050405020304" pitchFamily="18" charset="0"/>
                <a:cs typeface="Arial" panose="020B0604020202020204" pitchFamily="34" charset="0"/>
              </a:rPr>
              <a:t>Simple sentence has only one independent </a:t>
            </a:r>
            <a:r>
              <a:rPr lang="en-US" sz="2400" u="sng"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3"/>
              </a:rPr>
              <a:t>clause</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745170" y="3012004"/>
            <a:ext cx="1552028" cy="523220"/>
          </a:xfrm>
          <a:prstGeom prst="rect">
            <a:avLst/>
          </a:prstGeom>
        </p:spPr>
        <p:txBody>
          <a:bodyPr wrap="none">
            <a:spAutoFit/>
          </a:bodyPr>
          <a:lstStyle/>
          <a:p>
            <a:r>
              <a:rPr lang="en-US" sz="2800" b="1" dirty="0">
                <a:latin typeface="Times New Roman" panose="02020603050405020304" pitchFamily="18" charset="0"/>
                <a:ea typeface="Times New Roman" panose="02020603050405020304" pitchFamily="18" charset="0"/>
                <a:cs typeface="Arial" panose="020B0604020202020204" pitchFamily="34" charset="0"/>
              </a:rPr>
              <a:t>Pattern: </a:t>
            </a:r>
            <a:endParaRPr lang="en-US" sz="2800" dirty="0"/>
          </a:p>
        </p:txBody>
      </p:sp>
      <p:sp>
        <p:nvSpPr>
          <p:cNvPr id="7" name="Rectangle 6"/>
          <p:cNvSpPr/>
          <p:nvPr/>
        </p:nvSpPr>
        <p:spPr>
          <a:xfrm>
            <a:off x="2966757" y="3610935"/>
            <a:ext cx="4798108" cy="461665"/>
          </a:xfrm>
          <a:prstGeom prst="rect">
            <a:avLst/>
          </a:prstGeom>
        </p:spPr>
        <p:txBody>
          <a:bodyPr wrap="none">
            <a:spAutoFit/>
          </a:bodyPr>
          <a:lstStyle/>
          <a:p>
            <a:r>
              <a:rPr lang="en-US" sz="2400" b="1" dirty="0">
                <a:latin typeface="Times New Roman" panose="02020603050405020304" pitchFamily="18" charset="0"/>
                <a:ea typeface="Times New Roman" panose="02020603050405020304" pitchFamily="18" charset="0"/>
                <a:cs typeface="Arial" panose="020B0604020202020204" pitchFamily="34" charset="0"/>
              </a:rPr>
              <a:t>Subject + finite verb + complement</a:t>
            </a:r>
            <a:endParaRPr lang="en-US" sz="2400" dirty="0"/>
          </a:p>
        </p:txBody>
      </p:sp>
      <p:sp>
        <p:nvSpPr>
          <p:cNvPr id="8" name="Rectangle 7"/>
          <p:cNvSpPr/>
          <p:nvPr/>
        </p:nvSpPr>
        <p:spPr>
          <a:xfrm>
            <a:off x="1765998" y="4551183"/>
            <a:ext cx="1840568" cy="523220"/>
          </a:xfrm>
          <a:prstGeom prst="rect">
            <a:avLst/>
          </a:prstGeom>
        </p:spPr>
        <p:txBody>
          <a:bodyPr wrap="none">
            <a:spAutoFit/>
          </a:bodyPr>
          <a:lstStyle/>
          <a:p>
            <a:r>
              <a:rPr lang="en-US" sz="2800" b="1" dirty="0" err="1" smtClean="0">
                <a:latin typeface="Times New Roman" panose="02020603050405020304" pitchFamily="18" charset="0"/>
                <a:ea typeface="Times New Roman" panose="02020603050405020304" pitchFamily="18" charset="0"/>
                <a:cs typeface="Arial" panose="020B0604020202020204" pitchFamily="34" charset="0"/>
              </a:rPr>
              <a:t>Exmaple</a:t>
            </a:r>
            <a:r>
              <a:rPr lang="en-US" sz="2800" b="1" dirty="0" smtClean="0">
                <a:latin typeface="Times New Roman" panose="02020603050405020304" pitchFamily="18" charset="0"/>
                <a:ea typeface="Times New Roman" panose="02020603050405020304" pitchFamily="18" charset="0"/>
                <a:cs typeface="Arial" panose="020B0604020202020204" pitchFamily="34" charset="0"/>
              </a:rPr>
              <a:t> : </a:t>
            </a:r>
            <a:endParaRPr lang="en-US" sz="2800" dirty="0"/>
          </a:p>
        </p:txBody>
      </p:sp>
      <p:sp>
        <p:nvSpPr>
          <p:cNvPr id="9" name="Rectangle 8"/>
          <p:cNvSpPr/>
          <p:nvPr/>
        </p:nvSpPr>
        <p:spPr>
          <a:xfrm>
            <a:off x="3468399" y="4611240"/>
            <a:ext cx="4599336"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cs typeface="Arial" panose="020B0604020202020204" pitchFamily="34" charset="0"/>
              </a:rPr>
              <a:t>- Bangladesh </a:t>
            </a:r>
            <a:r>
              <a:rPr lang="en-US" sz="2400" dirty="0">
                <a:latin typeface="Times New Roman" panose="02020603050405020304" pitchFamily="18" charset="0"/>
                <a:ea typeface="Times New Roman" panose="02020603050405020304" pitchFamily="18" charset="0"/>
                <a:cs typeface="Arial" panose="020B0604020202020204" pitchFamily="34" charset="0"/>
              </a:rPr>
              <a:t>is a populated country</a:t>
            </a:r>
            <a:endParaRPr lang="en-US" sz="2400" dirty="0"/>
          </a:p>
        </p:txBody>
      </p:sp>
      <p:sp>
        <p:nvSpPr>
          <p:cNvPr id="10" name="Rectangle 9"/>
          <p:cNvSpPr/>
          <p:nvPr/>
        </p:nvSpPr>
        <p:spPr>
          <a:xfrm>
            <a:off x="3468399" y="5182391"/>
            <a:ext cx="3405099"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cs typeface="Arial" panose="020B0604020202020204" pitchFamily="34" charset="0"/>
              </a:rPr>
              <a:t>- Life is not a bed of roses</a:t>
            </a:r>
            <a:endParaRPr lang="en-US" sz="2400" dirty="0"/>
          </a:p>
        </p:txBody>
      </p:sp>
      <p:sp>
        <p:nvSpPr>
          <p:cNvPr id="11" name="Rounded Rectangle 10"/>
          <p:cNvSpPr/>
          <p:nvPr/>
        </p:nvSpPr>
        <p:spPr>
          <a:xfrm>
            <a:off x="2847488" y="3559019"/>
            <a:ext cx="5382113" cy="664269"/>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2" name="Right Arrow 11"/>
          <p:cNvSpPr/>
          <p:nvPr/>
        </p:nvSpPr>
        <p:spPr>
          <a:xfrm rot="19356343">
            <a:off x="2217665" y="5436093"/>
            <a:ext cx="1079644" cy="721384"/>
          </a:xfrm>
          <a:prstGeom prst="right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87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iterate type="wd">
                                    <p:tmPct val="10000"/>
                                  </p:iterate>
                                  <p:childTnLst>
                                    <p:set>
                                      <p:cBhvr>
                                        <p:cTn id="41" dur="1" fill="hold">
                                          <p:stCondLst>
                                            <p:cond delay="0"/>
                                          </p:stCondLst>
                                        </p:cTn>
                                        <p:tgtEl>
                                          <p:spTgt spid="7"/>
                                        </p:tgtEl>
                                        <p:attrNameLst>
                                          <p:attrName>style.visibility</p:attrName>
                                        </p:attrNameLst>
                                      </p:cBhvr>
                                      <p:to>
                                        <p:strVal val="visible"/>
                                      </p:to>
                                    </p:set>
                                    <p:anim calcmode="lin" valueType="num">
                                      <p:cBhvr>
                                        <p:cTn id="42" dur="2000" fill="hold"/>
                                        <p:tgtEl>
                                          <p:spTgt spid="7"/>
                                        </p:tgtEl>
                                        <p:attrNameLst>
                                          <p:attrName>ppt_w</p:attrName>
                                        </p:attrNameLst>
                                      </p:cBhvr>
                                      <p:tavLst>
                                        <p:tav tm="0">
                                          <p:val>
                                            <p:fltVal val="0"/>
                                          </p:val>
                                        </p:tav>
                                        <p:tav tm="100000">
                                          <p:val>
                                            <p:strVal val="#ppt_w"/>
                                          </p:val>
                                        </p:tav>
                                      </p:tavLst>
                                    </p:anim>
                                    <p:anim calcmode="lin" valueType="num">
                                      <p:cBhvr>
                                        <p:cTn id="43" dur="2000" fill="hold"/>
                                        <p:tgtEl>
                                          <p:spTgt spid="7"/>
                                        </p:tgtEl>
                                        <p:attrNameLst>
                                          <p:attrName>ppt_h</p:attrName>
                                        </p:attrNameLst>
                                      </p:cBhvr>
                                      <p:tavLst>
                                        <p:tav tm="0">
                                          <p:val>
                                            <p:fltVal val="0"/>
                                          </p:val>
                                        </p:tav>
                                        <p:tav tm="100000">
                                          <p:val>
                                            <p:strVal val="#ppt_h"/>
                                          </p:val>
                                        </p:tav>
                                      </p:tavLst>
                                    </p:anim>
                                    <p:animEffect transition="in" filter="fade">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repeatCount="indefinite"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2000"/>
                                        <p:tgtEl>
                                          <p:spTgt spid="11"/>
                                        </p:tgtEl>
                                      </p:cBhvr>
                                    </p:animEffect>
                                  </p:childTnLst>
                                  <p:subTnLst>
                                    <p:audio>
                                      <p:cMediaNode vol="100000">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80">
                                          <p:stCondLst>
                                            <p:cond delay="0"/>
                                          </p:stCondLst>
                                        </p:cTn>
                                        <p:tgtEl>
                                          <p:spTgt spid="8"/>
                                        </p:tgtEl>
                                      </p:cBhvr>
                                    </p:animEffect>
                                    <p:anim calcmode="lin" valueType="num">
                                      <p:cBhvr>
                                        <p:cTn id="5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0" dur="26">
                                          <p:stCondLst>
                                            <p:cond delay="650"/>
                                          </p:stCondLst>
                                        </p:cTn>
                                        <p:tgtEl>
                                          <p:spTgt spid="8"/>
                                        </p:tgtEl>
                                      </p:cBhvr>
                                      <p:to x="100000" y="60000"/>
                                    </p:animScale>
                                    <p:animScale>
                                      <p:cBhvr>
                                        <p:cTn id="61" dur="166" decel="50000">
                                          <p:stCondLst>
                                            <p:cond delay="676"/>
                                          </p:stCondLst>
                                        </p:cTn>
                                        <p:tgtEl>
                                          <p:spTgt spid="8"/>
                                        </p:tgtEl>
                                      </p:cBhvr>
                                      <p:to x="100000" y="100000"/>
                                    </p:animScale>
                                    <p:animScale>
                                      <p:cBhvr>
                                        <p:cTn id="62" dur="26">
                                          <p:stCondLst>
                                            <p:cond delay="1312"/>
                                          </p:stCondLst>
                                        </p:cTn>
                                        <p:tgtEl>
                                          <p:spTgt spid="8"/>
                                        </p:tgtEl>
                                      </p:cBhvr>
                                      <p:to x="100000" y="80000"/>
                                    </p:animScale>
                                    <p:animScale>
                                      <p:cBhvr>
                                        <p:cTn id="63" dur="166" decel="50000">
                                          <p:stCondLst>
                                            <p:cond delay="1338"/>
                                          </p:stCondLst>
                                        </p:cTn>
                                        <p:tgtEl>
                                          <p:spTgt spid="8"/>
                                        </p:tgtEl>
                                      </p:cBhvr>
                                      <p:to x="100000" y="100000"/>
                                    </p:animScale>
                                    <p:animScale>
                                      <p:cBhvr>
                                        <p:cTn id="64" dur="26">
                                          <p:stCondLst>
                                            <p:cond delay="1642"/>
                                          </p:stCondLst>
                                        </p:cTn>
                                        <p:tgtEl>
                                          <p:spTgt spid="8"/>
                                        </p:tgtEl>
                                      </p:cBhvr>
                                      <p:to x="100000" y="90000"/>
                                    </p:animScale>
                                    <p:animScale>
                                      <p:cBhvr>
                                        <p:cTn id="65" dur="166" decel="50000">
                                          <p:stCondLst>
                                            <p:cond delay="1668"/>
                                          </p:stCondLst>
                                        </p:cTn>
                                        <p:tgtEl>
                                          <p:spTgt spid="8"/>
                                        </p:tgtEl>
                                      </p:cBhvr>
                                      <p:to x="100000" y="100000"/>
                                    </p:animScale>
                                    <p:animScale>
                                      <p:cBhvr>
                                        <p:cTn id="66" dur="26">
                                          <p:stCondLst>
                                            <p:cond delay="1808"/>
                                          </p:stCondLst>
                                        </p:cTn>
                                        <p:tgtEl>
                                          <p:spTgt spid="8"/>
                                        </p:tgtEl>
                                      </p:cBhvr>
                                      <p:to x="100000" y="95000"/>
                                    </p:animScale>
                                    <p:animScale>
                                      <p:cBhvr>
                                        <p:cTn id="67" dur="166" decel="50000">
                                          <p:stCondLst>
                                            <p:cond delay="1834"/>
                                          </p:stCondLst>
                                        </p:cTn>
                                        <p:tgtEl>
                                          <p:spTgt spid="8"/>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wd">
                                    <p:tmPct val="10000"/>
                                  </p:iterate>
                                  <p:childTnLst>
                                    <p:set>
                                      <p:cBhvr>
                                        <p:cTn id="71" dur="1" fill="hold">
                                          <p:stCondLst>
                                            <p:cond delay="0"/>
                                          </p:stCondLst>
                                        </p:cTn>
                                        <p:tgtEl>
                                          <p:spTgt spid="9"/>
                                        </p:tgtEl>
                                        <p:attrNameLst>
                                          <p:attrName>style.visibility</p:attrName>
                                        </p:attrNameLst>
                                      </p:cBhvr>
                                      <p:to>
                                        <p:strVal val="visible"/>
                                      </p:to>
                                    </p:set>
                                    <p:anim calcmode="lin" valueType="num">
                                      <p:cBhvr additive="base">
                                        <p:cTn id="72" dur="2000" fill="hold"/>
                                        <p:tgtEl>
                                          <p:spTgt spid="9"/>
                                        </p:tgtEl>
                                        <p:attrNameLst>
                                          <p:attrName>ppt_x</p:attrName>
                                        </p:attrNameLst>
                                      </p:cBhvr>
                                      <p:tavLst>
                                        <p:tav tm="0">
                                          <p:val>
                                            <p:strVal val="1+#ppt_w/2"/>
                                          </p:val>
                                        </p:tav>
                                        <p:tav tm="100000">
                                          <p:val>
                                            <p:strVal val="#ppt_x"/>
                                          </p:val>
                                        </p:tav>
                                      </p:tavLst>
                                    </p:anim>
                                    <p:anim calcmode="lin" valueType="num">
                                      <p:cBhvr additive="base">
                                        <p:cTn id="73"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iterate type="wd">
                                    <p:tmPct val="10000"/>
                                  </p:iterate>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2000" fill="hold"/>
                                        <p:tgtEl>
                                          <p:spTgt spid="10"/>
                                        </p:tgtEl>
                                        <p:attrNameLst>
                                          <p:attrName>ppt_x</p:attrName>
                                        </p:attrNameLst>
                                      </p:cBhvr>
                                      <p:tavLst>
                                        <p:tav tm="0">
                                          <p:val>
                                            <p:strVal val="0-#ppt_w/2"/>
                                          </p:val>
                                        </p:tav>
                                        <p:tav tm="100000">
                                          <p:val>
                                            <p:strVal val="#ppt_x"/>
                                          </p:val>
                                        </p:tav>
                                      </p:tavLst>
                                    </p:anim>
                                    <p:anim calcmode="lin" valueType="num">
                                      <p:cBhvr additive="base">
                                        <p:cTn id="7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wd">
                                    <p:tmPct val="10000"/>
                                  </p:iterate>
                                  <p:childTnLst>
                                    <p:set>
                                      <p:cBhvr>
                                        <p:cTn id="83" dur="1" fill="hold">
                                          <p:stCondLst>
                                            <p:cond delay="0"/>
                                          </p:stCondLst>
                                        </p:cTn>
                                        <p:tgtEl>
                                          <p:spTgt spid="2"/>
                                        </p:tgtEl>
                                        <p:attrNameLst>
                                          <p:attrName>style.visibility</p:attrName>
                                        </p:attrNameLst>
                                      </p:cBhvr>
                                      <p:to>
                                        <p:strVal val="visible"/>
                                      </p:to>
                                    </p:set>
                                    <p:anim calcmode="lin" valueType="num">
                                      <p:cBhvr additive="base">
                                        <p:cTn id="84" dur="2000" fill="hold"/>
                                        <p:tgtEl>
                                          <p:spTgt spid="2"/>
                                        </p:tgtEl>
                                        <p:attrNameLst>
                                          <p:attrName>ppt_x</p:attrName>
                                        </p:attrNameLst>
                                      </p:cBhvr>
                                      <p:tavLst>
                                        <p:tav tm="0">
                                          <p:val>
                                            <p:strVal val="1+#ppt_w/2"/>
                                          </p:val>
                                        </p:tav>
                                        <p:tav tm="100000">
                                          <p:val>
                                            <p:strVal val="#ppt_x"/>
                                          </p:val>
                                        </p:tav>
                                      </p:tavLst>
                                    </p:anim>
                                    <p:anim calcmode="lin" valueType="num">
                                      <p:cBhvr additive="base">
                                        <p:cTn id="85"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12" repeatCount="indefinite"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2000" fill="hold"/>
                                        <p:tgtEl>
                                          <p:spTgt spid="12"/>
                                        </p:tgtEl>
                                        <p:attrNameLst>
                                          <p:attrName>ppt_x</p:attrName>
                                        </p:attrNameLst>
                                      </p:cBhvr>
                                      <p:tavLst>
                                        <p:tav tm="0">
                                          <p:val>
                                            <p:strVal val="0-#ppt_w/2"/>
                                          </p:val>
                                        </p:tav>
                                        <p:tav tm="100000">
                                          <p:val>
                                            <p:strVal val="#ppt_x"/>
                                          </p:val>
                                        </p:tav>
                                      </p:tavLst>
                                    </p:anim>
                                    <p:anim calcmode="lin" valueType="num">
                                      <p:cBhvr additive="base">
                                        <p:cTn id="91"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1429" y="3360144"/>
            <a:ext cx="7846422" cy="1277850"/>
          </a:xfrm>
          <a:prstGeom prst="rect">
            <a:avLst/>
          </a:prstGeom>
        </p:spPr>
        <p:txBody>
          <a:bodyPr wrap="square">
            <a:spAutoFit/>
          </a:bodyPr>
          <a:lstStyle/>
          <a:p>
            <a:pPr marR="0" lvl="0">
              <a:lnSpc>
                <a:spcPct val="107000"/>
              </a:lnSpc>
              <a:spcBef>
                <a:spcPts val="0"/>
              </a:spcBef>
              <a:spcAft>
                <a:spcPts val="0"/>
              </a:spcAft>
              <a:tabLst>
                <a:tab pos="457200" algn="l"/>
              </a:tabLs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400" dirty="0">
                <a:latin typeface="Times New Roman" panose="02020603050405020304" pitchFamily="18" charset="0"/>
                <a:ea typeface="Times New Roman" panose="02020603050405020304" pitchFamily="18" charset="0"/>
                <a:cs typeface="Arial" panose="020B0604020202020204" pitchFamily="34" charset="0"/>
              </a:rPr>
              <a:t>If you work hard, you will shine in life. (Here, ‘if you work hard’ is sub-ordinate clause and ‘you will shine in life’ is main or principal clause.)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675017" y="519887"/>
            <a:ext cx="4659086" cy="619272"/>
          </a:xfrm>
          <a:prstGeom prst="rect">
            <a:avLst/>
          </a:prstGeom>
        </p:spPr>
        <p:txBody>
          <a:bodyPr wrap="square">
            <a:spAutoFit/>
          </a:bodyPr>
          <a:lstStyle/>
          <a:p>
            <a:pPr marR="0" lvl="0">
              <a:lnSpc>
                <a:spcPct val="107000"/>
              </a:lnSpc>
              <a:spcBef>
                <a:spcPts val="0"/>
              </a:spcBef>
              <a:spcAft>
                <a:spcPts val="800"/>
              </a:spcAft>
              <a:tabLst>
                <a:tab pos="457200" algn="l"/>
              </a:tabLst>
            </a:pPr>
            <a:r>
              <a:rPr lang="en-US" sz="3200" b="1" dirty="0" smtClean="0">
                <a:latin typeface="Times New Roman" panose="02020603050405020304" pitchFamily="18" charset="0"/>
                <a:ea typeface="Times New Roman" panose="02020603050405020304" pitchFamily="18" charset="0"/>
                <a:cs typeface="Arial" panose="020B0604020202020204" pitchFamily="34" charset="0"/>
              </a:rPr>
              <a:t>II</a:t>
            </a:r>
            <a:r>
              <a:rPr lang="en-US" sz="3200" b="1" dirty="0">
                <a:latin typeface="Times New Roman" panose="02020603050405020304" pitchFamily="18" charset="0"/>
                <a:ea typeface="Times New Roman" panose="02020603050405020304" pitchFamily="18" charset="0"/>
                <a:cs typeface="Arial" panose="020B0604020202020204" pitchFamily="34" charset="0"/>
              </a:rPr>
              <a:t>. Complex Sentence:</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441268" y="1808312"/>
            <a:ext cx="9126583" cy="882678"/>
          </a:xfrm>
          <a:prstGeom prst="rect">
            <a:avLst/>
          </a:prstGeom>
        </p:spPr>
        <p:txBody>
          <a:bodyPr wrap="square">
            <a:spAutoFit/>
          </a:bodyPr>
          <a:lstStyle/>
          <a:p>
            <a:pPr marR="0" lvl="0">
              <a:lnSpc>
                <a:spcPct val="107000"/>
              </a:lnSpc>
              <a:spcBef>
                <a:spcPts val="0"/>
              </a:spcBef>
              <a:spcAft>
                <a:spcPts val="0"/>
              </a:spcAft>
              <a:tabLst>
                <a:tab pos="457200" algn="l"/>
              </a:tabLst>
            </a:pPr>
            <a:r>
              <a:rPr lang="en-US" sz="2400" dirty="0">
                <a:latin typeface="Times New Roman" panose="02020603050405020304" pitchFamily="18" charset="0"/>
                <a:ea typeface="Times New Roman" panose="02020603050405020304" pitchFamily="18" charset="0"/>
                <a:cs typeface="Arial" panose="020B0604020202020204" pitchFamily="34" charset="0"/>
              </a:rPr>
              <a:t> A sentence consisting of one principal clause and one or more sub-ordinate clause(s) is a complex sentence.</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571897" y="3129311"/>
            <a:ext cx="1449436" cy="461665"/>
          </a:xfrm>
          <a:prstGeom prst="rect">
            <a:avLst/>
          </a:prstGeom>
        </p:spPr>
        <p:txBody>
          <a:bodyPr wrap="none">
            <a:spAutoFit/>
          </a:bodyPr>
          <a:lstStyle/>
          <a:p>
            <a:r>
              <a:rPr lang="en-US" sz="2400" b="1" dirty="0">
                <a:latin typeface="Times New Roman" panose="02020603050405020304" pitchFamily="18" charset="0"/>
                <a:ea typeface="Times New Roman" panose="02020603050405020304" pitchFamily="18" charset="0"/>
                <a:cs typeface="Arial" panose="020B0604020202020204" pitchFamily="34" charset="0"/>
              </a:rPr>
              <a:t>Example:</a:t>
            </a:r>
            <a:endParaRPr lang="en-US" sz="2400" dirty="0"/>
          </a:p>
        </p:txBody>
      </p:sp>
      <p:sp>
        <p:nvSpPr>
          <p:cNvPr id="6" name="Right Arrow 5"/>
          <p:cNvSpPr/>
          <p:nvPr/>
        </p:nvSpPr>
        <p:spPr>
          <a:xfrm rot="19692502">
            <a:off x="1550635" y="3911305"/>
            <a:ext cx="1079644" cy="721384"/>
          </a:xfrm>
          <a:prstGeom prst="right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68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iterate type="wd">
                                    <p:tmPct val="10000"/>
                                  </p:iterate>
                                  <p:childTnLst>
                                    <p:set>
                                      <p:cBhvr>
                                        <p:cTn id="36" dur="1" fill="hold">
                                          <p:stCondLst>
                                            <p:cond delay="0"/>
                                          </p:stCondLst>
                                        </p:cTn>
                                        <p:tgtEl>
                                          <p:spTgt spid="2"/>
                                        </p:tgtEl>
                                        <p:attrNameLst>
                                          <p:attrName>style.visibility</p:attrName>
                                        </p:attrNameLst>
                                      </p:cBhvr>
                                      <p:to>
                                        <p:strVal val="visible"/>
                                      </p:to>
                                    </p:set>
                                    <p:anim calcmode="lin" valueType="num">
                                      <p:cBhvr>
                                        <p:cTn id="37" dur="2000" fill="hold"/>
                                        <p:tgtEl>
                                          <p:spTgt spid="2"/>
                                        </p:tgtEl>
                                        <p:attrNameLst>
                                          <p:attrName>ppt_w</p:attrName>
                                        </p:attrNameLst>
                                      </p:cBhvr>
                                      <p:tavLst>
                                        <p:tav tm="0">
                                          <p:val>
                                            <p:fltVal val="0"/>
                                          </p:val>
                                        </p:tav>
                                        <p:tav tm="100000">
                                          <p:val>
                                            <p:strVal val="#ppt_w"/>
                                          </p:val>
                                        </p:tav>
                                      </p:tavLst>
                                    </p:anim>
                                    <p:anim calcmode="lin" valueType="num">
                                      <p:cBhvr>
                                        <p:cTn id="38" dur="2000" fill="hold"/>
                                        <p:tgtEl>
                                          <p:spTgt spid="2"/>
                                        </p:tgtEl>
                                        <p:attrNameLst>
                                          <p:attrName>ppt_h</p:attrName>
                                        </p:attrNameLst>
                                      </p:cBhvr>
                                      <p:tavLst>
                                        <p:tav tm="0">
                                          <p:val>
                                            <p:fltVal val="0"/>
                                          </p:val>
                                        </p:tav>
                                        <p:tav tm="100000">
                                          <p:val>
                                            <p:strVal val="#ppt_h"/>
                                          </p:val>
                                        </p:tav>
                                      </p:tavLst>
                                    </p:anim>
                                    <p:animEffect transition="in" filter="fade">
                                      <p:cBhvr>
                                        <p:cTn id="39" dur="2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repeatCount="indefinite"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2000" fill="hold"/>
                                        <p:tgtEl>
                                          <p:spTgt spid="6"/>
                                        </p:tgtEl>
                                        <p:attrNameLst>
                                          <p:attrName>ppt_x</p:attrName>
                                        </p:attrNameLst>
                                      </p:cBhvr>
                                      <p:tavLst>
                                        <p:tav tm="0">
                                          <p:val>
                                            <p:strVal val="0-#ppt_w/2"/>
                                          </p:val>
                                        </p:tav>
                                        <p:tav tm="100000">
                                          <p:val>
                                            <p:strVal val="#ppt_x"/>
                                          </p:val>
                                        </p:tav>
                                      </p:tavLst>
                                    </p:anim>
                                    <p:anim calcmode="lin" valueType="num">
                                      <p:cBhvr additive="base">
                                        <p:cTn id="4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5326" y="791489"/>
            <a:ext cx="9805852" cy="1277850"/>
          </a:xfrm>
          <a:prstGeom prst="rect">
            <a:avLst/>
          </a:prstGeom>
        </p:spPr>
        <p:txBody>
          <a:bodyPr wrap="square">
            <a:spAutoFit/>
          </a:bodyPr>
          <a:lstStyle/>
          <a:p>
            <a:pPr marR="0" lvl="0" algn="just">
              <a:lnSpc>
                <a:spcPct val="107000"/>
              </a:lnSpc>
              <a:spcBef>
                <a:spcPts val="0"/>
              </a:spcBef>
              <a:spcAft>
                <a:spcPts val="800"/>
              </a:spcAft>
              <a:tabLst>
                <a:tab pos="457200" algn="l"/>
              </a:tabLst>
            </a:pPr>
            <a:r>
              <a:rPr lang="en-US" sz="2400" dirty="0">
                <a:latin typeface="Times New Roman" panose="02020603050405020304" pitchFamily="18" charset="0"/>
                <a:ea typeface="Times New Roman" panose="02020603050405020304" pitchFamily="18" charset="0"/>
                <a:cs typeface="Arial" panose="020B0604020202020204" pitchFamily="34" charset="0"/>
              </a:rPr>
              <a:t>Sub-ordinate clause begins with </a:t>
            </a:r>
            <a:r>
              <a:rPr lang="en-US" sz="2400"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2"/>
              </a:rPr>
              <a:t>conjunctions</a:t>
            </a:r>
            <a:r>
              <a:rPr lang="en-US" sz="2400" dirty="0">
                <a:latin typeface="Times New Roman" panose="02020603050405020304" pitchFamily="18" charset="0"/>
                <a:ea typeface="Times New Roman" panose="02020603050405020304" pitchFamily="18" charset="0"/>
                <a:cs typeface="Arial" panose="020B0604020202020204" pitchFamily="34" charset="0"/>
              </a:rPr>
              <a:t> like who, which, that, when, how, where, while, if, whether, because, since, as, though, although, till, until, unless, before, after, so that, whenever, wherever, whoever, whatever, etc.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797919" y="4545736"/>
            <a:ext cx="6096000" cy="468077"/>
          </a:xfrm>
          <a:prstGeom prst="rect">
            <a:avLst/>
          </a:prstGeom>
        </p:spPr>
        <p:txBody>
          <a:bodyPr>
            <a:spAutoFit/>
          </a:bodyPr>
          <a:lstStyle/>
          <a:p>
            <a:pPr marR="0" lvl="0">
              <a:lnSpc>
                <a:spcPct val="107000"/>
              </a:lnSpc>
              <a:spcBef>
                <a:spcPts val="0"/>
              </a:spcBef>
              <a:spcAft>
                <a:spcPts val="800"/>
              </a:spcAft>
              <a:tabLst>
                <a:tab pos="457200" algn="l"/>
              </a:tabLs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400" dirty="0">
                <a:latin typeface="Times New Roman" panose="02020603050405020304" pitchFamily="18" charset="0"/>
                <a:ea typeface="Times New Roman" panose="02020603050405020304" pitchFamily="18" charset="0"/>
                <a:cs typeface="Arial" panose="020B0604020202020204" pitchFamily="34" charset="0"/>
              </a:rPr>
              <a:t>We eat so that we can survive.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245326" y="2460563"/>
            <a:ext cx="1750800" cy="523220"/>
          </a:xfrm>
          <a:prstGeom prst="rect">
            <a:avLst/>
          </a:prstGeom>
        </p:spPr>
        <p:txBody>
          <a:bodyPr wrap="none">
            <a:spAutoFit/>
          </a:bodyPr>
          <a:lstStyle/>
          <a:p>
            <a:r>
              <a:rPr lang="en-US" sz="2800" b="1" dirty="0">
                <a:latin typeface="Times New Roman" panose="02020603050405020304" pitchFamily="18" charset="0"/>
                <a:ea typeface="Times New Roman" panose="02020603050405020304" pitchFamily="18" charset="0"/>
                <a:cs typeface="Arial" panose="020B0604020202020204" pitchFamily="34" charset="0"/>
              </a:rPr>
              <a:t>Example:</a:t>
            </a:r>
            <a:r>
              <a:rPr lang="en-US" sz="2800" dirty="0">
                <a:latin typeface="Times New Roman" panose="02020603050405020304" pitchFamily="18" charset="0"/>
                <a:ea typeface="Times New Roman" panose="02020603050405020304" pitchFamily="18" charset="0"/>
                <a:cs typeface="Arial" panose="020B0604020202020204" pitchFamily="34" charset="0"/>
              </a:rPr>
              <a:t> </a:t>
            </a:r>
            <a:endParaRPr lang="en-US" sz="2800" dirty="0"/>
          </a:p>
        </p:txBody>
      </p:sp>
      <p:sp>
        <p:nvSpPr>
          <p:cNvPr id="5" name="Rectangle 4"/>
          <p:cNvSpPr/>
          <p:nvPr/>
        </p:nvSpPr>
        <p:spPr>
          <a:xfrm>
            <a:off x="2797919" y="2495992"/>
            <a:ext cx="3158237"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cs typeface="Arial" panose="020B0604020202020204" pitchFamily="34" charset="0"/>
              </a:rPr>
              <a:t>- I know where he lives.</a:t>
            </a:r>
            <a:endParaRPr lang="en-US" sz="2400" dirty="0"/>
          </a:p>
        </p:txBody>
      </p:sp>
      <p:sp>
        <p:nvSpPr>
          <p:cNvPr id="6" name="Rectangle 5"/>
          <p:cNvSpPr/>
          <p:nvPr/>
        </p:nvSpPr>
        <p:spPr>
          <a:xfrm>
            <a:off x="2797919" y="3178514"/>
            <a:ext cx="4294765"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cs typeface="Arial" panose="020B0604020202020204" pitchFamily="34" charset="0"/>
              </a:rPr>
              <a:t>- I do not know what his name is.</a:t>
            </a:r>
            <a:endParaRPr lang="en-US" sz="2400" dirty="0"/>
          </a:p>
        </p:txBody>
      </p:sp>
      <p:sp>
        <p:nvSpPr>
          <p:cNvPr id="7" name="Rectangle 6"/>
          <p:cNvSpPr/>
          <p:nvPr/>
        </p:nvSpPr>
        <p:spPr>
          <a:xfrm>
            <a:off x="2797919" y="3862125"/>
            <a:ext cx="6096000" cy="461665"/>
          </a:xfrm>
          <a:prstGeom prst="rect">
            <a:avLst/>
          </a:prstGeom>
        </p:spPr>
        <p:txBody>
          <a:bodyPr>
            <a:spAutoFit/>
          </a:bodyPr>
          <a:lstStyle/>
          <a:p>
            <a:r>
              <a:rPr lang="en-US" sz="2400" dirty="0">
                <a:latin typeface="Times New Roman" panose="02020603050405020304" pitchFamily="18" charset="0"/>
                <a:ea typeface="Times New Roman" panose="02020603050405020304" pitchFamily="18" charset="0"/>
                <a:cs typeface="Arial" panose="020B0604020202020204" pitchFamily="34" charset="0"/>
              </a:rPr>
              <a:t>- While there is life there is hope</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400" dirty="0"/>
          </a:p>
        </p:txBody>
      </p:sp>
      <p:sp>
        <p:nvSpPr>
          <p:cNvPr id="8" name="Right Arrow 7"/>
          <p:cNvSpPr/>
          <p:nvPr/>
        </p:nvSpPr>
        <p:spPr>
          <a:xfrm rot="19692502">
            <a:off x="1609241" y="3738926"/>
            <a:ext cx="1079644" cy="721384"/>
          </a:xfrm>
          <a:prstGeom prst="right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92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iterate type="lt">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000" fill="hold"/>
                                        <p:tgtEl>
                                          <p:spTgt spid="6"/>
                                        </p:tgtEl>
                                        <p:attrNameLst>
                                          <p:attrName>ppt_x</p:attrName>
                                        </p:attrNameLst>
                                      </p:cBhvr>
                                      <p:tavLst>
                                        <p:tav tm="0">
                                          <p:val>
                                            <p:strVal val="0-#ppt_w/2"/>
                                          </p:val>
                                        </p:tav>
                                        <p:tav tm="100000">
                                          <p:val>
                                            <p:strVal val="#ppt_x"/>
                                          </p:val>
                                        </p:tav>
                                      </p:tavLst>
                                    </p:anim>
                                    <p:anim calcmode="lin" valueType="num">
                                      <p:cBhvr additive="base">
                                        <p:cTn id="37"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iterate type="wd">
                                    <p:tmPct val="10000"/>
                                  </p:iterate>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additive="base">
                                        <p:cTn id="42"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iterate type="wd">
                                    <p:tmPct val="10000"/>
                                  </p:iterate>
                                  <p:childTnLst>
                                    <p:set>
                                      <p:cBhvr>
                                        <p:cTn id="47" dur="1" fill="hold">
                                          <p:stCondLst>
                                            <p:cond delay="0"/>
                                          </p:stCondLst>
                                        </p:cTn>
                                        <p:tgtEl>
                                          <p:spTgt spid="3"/>
                                        </p:tgtEl>
                                        <p:attrNameLst>
                                          <p:attrName>style.visibility</p:attrName>
                                        </p:attrNameLst>
                                      </p:cBhvr>
                                      <p:to>
                                        <p:strVal val="visible"/>
                                      </p:to>
                                    </p:set>
                                    <p:anim calcmode="lin" valueType="num">
                                      <p:cBhvr additive="base">
                                        <p:cTn id="48" dur="2000" fill="hold"/>
                                        <p:tgtEl>
                                          <p:spTgt spid="3"/>
                                        </p:tgtEl>
                                        <p:attrNameLst>
                                          <p:attrName>ppt_x</p:attrName>
                                        </p:attrNameLst>
                                      </p:cBhvr>
                                      <p:tavLst>
                                        <p:tav tm="0">
                                          <p:val>
                                            <p:strVal val="0-#ppt_w/2"/>
                                          </p:val>
                                        </p:tav>
                                        <p:tav tm="100000">
                                          <p:val>
                                            <p:strVal val="#ppt_x"/>
                                          </p:val>
                                        </p:tav>
                                      </p:tavLst>
                                    </p:anim>
                                    <p:anim calcmode="lin" valueType="num">
                                      <p:cBhvr additive="base">
                                        <p:cTn id="49"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repeatCount="indefinite"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2000" fill="hold"/>
                                        <p:tgtEl>
                                          <p:spTgt spid="8"/>
                                        </p:tgtEl>
                                        <p:attrNameLst>
                                          <p:attrName>ppt_x</p:attrName>
                                        </p:attrNameLst>
                                      </p:cBhvr>
                                      <p:tavLst>
                                        <p:tav tm="0">
                                          <p:val>
                                            <p:strVal val="0-#ppt_w/2"/>
                                          </p:val>
                                        </p:tav>
                                        <p:tav tm="100000">
                                          <p:val>
                                            <p:strVal val="#ppt_x"/>
                                          </p:val>
                                        </p:tav>
                                      </p:tavLst>
                                    </p:anim>
                                    <p:anim calcmode="lin" valueType="num">
                                      <p:cBhvr additive="base">
                                        <p:cTn id="5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572" y="543703"/>
            <a:ext cx="4618572" cy="593304"/>
          </a:xfrm>
          <a:prstGeom prst="rect">
            <a:avLst/>
          </a:prstGeom>
        </p:spPr>
        <p:txBody>
          <a:bodyPr wrap="none">
            <a:spAutoFit/>
          </a:bodyPr>
          <a:lstStyle/>
          <a:p>
            <a:pPr marR="0" lvl="0">
              <a:lnSpc>
                <a:spcPct val="107000"/>
              </a:lnSpc>
              <a:spcBef>
                <a:spcPts val="0"/>
              </a:spcBef>
              <a:spcAft>
                <a:spcPts val="800"/>
              </a:spcAft>
              <a:tabLst>
                <a:tab pos="457200" algn="l"/>
              </a:tabLst>
            </a:pPr>
            <a:r>
              <a:rPr lang="en-US" sz="3200" b="1" dirty="0">
                <a:latin typeface="Times New Roman" panose="02020603050405020304" pitchFamily="18" charset="0"/>
                <a:ea typeface="Times New Roman" panose="02020603050405020304" pitchFamily="18" charset="0"/>
                <a:cs typeface="Arial" panose="020B0604020202020204" pitchFamily="34" charset="0"/>
              </a:rPr>
              <a:t>III. Compound Sentence:</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709748" y="1370746"/>
            <a:ext cx="10080173" cy="882678"/>
          </a:xfrm>
          <a:prstGeom prst="rect">
            <a:avLst/>
          </a:prstGeom>
        </p:spPr>
        <p:txBody>
          <a:bodyPr wrap="square">
            <a:spAutoFit/>
          </a:bodyPr>
          <a:lstStyle/>
          <a:p>
            <a:pPr marR="0" lvl="0" algn="just">
              <a:lnSpc>
                <a:spcPct val="107000"/>
              </a:lnSpc>
              <a:spcBef>
                <a:spcPts val="0"/>
              </a:spcBef>
              <a:spcAft>
                <a:spcPts val="800"/>
              </a:spcAft>
              <a:tabLst>
                <a:tab pos="457200" algn="l"/>
              </a:tabLst>
            </a:pPr>
            <a:r>
              <a:rPr lang="en-US" sz="2400" dirty="0">
                <a:latin typeface="Times New Roman" panose="02020603050405020304" pitchFamily="18" charset="0"/>
                <a:ea typeface="Times New Roman" panose="02020603050405020304" pitchFamily="18" charset="0"/>
                <a:cs typeface="Arial" panose="020B0604020202020204" pitchFamily="34" charset="0"/>
              </a:rPr>
              <a:t>A sentence having more than one principal clauses, linked by one or more coordinating conjunctions, preceded by a comma, is called compound sentence.</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738571" y="2487163"/>
            <a:ext cx="9881531" cy="1277850"/>
          </a:xfrm>
          <a:prstGeom prst="rect">
            <a:avLst/>
          </a:prstGeom>
        </p:spPr>
        <p:txBody>
          <a:bodyPr wrap="square">
            <a:spAutoFit/>
          </a:bodyPr>
          <a:lstStyle/>
          <a:p>
            <a:pPr marR="0" lvl="0" algn="just">
              <a:lnSpc>
                <a:spcPct val="107000"/>
              </a:lnSpc>
              <a:spcBef>
                <a:spcPts val="0"/>
              </a:spcBef>
              <a:spcAft>
                <a:spcPts val="800"/>
              </a:spcAft>
              <a:tabLst>
                <a:tab pos="457200" algn="l"/>
              </a:tabLst>
            </a:pPr>
            <a:r>
              <a:rPr lang="en-US" sz="2400" dirty="0">
                <a:latin typeface="Times New Roman" panose="02020603050405020304" pitchFamily="18" charset="0"/>
                <a:ea typeface="Times New Roman" panose="02020603050405020304" pitchFamily="18" charset="0"/>
                <a:cs typeface="Arial" panose="020B0604020202020204" pitchFamily="34" charset="0"/>
              </a:rPr>
              <a:t>Conjunctions that are used in compound sentences are and, but, or, for, nor, also, however, moreover, thus, so, therefore, else, still, as well as, accordingly, otherwise, yet, not yet, but also, either or, neither nor, on the contrary, etc.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309144" y="4752252"/>
            <a:ext cx="6096000" cy="468077"/>
          </a:xfrm>
          <a:prstGeom prst="rect">
            <a:avLst/>
          </a:prstGeom>
        </p:spPr>
        <p:txBody>
          <a:bodyPr>
            <a:spAutoFit/>
          </a:bodyPr>
          <a:lstStyle/>
          <a:p>
            <a:pPr marR="0" lvl="0">
              <a:lnSpc>
                <a:spcPct val="107000"/>
              </a:lnSpc>
              <a:spcBef>
                <a:spcPts val="0"/>
              </a:spcBef>
              <a:spcAft>
                <a:spcPts val="0"/>
              </a:spcAft>
              <a:tabLst>
                <a:tab pos="457200" algn="l"/>
              </a:tabLs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400" dirty="0">
                <a:latin typeface="Times New Roman" panose="02020603050405020304" pitchFamily="18" charset="0"/>
                <a:ea typeface="Times New Roman" panose="02020603050405020304" pitchFamily="18" charset="0"/>
                <a:cs typeface="Arial" panose="020B0604020202020204" pitchFamily="34" charset="0"/>
              </a:rPr>
              <a:t>He loves us, but he does not show it.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738571" y="4114042"/>
            <a:ext cx="1825725" cy="523220"/>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cs typeface="Arial" panose="020B0604020202020204" pitchFamily="34" charset="0"/>
              </a:rPr>
              <a:t>Example:</a:t>
            </a:r>
            <a:endParaRPr lang="en-US" sz="2800" dirty="0"/>
          </a:p>
        </p:txBody>
      </p:sp>
      <p:sp>
        <p:nvSpPr>
          <p:cNvPr id="8" name="Rectangle 7"/>
          <p:cNvSpPr/>
          <p:nvPr/>
        </p:nvSpPr>
        <p:spPr>
          <a:xfrm>
            <a:off x="2309144" y="4175597"/>
            <a:ext cx="6096000" cy="461665"/>
          </a:xfrm>
          <a:prstGeom prst="rect">
            <a:avLst/>
          </a:prstGeom>
        </p:spPr>
        <p:txBody>
          <a:bodyPr>
            <a:spAutoFit/>
          </a:bodyPr>
          <a:lstStyle/>
          <a:p>
            <a:r>
              <a:rPr lang="en-US" sz="2400" dirty="0">
                <a:latin typeface="Times New Roman" panose="02020603050405020304" pitchFamily="18" charset="0"/>
                <a:ea typeface="Times New Roman" panose="02020603050405020304" pitchFamily="18" charset="0"/>
                <a:cs typeface="Arial" panose="020B0604020202020204" pitchFamily="34" charset="0"/>
              </a:rPr>
              <a:t>- Respect others, and others will respect you</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400" dirty="0"/>
          </a:p>
        </p:txBody>
      </p:sp>
      <p:sp>
        <p:nvSpPr>
          <p:cNvPr id="9" name="Right Arrow 8"/>
          <p:cNvSpPr/>
          <p:nvPr/>
        </p:nvSpPr>
        <p:spPr>
          <a:xfrm rot="19692502">
            <a:off x="1111610" y="4885313"/>
            <a:ext cx="1079644" cy="721384"/>
          </a:xfrm>
          <a:prstGeom prst="right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4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iterate type="wd">
                                    <p:tmPct val="10000"/>
                                  </p:iterate>
                                  <p:childTnLst>
                                    <p:set>
                                      <p:cBhvr>
                                        <p:cTn id="43" dur="1" fill="hold">
                                          <p:stCondLst>
                                            <p:cond delay="0"/>
                                          </p:stCondLst>
                                        </p:cTn>
                                        <p:tgtEl>
                                          <p:spTgt spid="8"/>
                                        </p:tgtEl>
                                        <p:attrNameLst>
                                          <p:attrName>style.visibility</p:attrName>
                                        </p:attrNameLst>
                                      </p:cBhvr>
                                      <p:to>
                                        <p:strVal val="visible"/>
                                      </p:to>
                                    </p:set>
                                    <p:anim calcmode="lin" valueType="num">
                                      <p:cBhvr additive="base">
                                        <p:cTn id="44" dur="2000" fill="hold"/>
                                        <p:tgtEl>
                                          <p:spTgt spid="8"/>
                                        </p:tgtEl>
                                        <p:attrNameLst>
                                          <p:attrName>ppt_x</p:attrName>
                                        </p:attrNameLst>
                                      </p:cBhvr>
                                      <p:tavLst>
                                        <p:tav tm="0">
                                          <p:val>
                                            <p:strVal val="1+#ppt_w/2"/>
                                          </p:val>
                                        </p:tav>
                                        <p:tav tm="100000">
                                          <p:val>
                                            <p:strVal val="#ppt_x"/>
                                          </p:val>
                                        </p:tav>
                                      </p:tavLst>
                                    </p:anim>
                                    <p:anim calcmode="lin" valueType="num">
                                      <p:cBhvr additive="base">
                                        <p:cTn id="45"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iterate type="wd">
                                    <p:tmPct val="10000"/>
                                  </p:iterate>
                                  <p:childTnLst>
                                    <p:set>
                                      <p:cBhvr>
                                        <p:cTn id="49" dur="1" fill="hold">
                                          <p:stCondLst>
                                            <p:cond delay="0"/>
                                          </p:stCondLst>
                                        </p:cTn>
                                        <p:tgtEl>
                                          <p:spTgt spid="6">
                                            <p:txEl>
                                              <p:pRg st="0" end="0"/>
                                            </p:txEl>
                                          </p:spTgt>
                                        </p:tgtEl>
                                        <p:attrNameLst>
                                          <p:attrName>style.visibility</p:attrName>
                                        </p:attrNameLst>
                                      </p:cBhvr>
                                      <p:to>
                                        <p:strVal val="visible"/>
                                      </p:to>
                                    </p:set>
                                    <p:anim calcmode="lin" valueType="num">
                                      <p:cBhvr additive="base">
                                        <p:cTn id="50"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51"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2" repeatCount="indefinite"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2000" fill="hold"/>
                                        <p:tgtEl>
                                          <p:spTgt spid="9"/>
                                        </p:tgtEl>
                                        <p:attrNameLst>
                                          <p:attrName>ppt_x</p:attrName>
                                        </p:attrNameLst>
                                      </p:cBhvr>
                                      <p:tavLst>
                                        <p:tav tm="0">
                                          <p:val>
                                            <p:strVal val="0-#ppt_w/2"/>
                                          </p:val>
                                        </p:tav>
                                        <p:tav tm="100000">
                                          <p:val>
                                            <p:strVal val="#ppt_x"/>
                                          </p:val>
                                        </p:tav>
                                      </p:tavLst>
                                    </p:anim>
                                    <p:anim calcmode="lin" valueType="num">
                                      <p:cBhvr additive="base">
                                        <p:cTn id="57"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73238" y="193963"/>
            <a:ext cx="4378035" cy="1107996"/>
          </a:xfrm>
          <a:prstGeom prst="rect">
            <a:avLst/>
          </a:prstGeom>
          <a:noFill/>
        </p:spPr>
        <p:txBody>
          <a:bodyPr wrap="square" rtlCol="0">
            <a:spAutoFit/>
          </a:bodyPr>
          <a:lstStyle/>
          <a:p>
            <a:r>
              <a:rPr lang="en-US" sz="6600" b="1" dirty="0" err="1" smtClean="0">
                <a:latin typeface="TeeshtaMJ" panose="00000400000000000000" pitchFamily="2" charset="0"/>
                <a:cs typeface="TeeshtaMJ" panose="00000400000000000000" pitchFamily="2" charset="0"/>
              </a:rPr>
              <a:t>আল্লাহ্</a:t>
            </a:r>
            <a:r>
              <a:rPr lang="en-US" sz="6600" b="1" dirty="0" smtClean="0">
                <a:latin typeface="TeeshtaMJ" panose="00000400000000000000" pitchFamily="2" charset="0"/>
                <a:cs typeface="TeeshtaMJ" panose="00000400000000000000" pitchFamily="2" charset="0"/>
              </a:rPr>
              <a:t> </a:t>
            </a:r>
            <a:r>
              <a:rPr lang="en-US" sz="6600" b="1" dirty="0" err="1" smtClean="0">
                <a:latin typeface="TeeshtaMJ" panose="00000400000000000000" pitchFamily="2" charset="0"/>
                <a:cs typeface="TeeshtaMJ" panose="00000400000000000000" pitchFamily="2" charset="0"/>
              </a:rPr>
              <a:t>হাফেজ</a:t>
            </a:r>
            <a:endParaRPr lang="en-US" sz="6600" b="1" dirty="0">
              <a:latin typeface="TeeshtaMJ" panose="00000400000000000000" pitchFamily="2" charset="0"/>
              <a:cs typeface="TeeshtaMJ" panose="000004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432646"/>
            <a:ext cx="8672945" cy="5425354"/>
          </a:xfrm>
          <a:prstGeom prst="ellipse">
            <a:avLst/>
          </a:prstGeom>
          <a:ln>
            <a:noFill/>
          </a:ln>
          <a:effectLst>
            <a:softEdge rad="112500"/>
          </a:effectLst>
        </p:spPr>
      </p:pic>
    </p:spTree>
    <p:extLst>
      <p:ext uri="{BB962C8B-B14F-4D97-AF65-F5344CB8AC3E}">
        <p14:creationId xmlns:p14="http://schemas.microsoft.com/office/powerpoint/2010/main" val="1271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repeatCount="indefinite" fill="hold" grpId="0"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style.rotation</p:attrName>
                                        </p:attrNameLst>
                                      </p:cBhvr>
                                      <p:tavLst>
                                        <p:tav tm="0">
                                          <p:val>
                                            <p:fltVal val="90"/>
                                          </p:val>
                                        </p:tav>
                                        <p:tav tm="100000">
                                          <p:val>
                                            <p:fltVal val="0"/>
                                          </p:val>
                                        </p:tav>
                                      </p:tavLst>
                                    </p:anim>
                                    <p:animEffect transition="in" filter="fade">
                                      <p:cBhvr>
                                        <p:cTn id="10" dur="3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1664831" y="1331421"/>
            <a:ext cx="3609594" cy="807720"/>
          </a:xfrm>
          <a:prstGeom prst="rect">
            <a:avLst/>
          </a:prstGeom>
        </p:spPr>
        <p:txBody>
          <a:bodyPr vert="horz" lIns="45720" rIns="45720" anchor="ctr">
            <a:normAutofit fontScale="85000"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sz="6000" dirty="0">
                <a:solidFill>
                  <a:srgbClr val="00B050"/>
                </a:solidFill>
                <a:latin typeface="Harlow Solid Italic" panose="04030604020F02020D02" pitchFamily="82" charset="0"/>
                <a:cs typeface="Times New Roman" pitchFamily="18" charset="0"/>
              </a:rPr>
              <a:t>Presented by</a:t>
            </a:r>
          </a:p>
        </p:txBody>
      </p:sp>
      <p:sp>
        <p:nvSpPr>
          <p:cNvPr id="3" name="Content Placeholder 2"/>
          <p:cNvSpPr>
            <a:spLocks noGrp="1"/>
          </p:cNvSpPr>
          <p:nvPr/>
        </p:nvSpPr>
        <p:spPr>
          <a:xfrm>
            <a:off x="196249" y="3049385"/>
            <a:ext cx="7467600" cy="3351415"/>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buNone/>
            </a:pPr>
            <a:endParaRPr lang="en-US" dirty="0">
              <a:latin typeface="Harlow Solid Italic" panose="04030604020F02020D02" pitchFamily="82" charset="0"/>
              <a:cs typeface="Times New Roman" pitchFamily="18" charset="0"/>
            </a:endParaRPr>
          </a:p>
          <a:p>
            <a:pPr marL="0" indent="0" algn="ctr">
              <a:lnSpc>
                <a:spcPts val="3000"/>
              </a:lnSpc>
              <a:spcBef>
                <a:spcPts val="0"/>
              </a:spcBef>
              <a:buNone/>
            </a:pPr>
            <a:r>
              <a:rPr lang="en-US" sz="4200" b="1" dirty="0" smtClean="0">
                <a:solidFill>
                  <a:srgbClr val="0070C0"/>
                </a:solidFill>
                <a:latin typeface="Harlow Solid Italic" panose="04030604020F02020D02" pitchFamily="82" charset="0"/>
                <a:cs typeface="Times New Roman" pitchFamily="18" charset="0"/>
              </a:rPr>
              <a:t>Md. Alamgir Hossain</a:t>
            </a:r>
            <a:endParaRPr lang="en-US" sz="4200" b="1" dirty="0">
              <a:solidFill>
                <a:srgbClr val="0070C0"/>
              </a:solidFill>
              <a:latin typeface="Harlow Solid Italic" panose="04030604020F02020D02" pitchFamily="82" charset="0"/>
              <a:cs typeface="Times New Roman" pitchFamily="18" charset="0"/>
            </a:endParaRPr>
          </a:p>
          <a:p>
            <a:pPr marL="0" indent="0" algn="ctr">
              <a:lnSpc>
                <a:spcPts val="500"/>
              </a:lnSpc>
              <a:spcBef>
                <a:spcPts val="0"/>
              </a:spcBef>
              <a:buNone/>
            </a:pPr>
            <a:endParaRPr lang="en-US" sz="4200" b="1" dirty="0">
              <a:solidFill>
                <a:srgbClr val="0070C0"/>
              </a:solidFill>
              <a:latin typeface="Harlow Solid Italic" panose="04030604020F02020D02" pitchFamily="82" charset="0"/>
              <a:cs typeface="Times New Roman" pitchFamily="18" charset="0"/>
            </a:endParaRPr>
          </a:p>
          <a:p>
            <a:pPr marL="0" indent="0" algn="ctr">
              <a:lnSpc>
                <a:spcPts val="3000"/>
              </a:lnSpc>
              <a:spcBef>
                <a:spcPts val="0"/>
              </a:spcBef>
              <a:buNone/>
            </a:pPr>
            <a:r>
              <a:rPr lang="en-US" sz="3300" dirty="0" smtClean="0">
                <a:solidFill>
                  <a:srgbClr val="0070C0"/>
                </a:solidFill>
                <a:latin typeface="Harlow Solid Italic" panose="04030604020F02020D02" pitchFamily="82" charset="0"/>
                <a:cs typeface="Times New Roman" pitchFamily="18" charset="0"/>
              </a:rPr>
              <a:t>(ICT Teacher)</a:t>
            </a:r>
            <a:endParaRPr lang="en-US" sz="3300" dirty="0">
              <a:solidFill>
                <a:srgbClr val="0070C0"/>
              </a:solidFill>
              <a:latin typeface="Harlow Solid Italic" panose="04030604020F02020D02" pitchFamily="82" charset="0"/>
              <a:cs typeface="Times New Roman" pitchFamily="18" charset="0"/>
            </a:endParaRPr>
          </a:p>
          <a:p>
            <a:pPr marL="0" indent="0" algn="ctr">
              <a:lnSpc>
                <a:spcPts val="3000"/>
              </a:lnSpc>
              <a:spcBef>
                <a:spcPts val="0"/>
              </a:spcBef>
              <a:buNone/>
            </a:pPr>
            <a:r>
              <a:rPr lang="en-US" sz="3300" dirty="0" err="1" smtClean="0">
                <a:solidFill>
                  <a:srgbClr val="0070C0"/>
                </a:solidFill>
                <a:latin typeface="Harlow Solid Italic" panose="04030604020F02020D02" pitchFamily="82" charset="0"/>
                <a:cs typeface="Times New Roman" pitchFamily="18" charset="0"/>
              </a:rPr>
              <a:t>Rahimapur</a:t>
            </a:r>
            <a:r>
              <a:rPr lang="en-US" sz="3300" dirty="0" smtClean="0">
                <a:solidFill>
                  <a:srgbClr val="0070C0"/>
                </a:solidFill>
                <a:latin typeface="Harlow Solid Italic" panose="04030604020F02020D02" pitchFamily="82" charset="0"/>
                <a:cs typeface="Times New Roman" pitchFamily="18" charset="0"/>
              </a:rPr>
              <a:t> </a:t>
            </a:r>
            <a:r>
              <a:rPr lang="en-US" sz="3300" dirty="0" err="1" smtClean="0">
                <a:solidFill>
                  <a:srgbClr val="0070C0"/>
                </a:solidFill>
                <a:latin typeface="Harlow Solid Italic" panose="04030604020F02020D02" pitchFamily="82" charset="0"/>
                <a:cs typeface="Times New Roman" pitchFamily="18" charset="0"/>
              </a:rPr>
              <a:t>Fazil</a:t>
            </a:r>
            <a:r>
              <a:rPr lang="en-US" sz="3300" dirty="0" smtClean="0">
                <a:solidFill>
                  <a:srgbClr val="0070C0"/>
                </a:solidFill>
                <a:latin typeface="Harlow Solid Italic" panose="04030604020F02020D02" pitchFamily="82" charset="0"/>
                <a:cs typeface="Times New Roman" pitchFamily="18" charset="0"/>
              </a:rPr>
              <a:t> </a:t>
            </a:r>
            <a:r>
              <a:rPr lang="en-US" sz="3300" dirty="0">
                <a:solidFill>
                  <a:srgbClr val="0070C0"/>
                </a:solidFill>
                <a:latin typeface="Harlow Solid Italic" panose="04030604020F02020D02" pitchFamily="82" charset="0"/>
                <a:cs typeface="Times New Roman" pitchFamily="18" charset="0"/>
              </a:rPr>
              <a:t>Madrasah, </a:t>
            </a:r>
            <a:r>
              <a:rPr lang="en-US" sz="3300" dirty="0" err="1" smtClean="0">
                <a:solidFill>
                  <a:srgbClr val="0070C0"/>
                </a:solidFill>
                <a:latin typeface="Harlow Solid Italic" panose="04030604020F02020D02" pitchFamily="82" charset="0"/>
                <a:cs typeface="Times New Roman" pitchFamily="18" charset="0"/>
              </a:rPr>
              <a:t>Patnitala</a:t>
            </a:r>
            <a:r>
              <a:rPr lang="en-US" sz="3300" dirty="0" smtClean="0">
                <a:solidFill>
                  <a:srgbClr val="0070C0"/>
                </a:solidFill>
                <a:latin typeface="Harlow Solid Italic" panose="04030604020F02020D02" pitchFamily="82" charset="0"/>
                <a:cs typeface="Times New Roman" pitchFamily="18" charset="0"/>
              </a:rPr>
              <a:t>, </a:t>
            </a:r>
            <a:r>
              <a:rPr lang="en-US" sz="3300" dirty="0" err="1" smtClean="0">
                <a:solidFill>
                  <a:srgbClr val="0070C0"/>
                </a:solidFill>
                <a:latin typeface="Harlow Solid Italic" panose="04030604020F02020D02" pitchFamily="82" charset="0"/>
                <a:cs typeface="Times New Roman" pitchFamily="18" charset="0"/>
              </a:rPr>
              <a:t>Naogaon</a:t>
            </a:r>
            <a:r>
              <a:rPr lang="en-US" sz="3300" dirty="0" smtClean="0">
                <a:solidFill>
                  <a:srgbClr val="0070C0"/>
                </a:solidFill>
                <a:latin typeface="Harlow Solid Italic" panose="04030604020F02020D02" pitchFamily="82" charset="0"/>
                <a:cs typeface="Times New Roman" pitchFamily="18" charset="0"/>
              </a:rPr>
              <a:t>.</a:t>
            </a:r>
            <a:endParaRPr lang="en-US" sz="4200" dirty="0">
              <a:solidFill>
                <a:srgbClr val="0070C0"/>
              </a:solidFill>
              <a:latin typeface="Harlow Solid Italic" panose="04030604020F02020D02" pitchFamily="82" charset="0"/>
              <a:cs typeface="Times New Roman" pitchFamily="18" charset="0"/>
            </a:endParaRPr>
          </a:p>
          <a:p>
            <a:pPr marL="0" indent="0" algn="ctr">
              <a:lnSpc>
                <a:spcPts val="3000"/>
              </a:lnSpc>
              <a:spcBef>
                <a:spcPts val="0"/>
              </a:spcBef>
              <a:buNone/>
            </a:pPr>
            <a:r>
              <a:rPr lang="en-US" sz="3300" dirty="0">
                <a:solidFill>
                  <a:srgbClr val="0070C0"/>
                </a:solidFill>
                <a:latin typeface="Harlow Solid Italic" panose="04030604020F02020D02" pitchFamily="82" charset="0"/>
                <a:cs typeface="Times New Roman" pitchFamily="18" charset="0"/>
              </a:rPr>
              <a:t>Cell : </a:t>
            </a:r>
            <a:r>
              <a:rPr lang="en-US" sz="3300" dirty="0" smtClean="0">
                <a:solidFill>
                  <a:srgbClr val="0070C0"/>
                </a:solidFill>
                <a:latin typeface="Harlow Solid Italic" panose="04030604020F02020D02" pitchFamily="82" charset="0"/>
                <a:cs typeface="Times New Roman" pitchFamily="18" charset="0"/>
              </a:rPr>
              <a:t>01723-626108</a:t>
            </a:r>
            <a:endParaRPr lang="en-US" sz="3300" dirty="0">
              <a:solidFill>
                <a:srgbClr val="0070C0"/>
              </a:solidFill>
              <a:latin typeface="Harlow Solid Italic" panose="04030604020F02020D02" pitchFamily="82" charset="0"/>
              <a:cs typeface="Times New Roman" pitchFamily="18" charset="0"/>
            </a:endParaRPr>
          </a:p>
          <a:p>
            <a:pPr marL="0" indent="0" algn="ctr">
              <a:lnSpc>
                <a:spcPts val="3000"/>
              </a:lnSpc>
              <a:spcBef>
                <a:spcPts val="0"/>
              </a:spcBef>
              <a:buNone/>
            </a:pPr>
            <a:r>
              <a:rPr lang="en-US" sz="3300" dirty="0">
                <a:solidFill>
                  <a:srgbClr val="0070C0"/>
                </a:solidFill>
                <a:latin typeface="Harlow Solid Italic" panose="04030604020F02020D02" pitchFamily="82" charset="0"/>
                <a:cs typeface="Times New Roman" pitchFamily="18" charset="0"/>
              </a:rPr>
              <a:t>E-mail : </a:t>
            </a:r>
            <a:r>
              <a:rPr lang="en-US" sz="3300" dirty="0" smtClean="0">
                <a:solidFill>
                  <a:srgbClr val="0070C0"/>
                </a:solidFill>
                <a:latin typeface="Harlow Solid Italic" panose="04030604020F02020D02" pitchFamily="82" charset="0"/>
                <a:cs typeface="Times New Roman" pitchFamily="18" charset="0"/>
                <a:hlinkClick r:id="rId2"/>
              </a:rPr>
              <a:t>alamgirchz@gmail.com</a:t>
            </a:r>
            <a:endParaRPr lang="en-US" sz="3300" dirty="0" smtClean="0">
              <a:solidFill>
                <a:srgbClr val="0070C0"/>
              </a:solidFill>
              <a:latin typeface="Harlow Solid Italic" panose="04030604020F02020D02" pitchFamily="82" charset="0"/>
              <a:cs typeface="Times New Roman" pitchFamily="18" charset="0"/>
            </a:endParaRPr>
          </a:p>
          <a:p>
            <a:pPr marL="0" indent="0" algn="ctr">
              <a:lnSpc>
                <a:spcPts val="3000"/>
              </a:lnSpc>
              <a:spcBef>
                <a:spcPts val="0"/>
              </a:spcBef>
              <a:buNone/>
            </a:pPr>
            <a:r>
              <a:rPr lang="en-US" sz="3300" dirty="0" smtClean="0">
                <a:solidFill>
                  <a:srgbClr val="0070C0"/>
                </a:solidFill>
                <a:latin typeface="Harlow Solid Italic" panose="04030604020F02020D02" pitchFamily="82" charset="0"/>
                <a:cs typeface="Times New Roman" pitchFamily="18" charset="0"/>
              </a:rPr>
              <a:t>Date – 20/11/2019</a:t>
            </a:r>
          </a:p>
          <a:p>
            <a:pPr marL="0" indent="0" algn="ctr">
              <a:lnSpc>
                <a:spcPts val="3000"/>
              </a:lnSpc>
              <a:spcBef>
                <a:spcPts val="0"/>
              </a:spcBef>
              <a:buNone/>
            </a:pPr>
            <a:endParaRPr lang="en-US" sz="3300" dirty="0">
              <a:solidFill>
                <a:srgbClr val="0070C0"/>
              </a:solidFill>
              <a:latin typeface="Harlow Solid Italic" panose="04030604020F02020D02" pitchFamily="82" charset="0"/>
              <a:cs typeface="Times New Roman" pitchFamily="18" charset="0"/>
            </a:endParaRPr>
          </a:p>
          <a:p>
            <a:pPr marL="0" indent="0" algn="ctr">
              <a:lnSpc>
                <a:spcPts val="3000"/>
              </a:lnSpc>
              <a:spcBef>
                <a:spcPts val="0"/>
              </a:spcBef>
              <a:buNone/>
            </a:pPr>
            <a:endParaRPr lang="en-US" sz="3300" dirty="0">
              <a:latin typeface="Harlow Solid Italic" panose="04030604020F02020D02" pitchFamily="82" charset="0"/>
              <a:cs typeface="Times New Roman" pitchFamily="18" charset="0"/>
            </a:endParaRPr>
          </a:p>
          <a:p>
            <a:endParaRPr lang="en-US" dirty="0">
              <a:latin typeface="Harlow Solid Italic" panose="04030604020F02020D02" pitchFamily="8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217" y="311726"/>
            <a:ext cx="3768438" cy="3505200"/>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8871" y="4281054"/>
            <a:ext cx="2161311" cy="2272145"/>
          </a:xfrm>
          <a:prstGeom prst="ellipse">
            <a:avLst/>
          </a:prstGeom>
          <a:ln>
            <a:noFill/>
          </a:ln>
          <a:effectLst>
            <a:softEdge rad="112500"/>
          </a:effectLst>
        </p:spPr>
      </p:pic>
    </p:spTree>
    <p:extLst>
      <p:ext uri="{BB962C8B-B14F-4D97-AF65-F5344CB8AC3E}">
        <p14:creationId xmlns:p14="http://schemas.microsoft.com/office/powerpoint/2010/main" val="13562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3000" fill="hold"/>
                                        <p:tgtEl>
                                          <p:spTgt spid="5"/>
                                        </p:tgtEl>
                                        <p:attrNameLst>
                                          <p:attrName>ppt_w</p:attrName>
                                        </p:attrNameLst>
                                      </p:cBhvr>
                                      <p:tavLst>
                                        <p:tav tm="0">
                                          <p:val>
                                            <p:strVal val="#ppt_w+.3"/>
                                          </p:val>
                                        </p:tav>
                                        <p:tav tm="100000">
                                          <p:val>
                                            <p:strVal val="#ppt_w"/>
                                          </p:val>
                                        </p:tav>
                                      </p:tavLst>
                                    </p:anim>
                                    <p:anim calcmode="lin" valueType="num">
                                      <p:cBhvr>
                                        <p:cTn id="22" dur="3000" fill="hold"/>
                                        <p:tgtEl>
                                          <p:spTgt spid="5"/>
                                        </p:tgtEl>
                                        <p:attrNameLst>
                                          <p:attrName>ppt_h</p:attrName>
                                        </p:attrNameLst>
                                      </p:cBhvr>
                                      <p:tavLst>
                                        <p:tav tm="0">
                                          <p:val>
                                            <p:strVal val="#ppt_h"/>
                                          </p:val>
                                        </p:tav>
                                        <p:tav tm="100000">
                                          <p:val>
                                            <p:strVal val="#ppt_h"/>
                                          </p:val>
                                        </p:tav>
                                      </p:tavLst>
                                    </p:anim>
                                    <p:animEffect transition="in" filter="fade">
                                      <p:cBhvr>
                                        <p:cTn id="23" dur="3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0" fill="hold"/>
                                        <p:tgtEl>
                                          <p:spTgt spid="4"/>
                                        </p:tgtEl>
                                        <p:attrNameLst>
                                          <p:attrName>ppt_w</p:attrName>
                                        </p:attrNameLst>
                                      </p:cBhvr>
                                      <p:tavLst>
                                        <p:tav tm="0">
                                          <p:val>
                                            <p:fltVal val="0"/>
                                          </p:val>
                                        </p:tav>
                                        <p:tav tm="100000">
                                          <p:val>
                                            <p:strVal val="#ppt_w"/>
                                          </p:val>
                                        </p:tav>
                                      </p:tavLst>
                                    </p:anim>
                                    <p:anim calcmode="lin" valueType="num">
                                      <p:cBhvr>
                                        <p:cTn id="29" dur="5000" fill="hold"/>
                                        <p:tgtEl>
                                          <p:spTgt spid="4"/>
                                        </p:tgtEl>
                                        <p:attrNameLst>
                                          <p:attrName>ppt_h</p:attrName>
                                        </p:attrNameLst>
                                      </p:cBhvr>
                                      <p:tavLst>
                                        <p:tav tm="0">
                                          <p:val>
                                            <p:fltVal val="0"/>
                                          </p:val>
                                        </p:tav>
                                        <p:tav tm="100000">
                                          <p:val>
                                            <p:strVal val="#ppt_h"/>
                                          </p:val>
                                        </p:tav>
                                      </p:tavLst>
                                    </p:anim>
                                    <p:anim calcmode="lin" valueType="num">
                                      <p:cBhvr>
                                        <p:cTn id="30" dur="5000" fill="hold"/>
                                        <p:tgtEl>
                                          <p:spTgt spid="4"/>
                                        </p:tgtEl>
                                        <p:attrNameLst>
                                          <p:attrName>style.rotation</p:attrName>
                                        </p:attrNameLst>
                                      </p:cBhvr>
                                      <p:tavLst>
                                        <p:tav tm="0">
                                          <p:val>
                                            <p:fltVal val="90"/>
                                          </p:val>
                                        </p:tav>
                                        <p:tav tm="100000">
                                          <p:val>
                                            <p:fltVal val="0"/>
                                          </p:val>
                                        </p:tav>
                                      </p:tavLst>
                                    </p:anim>
                                    <p:animEffect transition="in" filter="fade">
                                      <p:cBhvr>
                                        <p:cTn id="3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673" y="378116"/>
            <a:ext cx="6165272" cy="924475"/>
          </a:xfrm>
        </p:spPr>
        <p:txBody>
          <a:bodyPr>
            <a:prstTxWarp prst="textCurveDown">
              <a:avLst/>
            </a:prstTxWarp>
            <a:noAutofit/>
            <a:scene3d>
              <a:camera prst="perspectiveContrastingRightFacing"/>
              <a:lightRig rig="threePt" dir="t"/>
            </a:scene3d>
            <a:sp3d extrusionH="57150">
              <a:bevelT w="38100" h="38100"/>
            </a:sp3d>
          </a:bodyPr>
          <a:lstStyle/>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Narrow" panose="020B0606020202030204" pitchFamily="34" charset="0"/>
                <a:cs typeface="Times New Roman" pitchFamily="18" charset="0"/>
              </a:rPr>
              <a:t>Lesson Identity</a:t>
            </a:r>
          </a:p>
        </p:txBody>
      </p:sp>
      <p:sp>
        <p:nvSpPr>
          <p:cNvPr id="3" name="TextBox 2"/>
          <p:cNvSpPr txBox="1"/>
          <p:nvPr/>
        </p:nvSpPr>
        <p:spPr>
          <a:xfrm>
            <a:off x="817418" y="3900054"/>
            <a:ext cx="9767454" cy="2123658"/>
          </a:xfrm>
          <a:prstGeom prst="rect">
            <a:avLst/>
          </a:prstGeom>
          <a:noFill/>
        </p:spPr>
        <p:txBody>
          <a:bodyPr wrap="square" rtlCol="0">
            <a:prstTxWarp prst="textWave1">
              <a:avLst/>
            </a:prstTxWarp>
            <a:spAutoFit/>
          </a:bodyPr>
          <a:lstStyle/>
          <a:p>
            <a:pPr algn="ctr"/>
            <a:r>
              <a:rPr lang="en-US" sz="4400" b="1" dirty="0">
                <a:latin typeface="Tempus Sans ITC" panose="04020404030D07020202" pitchFamily="82" charset="0"/>
                <a:cs typeface="Times New Roman" panose="02020603050405020304" pitchFamily="18" charset="0"/>
              </a:rPr>
              <a:t>Class -</a:t>
            </a:r>
            <a:r>
              <a:rPr lang="en-US" sz="4400" b="1" dirty="0" smtClean="0">
                <a:latin typeface="Tempus Sans ITC" panose="04020404030D07020202" pitchFamily="82" charset="0"/>
                <a:cs typeface="Times New Roman" panose="02020603050405020304" pitchFamily="18" charset="0"/>
              </a:rPr>
              <a:t> </a:t>
            </a:r>
            <a:r>
              <a:rPr lang="en-US" sz="4400" b="1" dirty="0" err="1" smtClean="0">
                <a:latin typeface="Tempus Sans ITC" panose="04020404030D07020202" pitchFamily="82" charset="0"/>
                <a:cs typeface="Times New Roman" panose="02020603050405020304" pitchFamily="18" charset="0"/>
              </a:rPr>
              <a:t>Eight,Nine</a:t>
            </a:r>
            <a:r>
              <a:rPr lang="en-US" sz="4400" b="1" dirty="0" smtClean="0">
                <a:latin typeface="Tempus Sans ITC" panose="04020404030D07020202" pitchFamily="82" charset="0"/>
                <a:cs typeface="Times New Roman" panose="02020603050405020304" pitchFamily="18" charset="0"/>
              </a:rPr>
              <a:t>, Ten.</a:t>
            </a:r>
            <a:endParaRPr lang="en-US" sz="4400" b="1" dirty="0">
              <a:latin typeface="Tempus Sans ITC" panose="04020404030D07020202" pitchFamily="82" charset="0"/>
              <a:cs typeface="Times New Roman" panose="02020603050405020304" pitchFamily="18" charset="0"/>
            </a:endParaRPr>
          </a:p>
          <a:p>
            <a:pPr algn="ctr"/>
            <a:r>
              <a:rPr lang="en-US" sz="4400" b="1" dirty="0">
                <a:latin typeface="Tempus Sans ITC" panose="04020404030D07020202" pitchFamily="82" charset="0"/>
                <a:cs typeface="Times New Roman" panose="02020603050405020304" pitchFamily="18" charset="0"/>
              </a:rPr>
              <a:t>Unit </a:t>
            </a:r>
            <a:r>
              <a:rPr lang="en-US" sz="4400" b="1" dirty="0" smtClean="0">
                <a:latin typeface="Tempus Sans ITC" panose="04020404030D07020202" pitchFamily="82" charset="0"/>
                <a:cs typeface="Times New Roman" panose="02020603050405020304" pitchFamily="18" charset="0"/>
              </a:rPr>
              <a:t>Two </a:t>
            </a:r>
            <a:endParaRPr lang="en-US" sz="4400" b="1" dirty="0">
              <a:latin typeface="Tempus Sans ITC" panose="04020404030D07020202" pitchFamily="82" charset="0"/>
              <a:cs typeface="Times New Roman" panose="02020603050405020304" pitchFamily="18" charset="0"/>
            </a:endParaRPr>
          </a:p>
          <a:p>
            <a:pPr algn="ctr"/>
            <a:r>
              <a:rPr lang="en-US" sz="4400" b="1" dirty="0" smtClean="0">
                <a:latin typeface="Tempus Sans ITC" panose="04020404030D07020202" pitchFamily="82" charset="0"/>
                <a:cs typeface="Times New Roman" panose="02020603050405020304" pitchFamily="18" charset="0"/>
              </a:rPr>
              <a:t>21 </a:t>
            </a:r>
            <a:r>
              <a:rPr lang="en-US" sz="4400" b="1" dirty="0" smtClean="0">
                <a:latin typeface="Tempus Sans ITC" panose="04020404030D07020202" pitchFamily="82" charset="0"/>
                <a:cs typeface="Times New Roman" panose="02020603050405020304" pitchFamily="18" charset="0"/>
              </a:rPr>
              <a:t>November </a:t>
            </a:r>
            <a:r>
              <a:rPr lang="en-US" sz="4400" b="1" dirty="0">
                <a:latin typeface="Tempus Sans ITC" panose="04020404030D07020202" pitchFamily="82" charset="0"/>
                <a:cs typeface="Times New Roman" panose="02020603050405020304" pitchFamily="18" charset="0"/>
              </a:rPr>
              <a:t>2019</a:t>
            </a:r>
          </a:p>
        </p:txBody>
      </p:sp>
      <p:sp>
        <p:nvSpPr>
          <p:cNvPr id="6" name="Wave 5"/>
          <p:cNvSpPr/>
          <p:nvPr/>
        </p:nvSpPr>
        <p:spPr>
          <a:xfrm>
            <a:off x="3699163" y="1870362"/>
            <a:ext cx="3366655" cy="1537855"/>
          </a:xfrm>
          <a:prstGeom prst="wave">
            <a:avLst/>
          </a:prstGeom>
        </p:spPr>
        <p:style>
          <a:lnRef idx="1">
            <a:schemeClr val="accent4"/>
          </a:lnRef>
          <a:fillRef idx="2">
            <a:schemeClr val="accent4"/>
          </a:fillRef>
          <a:effectRef idx="1">
            <a:schemeClr val="accent4"/>
          </a:effectRef>
          <a:fontRef idx="minor">
            <a:schemeClr val="dk1"/>
          </a:fontRef>
        </p:style>
        <p:txBody>
          <a:bodyPr rtlCol="0" anchor="ctr">
            <a:scene3d>
              <a:camera prst="perspectiveContrastingRightFacing"/>
              <a:lightRig rig="threePt" dir="t"/>
            </a:scene3d>
          </a:bodyPr>
          <a:lstStyle/>
          <a:p>
            <a:r>
              <a:rPr lang="en-US" sz="5400" b="1" dirty="0" smtClean="0">
                <a:latin typeface="Berlin Sans FB Demi" panose="020E0802020502020306" pitchFamily="34" charset="0"/>
                <a:ea typeface="Times New Roman" panose="02020603050405020304" pitchFamily="18" charset="0"/>
                <a:cs typeface="Arial" panose="020B0604020202020204" pitchFamily="34" charset="0"/>
              </a:rPr>
              <a:t>   </a:t>
            </a:r>
            <a:r>
              <a:rPr lang="en-US" sz="5400" b="1" dirty="0" smtClean="0">
                <a:latin typeface="Berlin Sans FB Demi" panose="020E0802020502020306" pitchFamily="34" charset="0"/>
                <a:ea typeface="Times New Roman" panose="02020603050405020304" pitchFamily="18" charset="0"/>
                <a:cs typeface="Arial" panose="020B0604020202020204" pitchFamily="34" charset="0"/>
              </a:rPr>
              <a:t>Sentence</a:t>
            </a:r>
            <a:endParaRPr lang="en-US" sz="5400" dirty="0">
              <a:latin typeface="Berlin Sans FB Demi" panose="020E0802020502020306" pitchFamily="34" charset="0"/>
            </a:endParaRPr>
          </a:p>
        </p:txBody>
      </p:sp>
    </p:spTree>
    <p:extLst>
      <p:ext uri="{BB962C8B-B14F-4D97-AF65-F5344CB8AC3E}">
        <p14:creationId xmlns:p14="http://schemas.microsoft.com/office/powerpoint/2010/main" val="34210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3"/>
                                        </p:tgtEl>
                                        <p:attrNameLst>
                                          <p:attrName>style.visibility</p:attrName>
                                        </p:attrNameLst>
                                      </p:cBhvr>
                                      <p:to>
                                        <p:strVal val="visible"/>
                                      </p:to>
                                    </p:set>
                                    <p:anim calcmode="lin" valueType="num">
                                      <p:cBhvr>
                                        <p:cTn id="31" dur="3000" fill="hold"/>
                                        <p:tgtEl>
                                          <p:spTgt spid="3"/>
                                        </p:tgtEl>
                                        <p:attrNameLst>
                                          <p:attrName>ppt_w</p:attrName>
                                        </p:attrNameLst>
                                      </p:cBhvr>
                                      <p:tavLst>
                                        <p:tav tm="0">
                                          <p:val>
                                            <p:fltVal val="0"/>
                                          </p:val>
                                        </p:tav>
                                        <p:tav tm="100000">
                                          <p:val>
                                            <p:strVal val="#ppt_w"/>
                                          </p:val>
                                        </p:tav>
                                      </p:tavLst>
                                    </p:anim>
                                    <p:anim calcmode="lin" valueType="num">
                                      <p:cBhvr>
                                        <p:cTn id="32" dur="3000" fill="hold"/>
                                        <p:tgtEl>
                                          <p:spTgt spid="3"/>
                                        </p:tgtEl>
                                        <p:attrNameLst>
                                          <p:attrName>ppt_h</p:attrName>
                                        </p:attrNameLst>
                                      </p:cBhvr>
                                      <p:tavLst>
                                        <p:tav tm="0">
                                          <p:val>
                                            <p:fltVal val="0"/>
                                          </p:val>
                                        </p:tav>
                                        <p:tav tm="100000">
                                          <p:val>
                                            <p:strVal val="#ppt_h"/>
                                          </p:val>
                                        </p:tav>
                                      </p:tavLst>
                                    </p:anim>
                                    <p:anim calcmode="lin" valueType="num">
                                      <p:cBhvr>
                                        <p:cTn id="33" dur="3000" fill="hold"/>
                                        <p:tgtEl>
                                          <p:spTgt spid="3"/>
                                        </p:tgtEl>
                                        <p:attrNameLst>
                                          <p:attrName>style.rotation</p:attrName>
                                        </p:attrNameLst>
                                      </p:cBhvr>
                                      <p:tavLst>
                                        <p:tav tm="0">
                                          <p:val>
                                            <p:fltVal val="90"/>
                                          </p:val>
                                        </p:tav>
                                        <p:tav tm="100000">
                                          <p:val>
                                            <p:fltVal val="0"/>
                                          </p:val>
                                        </p:tav>
                                      </p:tavLst>
                                    </p:anim>
                                    <p:animEffect transition="in" filter="fade">
                                      <p:cBhvr>
                                        <p:cTn id="3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8534" y="279462"/>
            <a:ext cx="5859296" cy="923330"/>
          </a:xfrm>
          <a:prstGeom prst="rect">
            <a:avLst/>
          </a:prstGeom>
        </p:spPr>
        <p:txBody>
          <a:bodyPr wrap="none">
            <a:spAutoFit/>
          </a:bodyPr>
          <a:lstStyle/>
          <a:p>
            <a:pPr algn="ctr"/>
            <a:r>
              <a:rPr lang="en-US" sz="5400" b="1" dirty="0">
                <a:solidFill>
                  <a:srgbClr val="FF0000"/>
                </a:solidFill>
                <a:latin typeface="Times New Roman" pitchFamily="18" charset="0"/>
                <a:cs typeface="Times New Roman" pitchFamily="18" charset="0"/>
              </a:rPr>
              <a:t>Learning outcomes</a:t>
            </a:r>
            <a:endParaRPr lang="en-US" sz="5400" b="1" dirty="0">
              <a:solidFill>
                <a:srgbClr val="FF0000"/>
              </a:solidFill>
            </a:endParaRPr>
          </a:p>
        </p:txBody>
      </p:sp>
      <p:sp>
        <p:nvSpPr>
          <p:cNvPr id="3" name="Rectangle 2"/>
          <p:cNvSpPr/>
          <p:nvPr/>
        </p:nvSpPr>
        <p:spPr>
          <a:xfrm>
            <a:off x="900547" y="1869873"/>
            <a:ext cx="10377054" cy="3375283"/>
          </a:xfrm>
          <a:prstGeom prst="rect">
            <a:avLst/>
          </a:prstGeom>
        </p:spPr>
        <p:txBody>
          <a:bodyPr wrap="square">
            <a:spAutoFit/>
          </a:bodyPr>
          <a:lstStyle/>
          <a:p>
            <a:pPr algn="just"/>
            <a:r>
              <a:rPr lang="en-US" sz="4000" b="1" dirty="0">
                <a:latin typeface="Times New Roman" pitchFamily="18" charset="0"/>
                <a:cs typeface="Times New Roman" pitchFamily="18" charset="0"/>
              </a:rPr>
              <a:t>After we have studied this lesson, we will be able to</a:t>
            </a:r>
          </a:p>
          <a:p>
            <a:pPr algn="just">
              <a:lnSpc>
                <a:spcPts val="1500"/>
              </a:lnSpc>
              <a:spcBef>
                <a:spcPts val="0"/>
              </a:spcBef>
            </a:pPr>
            <a:endParaRPr lang="en-US" sz="3600" b="1" dirty="0">
              <a:solidFill>
                <a:srgbClr val="C00000"/>
              </a:solidFill>
              <a:latin typeface="Times New Roman" pitchFamily="18" charset="0"/>
              <a:cs typeface="Times New Roman" pitchFamily="18" charset="0"/>
            </a:endParaRPr>
          </a:p>
          <a:p>
            <a:pPr algn="just">
              <a:lnSpc>
                <a:spcPts val="2880"/>
              </a:lnSpc>
              <a:spcBef>
                <a:spcPts val="0"/>
              </a:spcBef>
            </a:pPr>
            <a:r>
              <a:rPr lang="en-US" sz="4000" b="1" dirty="0" smtClean="0">
                <a:solidFill>
                  <a:srgbClr val="C00000"/>
                </a:solidFill>
                <a:latin typeface="Times New Roman" pitchFamily="18" charset="0"/>
                <a:cs typeface="Times New Roman" pitchFamily="18" charset="0"/>
              </a:rPr>
              <a:t>1. What is </a:t>
            </a:r>
            <a:r>
              <a:rPr lang="en-US" sz="4000" b="1" dirty="0" smtClean="0">
                <a:solidFill>
                  <a:srgbClr val="C00000"/>
                </a:solidFill>
                <a:latin typeface="Times New Roman" pitchFamily="18" charset="0"/>
                <a:cs typeface="Times New Roman" pitchFamily="18" charset="0"/>
              </a:rPr>
              <a:t>Sentence</a:t>
            </a:r>
            <a:r>
              <a:rPr lang="en-US" sz="4000" b="1" dirty="0" smtClean="0">
                <a:solidFill>
                  <a:srgbClr val="C00000"/>
                </a:solidFill>
                <a:latin typeface="Times New Roman" pitchFamily="18" charset="0"/>
                <a:cs typeface="Times New Roman" pitchFamily="18" charset="0"/>
              </a:rPr>
              <a:t> </a:t>
            </a:r>
            <a:r>
              <a:rPr lang="en-US" sz="4000" b="1" dirty="0" smtClean="0">
                <a:solidFill>
                  <a:srgbClr val="C00000"/>
                </a:solidFill>
                <a:latin typeface="Times New Roman" pitchFamily="18" charset="0"/>
                <a:cs typeface="Times New Roman" pitchFamily="18" charset="0"/>
              </a:rPr>
              <a:t>? </a:t>
            </a:r>
          </a:p>
          <a:p>
            <a:pPr marL="342900" indent="-342900" algn="just">
              <a:lnSpc>
                <a:spcPts val="2880"/>
              </a:lnSpc>
              <a:spcBef>
                <a:spcPts val="0"/>
              </a:spcBef>
              <a:buFont typeface="Arial" pitchFamily="34" charset="0"/>
              <a:buChar char="•"/>
            </a:pPr>
            <a:endParaRPr lang="en-US" sz="4000" b="1" dirty="0">
              <a:solidFill>
                <a:srgbClr val="C00000"/>
              </a:solidFill>
              <a:latin typeface="Times New Roman" pitchFamily="18" charset="0"/>
              <a:cs typeface="Times New Roman" pitchFamily="18" charset="0"/>
            </a:endParaRPr>
          </a:p>
          <a:p>
            <a:pPr algn="just">
              <a:lnSpc>
                <a:spcPts val="2880"/>
              </a:lnSpc>
              <a:spcBef>
                <a:spcPts val="0"/>
              </a:spcBef>
            </a:pPr>
            <a:r>
              <a:rPr lang="en-US" sz="4000" b="1" dirty="0" smtClean="0">
                <a:solidFill>
                  <a:srgbClr val="C00000"/>
                </a:solidFill>
                <a:latin typeface="Times New Roman" pitchFamily="18" charset="0"/>
                <a:cs typeface="Times New Roman" pitchFamily="18" charset="0"/>
              </a:rPr>
              <a:t>2. know </a:t>
            </a:r>
            <a:r>
              <a:rPr lang="en-US" sz="4000" b="1" dirty="0" smtClean="0">
                <a:solidFill>
                  <a:srgbClr val="C00000"/>
                </a:solidFill>
                <a:latin typeface="Times New Roman" pitchFamily="18" charset="0"/>
                <a:cs typeface="Times New Roman" pitchFamily="18" charset="0"/>
              </a:rPr>
              <a:t>the Structure of a </a:t>
            </a:r>
            <a:r>
              <a:rPr lang="en-US" sz="4000" b="1" dirty="0" smtClean="0">
                <a:solidFill>
                  <a:srgbClr val="C00000"/>
                </a:solidFill>
                <a:latin typeface="Times New Roman" pitchFamily="18" charset="0"/>
                <a:cs typeface="Times New Roman" pitchFamily="18" charset="0"/>
              </a:rPr>
              <a:t>Sentence</a:t>
            </a:r>
            <a:r>
              <a:rPr lang="en-US" sz="4000" b="1" dirty="0" smtClean="0">
                <a:solidFill>
                  <a:srgbClr val="C00000"/>
                </a:solidFill>
                <a:latin typeface="Times New Roman" pitchFamily="18" charset="0"/>
                <a:cs typeface="Times New Roman" pitchFamily="18" charset="0"/>
              </a:rPr>
              <a:t> </a:t>
            </a:r>
            <a:r>
              <a:rPr lang="en-US" sz="4000" b="1" dirty="0" smtClean="0">
                <a:solidFill>
                  <a:srgbClr val="C00000"/>
                </a:solidFill>
                <a:latin typeface="Times New Roman" pitchFamily="18" charset="0"/>
                <a:cs typeface="Times New Roman" pitchFamily="18" charset="0"/>
              </a:rPr>
              <a:t>.</a:t>
            </a:r>
          </a:p>
          <a:p>
            <a:pPr algn="just">
              <a:lnSpc>
                <a:spcPts val="2880"/>
              </a:lnSpc>
              <a:spcBef>
                <a:spcPts val="0"/>
              </a:spcBef>
            </a:pPr>
            <a:r>
              <a:rPr lang="en-US" sz="4000" b="1" dirty="0" smtClean="0">
                <a:solidFill>
                  <a:srgbClr val="C00000"/>
                </a:solidFill>
                <a:latin typeface="Times New Roman" pitchFamily="18" charset="0"/>
                <a:cs typeface="Times New Roman" pitchFamily="18" charset="0"/>
              </a:rPr>
              <a:t> </a:t>
            </a:r>
            <a:endParaRPr lang="en-US" sz="4000" b="1" dirty="0">
              <a:solidFill>
                <a:srgbClr val="C00000"/>
              </a:solidFill>
              <a:latin typeface="Times New Roman" pitchFamily="18" charset="0"/>
              <a:cs typeface="Times New Roman" pitchFamily="18" charset="0"/>
            </a:endParaRPr>
          </a:p>
          <a:p>
            <a:pPr algn="just">
              <a:lnSpc>
                <a:spcPts val="2880"/>
              </a:lnSpc>
            </a:pPr>
            <a:r>
              <a:rPr lang="en-US" sz="40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3</a:t>
            </a:r>
            <a:r>
              <a:rPr lang="en-US" sz="4000" b="1" dirty="0" smtClean="0">
                <a:solidFill>
                  <a:srgbClr val="C00000"/>
                </a:solidFill>
                <a:latin typeface="Times New Roman" panose="02020603050405020304" pitchFamily="18" charset="0"/>
                <a:ea typeface="Times New Roman" panose="02020603050405020304" pitchFamily="18" charset="0"/>
                <a:cs typeface="Arial" panose="020B0604020202020204" pitchFamily="34" charset="0"/>
              </a:rPr>
              <a:t>. Know the Types </a:t>
            </a:r>
            <a:r>
              <a:rPr lang="en-US" sz="4000" b="1" smtClean="0">
                <a:solidFill>
                  <a:srgbClr val="C00000"/>
                </a:solidFill>
                <a:latin typeface="Times New Roman" panose="02020603050405020304" pitchFamily="18" charset="0"/>
                <a:ea typeface="Times New Roman" panose="02020603050405020304" pitchFamily="18" charset="0"/>
                <a:cs typeface="Arial" panose="020B0604020202020204" pitchFamily="34" charset="0"/>
              </a:rPr>
              <a:t>of </a:t>
            </a:r>
            <a:r>
              <a:rPr lang="en-US" sz="4000" b="1" smtClean="0">
                <a:solidFill>
                  <a:srgbClr val="C00000"/>
                </a:solidFill>
                <a:latin typeface="Times New Roman" panose="02020603050405020304" pitchFamily="18" charset="0"/>
                <a:ea typeface="Times New Roman" panose="02020603050405020304" pitchFamily="18" charset="0"/>
                <a:cs typeface="Arial" panose="020B0604020202020204" pitchFamily="34" charset="0"/>
              </a:rPr>
              <a:t>Sentence</a:t>
            </a:r>
            <a:r>
              <a:rPr lang="en-US" sz="4000" b="1" smtClean="0">
                <a:solidFill>
                  <a:srgbClr val="C00000"/>
                </a:solidFill>
                <a:latin typeface="Times New Roman" panose="02020603050405020304" pitchFamily="18" charset="0"/>
                <a:ea typeface="Times New Roman" panose="02020603050405020304" pitchFamily="18" charset="0"/>
                <a:cs typeface="Arial" panose="020B0604020202020204" pitchFamily="34" charset="0"/>
              </a:rPr>
              <a:t> </a:t>
            </a:r>
            <a:r>
              <a:rPr lang="en-US" sz="40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a:t>
            </a:r>
            <a:endParaRPr lang="en-US" sz="32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35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3000" fill="hold"/>
                                        <p:tgtEl>
                                          <p:spTgt spid="3"/>
                                        </p:tgtEl>
                                        <p:attrNameLst>
                                          <p:attrName>ppt_x</p:attrName>
                                        </p:attrNameLst>
                                      </p:cBhvr>
                                      <p:tavLst>
                                        <p:tav tm="0">
                                          <p:val>
                                            <p:strVal val="1+#ppt_w/2"/>
                                          </p:val>
                                        </p:tav>
                                        <p:tav tm="100000">
                                          <p:val>
                                            <p:strVal val="#ppt_x"/>
                                          </p:val>
                                        </p:tav>
                                      </p:tavLst>
                                    </p:anim>
                                    <p:anim calcmode="lin" valueType="num">
                                      <p:cBhvr additive="base">
                                        <p:cTn id="15"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7737" y="4655554"/>
            <a:ext cx="8199120" cy="882678"/>
          </a:xfrm>
          <a:prstGeom prst="rect">
            <a:avLst/>
          </a:prstGeom>
        </p:spPr>
        <p:txBody>
          <a:bodyPr wrap="square">
            <a:spAutoFit/>
          </a:bodyPr>
          <a:lstStyle/>
          <a:p>
            <a:pPr>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400" dirty="0">
                <a:latin typeface="Times New Roman" panose="02020603050405020304" pitchFamily="18" charset="0"/>
                <a:ea typeface="Times New Roman" panose="02020603050405020304" pitchFamily="18" charset="0"/>
                <a:cs typeface="Arial" panose="020B0604020202020204" pitchFamily="34" charset="0"/>
              </a:rPr>
              <a:t>We practice English everyday. (Here we is subject, practice is verb, English is object and everyday is adverb)</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818327" y="452263"/>
            <a:ext cx="2074607" cy="593304"/>
          </a:xfrm>
          <a:prstGeom prst="rect">
            <a:avLst/>
          </a:prstGeom>
        </p:spPr>
        <p:txBody>
          <a:bodyPr wrap="none">
            <a:spAutoFit/>
          </a:bodyPr>
          <a:lstStyle/>
          <a:p>
            <a:pPr>
              <a:lnSpc>
                <a:spcPct val="107000"/>
              </a:lnSpc>
            </a:pPr>
            <a:r>
              <a:rPr lang="en-US" sz="3200" b="1" dirty="0" smtClean="0">
                <a:latin typeface="Times New Roman" panose="02020603050405020304" pitchFamily="18" charset="0"/>
                <a:ea typeface="Times New Roman" panose="02020603050405020304" pitchFamily="18" charset="0"/>
                <a:cs typeface="Arial" panose="020B0604020202020204" pitchFamily="34" charset="0"/>
              </a:rPr>
              <a:t>Definition:</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121228" y="1331558"/>
            <a:ext cx="10158549" cy="882678"/>
          </a:xfrm>
          <a:prstGeom prst="rect">
            <a:avLst/>
          </a:prstGeom>
        </p:spPr>
        <p:txBody>
          <a:bodyPr wrap="square">
            <a:spAutoFit/>
          </a:bodyPr>
          <a:lstStyle/>
          <a:p>
            <a:pPr>
              <a:lnSpc>
                <a:spcPct val="107000"/>
              </a:lnSpc>
              <a:spcAft>
                <a:spcPts val="800"/>
              </a:spcAft>
            </a:pP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A sentence is a word or group of words that must expresses a complete idea or sense or meaning and that may consists of a subject and a verb.</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121228" y="2476106"/>
            <a:ext cx="10374086" cy="487506"/>
          </a:xfrm>
          <a:prstGeom prst="rect">
            <a:avLst/>
          </a:prstGeom>
        </p:spPr>
        <p:txBody>
          <a:bodyPr wrap="square">
            <a:spAutoFit/>
          </a:bodyPr>
          <a:lstStyle/>
          <a:p>
            <a:pPr>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Also it may have an object or a complement and the words must be order properly.</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121228" y="3477703"/>
            <a:ext cx="10374086" cy="882678"/>
          </a:xfrm>
          <a:prstGeom prst="rect">
            <a:avLst/>
          </a:prstGeom>
        </p:spPr>
        <p:txBody>
          <a:bodyPr wrap="square">
            <a:spAutoFit/>
          </a:bodyPr>
          <a:lstStyle/>
          <a:p>
            <a:pPr>
              <a:lnSpc>
                <a:spcPct val="107000"/>
              </a:lnSpc>
              <a:spcAft>
                <a:spcPts val="800"/>
              </a:spcAft>
            </a:pPr>
            <a:r>
              <a:rPr lang="bn-IN" sz="2400" dirty="0" smtClean="0">
                <a:latin typeface="Times New Roman" panose="02020603050405020304" pitchFamily="18" charset="0"/>
                <a:ea typeface="Times New Roman" panose="02020603050405020304" pitchFamily="18" charset="0"/>
              </a:rPr>
              <a:t>যে শব্দ বা শব্দ সমষ্টি দ্বারা সম্পূর্ণ অর্থ প্রকাশ পায় এবং যা</a:t>
            </a:r>
            <a:r>
              <a:rPr lang="bn-IN"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bn-IN" sz="2400" dirty="0" smtClean="0">
                <a:latin typeface="Times New Roman" panose="02020603050405020304" pitchFamily="18" charset="0"/>
                <a:ea typeface="Times New Roman" panose="02020603050405020304" pitchFamily="18" charset="0"/>
              </a:rPr>
              <a:t>সাধারণত কর্তা এবং ক্রিয়া দ্বারা গঠিত তাকে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sentence </a:t>
            </a:r>
            <a:r>
              <a:rPr lang="bn-IN" sz="2400" dirty="0" smtClean="0">
                <a:latin typeface="Times New Roman" panose="02020603050405020304" pitchFamily="18" charset="0"/>
                <a:ea typeface="Times New Roman" panose="02020603050405020304" pitchFamily="18" charset="0"/>
              </a:rPr>
              <a:t>বা বাক্য বলা হয় ।</a:t>
            </a:r>
            <a:r>
              <a:rPr lang="bn-IN" sz="24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1121228" y="4612862"/>
            <a:ext cx="1661032" cy="523220"/>
          </a:xfrm>
          <a:prstGeom prst="rect">
            <a:avLst/>
          </a:prstGeom>
        </p:spPr>
        <p:txBody>
          <a:bodyPr wrap="none">
            <a:spAutoFit/>
          </a:bodyPr>
          <a:lstStyle/>
          <a:p>
            <a:r>
              <a:rPr lang="en-US" sz="2800" b="1" dirty="0" smtClean="0">
                <a:latin typeface="Times New Roman" panose="02020603050405020304" pitchFamily="18" charset="0"/>
                <a:ea typeface="Times New Roman" panose="02020603050405020304" pitchFamily="18" charset="0"/>
                <a:cs typeface="Arial" panose="020B0604020202020204" pitchFamily="34" charset="0"/>
              </a:rPr>
              <a:t>Example:</a:t>
            </a:r>
            <a:endParaRPr lang="en-US" sz="2800" dirty="0"/>
          </a:p>
        </p:txBody>
      </p:sp>
      <p:sp>
        <p:nvSpPr>
          <p:cNvPr id="8" name="Rounded Rectangle 7"/>
          <p:cNvSpPr/>
          <p:nvPr/>
        </p:nvSpPr>
        <p:spPr>
          <a:xfrm>
            <a:off x="1061594" y="3437947"/>
            <a:ext cx="10158549" cy="882678"/>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0" name="Right Arrow 9"/>
          <p:cNvSpPr/>
          <p:nvPr/>
        </p:nvSpPr>
        <p:spPr>
          <a:xfrm rot="19610348">
            <a:off x="1378789" y="5464754"/>
            <a:ext cx="1037217" cy="640105"/>
          </a:xfrm>
          <a:prstGeom prst="right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937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repeatCount="indefinite"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2000"/>
                                        <p:tgtEl>
                                          <p:spTgt spid="8"/>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80">
                                          <p:stCondLst>
                                            <p:cond delay="0"/>
                                          </p:stCondLst>
                                        </p:cTn>
                                        <p:tgtEl>
                                          <p:spTgt spid="7"/>
                                        </p:tgtEl>
                                      </p:cBhvr>
                                    </p:animEffect>
                                    <p:anim calcmode="lin" valueType="num">
                                      <p:cBhvr>
                                        <p:cTn id="3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gtEl>
                                      </p:cBhvr>
                                      <p:to x="100000" y="60000"/>
                                    </p:animScale>
                                    <p:animScale>
                                      <p:cBhvr>
                                        <p:cTn id="43" dur="166" decel="50000">
                                          <p:stCondLst>
                                            <p:cond delay="676"/>
                                          </p:stCondLst>
                                        </p:cTn>
                                        <p:tgtEl>
                                          <p:spTgt spid="7"/>
                                        </p:tgtEl>
                                      </p:cBhvr>
                                      <p:to x="100000" y="100000"/>
                                    </p:animScale>
                                    <p:animScale>
                                      <p:cBhvr>
                                        <p:cTn id="44" dur="26">
                                          <p:stCondLst>
                                            <p:cond delay="1312"/>
                                          </p:stCondLst>
                                        </p:cTn>
                                        <p:tgtEl>
                                          <p:spTgt spid="7"/>
                                        </p:tgtEl>
                                      </p:cBhvr>
                                      <p:to x="100000" y="80000"/>
                                    </p:animScale>
                                    <p:animScale>
                                      <p:cBhvr>
                                        <p:cTn id="45" dur="166" decel="50000">
                                          <p:stCondLst>
                                            <p:cond delay="1338"/>
                                          </p:stCondLst>
                                        </p:cTn>
                                        <p:tgtEl>
                                          <p:spTgt spid="7"/>
                                        </p:tgtEl>
                                      </p:cBhvr>
                                      <p:to x="100000" y="100000"/>
                                    </p:animScale>
                                    <p:animScale>
                                      <p:cBhvr>
                                        <p:cTn id="46" dur="26">
                                          <p:stCondLst>
                                            <p:cond delay="1642"/>
                                          </p:stCondLst>
                                        </p:cTn>
                                        <p:tgtEl>
                                          <p:spTgt spid="7"/>
                                        </p:tgtEl>
                                      </p:cBhvr>
                                      <p:to x="100000" y="90000"/>
                                    </p:animScale>
                                    <p:animScale>
                                      <p:cBhvr>
                                        <p:cTn id="47" dur="166" decel="50000">
                                          <p:stCondLst>
                                            <p:cond delay="1668"/>
                                          </p:stCondLst>
                                        </p:cTn>
                                        <p:tgtEl>
                                          <p:spTgt spid="7"/>
                                        </p:tgtEl>
                                      </p:cBhvr>
                                      <p:to x="100000" y="100000"/>
                                    </p:animScale>
                                    <p:animScale>
                                      <p:cBhvr>
                                        <p:cTn id="48" dur="26">
                                          <p:stCondLst>
                                            <p:cond delay="1808"/>
                                          </p:stCondLst>
                                        </p:cTn>
                                        <p:tgtEl>
                                          <p:spTgt spid="7"/>
                                        </p:tgtEl>
                                      </p:cBhvr>
                                      <p:to x="100000" y="95000"/>
                                    </p:animScale>
                                    <p:animScale>
                                      <p:cBhvr>
                                        <p:cTn id="49" dur="166" decel="50000">
                                          <p:stCondLst>
                                            <p:cond delay="1834"/>
                                          </p:stCondLst>
                                        </p:cTn>
                                        <p:tgtEl>
                                          <p:spTgt spid="7"/>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wd">
                                    <p:tmPct val="10000"/>
                                  </p:iterate>
                                  <p:childTnLst>
                                    <p:set>
                                      <p:cBhvr>
                                        <p:cTn id="53" dur="1" fill="hold">
                                          <p:stCondLst>
                                            <p:cond delay="0"/>
                                          </p:stCondLst>
                                        </p:cTn>
                                        <p:tgtEl>
                                          <p:spTgt spid="2"/>
                                        </p:tgtEl>
                                        <p:attrNameLst>
                                          <p:attrName>style.visibility</p:attrName>
                                        </p:attrNameLst>
                                      </p:cBhvr>
                                      <p:to>
                                        <p:strVal val="visible"/>
                                      </p:to>
                                    </p:set>
                                    <p:anim calcmode="lin" valueType="num">
                                      <p:cBhvr additive="base">
                                        <p:cTn id="54" dur="2000" fill="hold"/>
                                        <p:tgtEl>
                                          <p:spTgt spid="2"/>
                                        </p:tgtEl>
                                        <p:attrNameLst>
                                          <p:attrName>ppt_x</p:attrName>
                                        </p:attrNameLst>
                                      </p:cBhvr>
                                      <p:tavLst>
                                        <p:tav tm="0">
                                          <p:val>
                                            <p:strVal val="1+#ppt_w/2"/>
                                          </p:val>
                                        </p:tav>
                                        <p:tav tm="100000">
                                          <p:val>
                                            <p:strVal val="#ppt_x"/>
                                          </p:val>
                                        </p:tav>
                                      </p:tavLst>
                                    </p:anim>
                                    <p:anim calcmode="lin" valueType="num">
                                      <p:cBhvr additive="base">
                                        <p:cTn id="55"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repeatCount="indefinite"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2000" fill="hold"/>
                                        <p:tgtEl>
                                          <p:spTgt spid="10"/>
                                        </p:tgtEl>
                                        <p:attrNameLst>
                                          <p:attrName>ppt_x</p:attrName>
                                        </p:attrNameLst>
                                      </p:cBhvr>
                                      <p:tavLst>
                                        <p:tav tm="0">
                                          <p:val>
                                            <p:strVal val="0-#ppt_w/2"/>
                                          </p:val>
                                        </p:tav>
                                        <p:tav tm="100000">
                                          <p:val>
                                            <p:strVal val="#ppt_x"/>
                                          </p:val>
                                        </p:tav>
                                      </p:tavLst>
                                    </p:anim>
                                    <p:anim calcmode="lin" valueType="num">
                                      <p:cBhvr additive="base">
                                        <p:cTn id="61"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0639" y="304080"/>
            <a:ext cx="9035143" cy="876266"/>
          </a:xfrm>
          <a:prstGeom prst="rect">
            <a:avLst/>
          </a:prstGeom>
        </p:spPr>
        <p:txBody>
          <a:bodyPr wrap="square">
            <a:spAutoFit/>
          </a:bodyPr>
          <a:lstStyle/>
          <a:p>
            <a:pPr>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Basically there are two parts of a sentence: (</a:t>
            </a:r>
            <a:r>
              <a:rPr lang="bn-IN" sz="2400" dirty="0" smtClean="0">
                <a:latin typeface="Times New Roman" panose="02020603050405020304" pitchFamily="18" charset="0"/>
                <a:ea typeface="Times New Roman" panose="02020603050405020304" pitchFamily="18" charset="0"/>
              </a:rPr>
              <a:t>একটি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Sentence </a:t>
            </a:r>
            <a:r>
              <a:rPr lang="bn-IN" sz="2400" dirty="0" smtClean="0">
                <a:latin typeface="Times New Roman" panose="02020603050405020304" pitchFamily="18" charset="0"/>
                <a:ea typeface="Times New Roman" panose="02020603050405020304" pitchFamily="18" charset="0"/>
              </a:rPr>
              <a:t>এ মূলত দুটি অংশ থাকে)</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310639" y="1180346"/>
            <a:ext cx="2121093" cy="468077"/>
          </a:xfrm>
          <a:prstGeom prst="rect">
            <a:avLst/>
          </a:prstGeom>
        </p:spPr>
        <p:txBody>
          <a:bodyPr wrap="non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Subject</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and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310639" y="1648423"/>
            <a:ext cx="1770869" cy="468077"/>
          </a:xfrm>
          <a:prstGeom prst="rect">
            <a:avLst/>
          </a:prstGeom>
        </p:spPr>
        <p:txBody>
          <a:bodyPr wrap="non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Predicate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310639" y="2410083"/>
            <a:ext cx="8917578" cy="882678"/>
          </a:xfrm>
          <a:prstGeom prst="rect">
            <a:avLst/>
          </a:prstGeom>
        </p:spPr>
        <p:txBody>
          <a:bodyPr wrap="square">
            <a:spAutoFit/>
          </a:bodyPr>
          <a:lstStyle/>
          <a:p>
            <a:pPr>
              <a:lnSpc>
                <a:spcPct val="107000"/>
              </a:lnSpc>
              <a:spcAft>
                <a:spcPts val="800"/>
              </a:spcAft>
            </a:pP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Subject:</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 subject of a sentence is a person or thing about which something is said or written.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1310639" y="4356971"/>
            <a:ext cx="8564881" cy="876266"/>
          </a:xfrm>
          <a:prstGeom prst="rect">
            <a:avLst/>
          </a:prstGeom>
        </p:spPr>
        <p:txBody>
          <a:bodyPr wrap="square">
            <a:spAutoFit/>
          </a:bodyPr>
          <a:lstStyle/>
          <a:p>
            <a:pPr>
              <a:lnSpc>
                <a:spcPct val="107000"/>
              </a:lnSpc>
              <a:spcAft>
                <a:spcPts val="800"/>
              </a:spcAft>
            </a:pPr>
            <a:r>
              <a:rPr lang="bn-IN" sz="2400" dirty="0" smtClean="0">
                <a:latin typeface="Times New Roman" panose="02020603050405020304" pitchFamily="18" charset="0"/>
                <a:ea typeface="Times New Roman" panose="02020603050405020304" pitchFamily="18" charset="0"/>
              </a:rPr>
              <a:t>যে ব্যক্তি বা বস্তু সম্পর্কে কোনকিছু বলা বা লিখা হয় তাকে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Subject </a:t>
            </a:r>
            <a:r>
              <a:rPr lang="bn-IN" sz="2400" dirty="0" smtClean="0">
                <a:latin typeface="Times New Roman" panose="02020603050405020304" pitchFamily="18" charset="0"/>
                <a:ea typeface="Times New Roman" panose="02020603050405020304" pitchFamily="18" charset="0"/>
              </a:rPr>
              <a:t>বা কর্তা বলে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1310639" y="3594025"/>
            <a:ext cx="7777963" cy="468077"/>
          </a:xfrm>
          <a:prstGeom prst="rect">
            <a:avLst/>
          </a:prstGeom>
        </p:spPr>
        <p:txBody>
          <a:bodyPr wrap="none">
            <a:spAutoFit/>
          </a:bodyPr>
          <a:lstStyle/>
          <a:p>
            <a:pPr>
              <a:lnSpc>
                <a:spcPct val="107000"/>
              </a:lnSpc>
              <a:spcAft>
                <a:spcPts val="800"/>
              </a:spcAft>
            </a:pP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Predicate:</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And the Predicate that says what the Subject does.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1310639" y="5627496"/>
            <a:ext cx="10080172" cy="487506"/>
          </a:xfrm>
          <a:prstGeom prst="rect">
            <a:avLst/>
          </a:prstGeom>
        </p:spPr>
        <p:txBody>
          <a:bodyPr wrap="square">
            <a:spAutoFit/>
          </a:bodyPr>
          <a:lstStyle/>
          <a:p>
            <a:pPr>
              <a:lnSpc>
                <a:spcPct val="107000"/>
              </a:lnSpc>
              <a:spcAft>
                <a:spcPts val="800"/>
              </a:spcAft>
            </a:pPr>
            <a:r>
              <a:rPr lang="bn-IN" sz="2400" dirty="0" smtClean="0">
                <a:latin typeface="Times New Roman" panose="02020603050405020304" pitchFamily="18" charset="0"/>
                <a:ea typeface="Times New Roman" panose="02020603050405020304" pitchFamily="18" charset="0"/>
              </a:rPr>
              <a:t>যা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subject </a:t>
            </a:r>
            <a:r>
              <a:rPr lang="bn-IN" sz="2400" dirty="0" smtClean="0">
                <a:latin typeface="Times New Roman" panose="02020603050405020304" pitchFamily="18" charset="0"/>
                <a:ea typeface="Times New Roman" panose="02020603050405020304" pitchFamily="18" charset="0"/>
              </a:rPr>
              <a:t>বা কর্তা সম্পর্কে বলে বা করে বা লিখে তাকে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Predicate </a:t>
            </a:r>
            <a:r>
              <a:rPr lang="bn-IN" sz="2400" dirty="0" smtClean="0">
                <a:latin typeface="Times New Roman" panose="02020603050405020304" pitchFamily="18" charset="0"/>
                <a:ea typeface="Times New Roman" panose="02020603050405020304" pitchFamily="18" charset="0"/>
              </a:rPr>
              <a:t>বলা হয়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ight Arrow 9"/>
          <p:cNvSpPr/>
          <p:nvPr/>
        </p:nvSpPr>
        <p:spPr>
          <a:xfrm rot="10800000">
            <a:off x="3664790" y="1415145"/>
            <a:ext cx="1037217" cy="640105"/>
          </a:xfrm>
          <a:prstGeom prst="right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251005" y="4356971"/>
            <a:ext cx="8727883" cy="882678"/>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4" name="Rounded Rectangle 13"/>
          <p:cNvSpPr/>
          <p:nvPr/>
        </p:nvSpPr>
        <p:spPr>
          <a:xfrm>
            <a:off x="1294999" y="5546034"/>
            <a:ext cx="10056056" cy="604750"/>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71837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0-#ppt_w/2"/>
                                          </p:val>
                                        </p:tav>
                                        <p:tav tm="100000">
                                          <p:val>
                                            <p:strVal val="#ppt_x"/>
                                          </p:val>
                                        </p:tav>
                                      </p:tavLst>
                                    </p:anim>
                                    <p:anim calcmode="lin" valueType="num">
                                      <p:cBhvr additive="base">
                                        <p:cTn id="19"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repeatCount="indefinite"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000" fill="hold"/>
                                        <p:tgtEl>
                                          <p:spTgt spid="10"/>
                                        </p:tgtEl>
                                        <p:attrNameLst>
                                          <p:attrName>ppt_x</p:attrName>
                                        </p:attrNameLst>
                                      </p:cBhvr>
                                      <p:tavLst>
                                        <p:tav tm="0">
                                          <p:val>
                                            <p:strVal val="1+#ppt_w/2"/>
                                          </p:val>
                                        </p:tav>
                                        <p:tav tm="100000">
                                          <p:val>
                                            <p:strVal val="#ppt_x"/>
                                          </p:val>
                                        </p:tav>
                                      </p:tavLst>
                                    </p:anim>
                                    <p:anim calcmode="lin" valueType="num">
                                      <p:cBhvr additive="base">
                                        <p:cTn id="25"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iterate type="wd">
                                    <p:tmPct val="10000"/>
                                  </p:iterate>
                                  <p:childTnLst>
                                    <p:set>
                                      <p:cBhvr>
                                        <p:cTn id="29" dur="1" fill="hold">
                                          <p:stCondLst>
                                            <p:cond delay="0"/>
                                          </p:stCondLst>
                                        </p:cTn>
                                        <p:tgtEl>
                                          <p:spTgt spid="6"/>
                                        </p:tgtEl>
                                        <p:attrNameLst>
                                          <p:attrName>style.visibility</p:attrName>
                                        </p:attrNameLst>
                                      </p:cBhvr>
                                      <p:to>
                                        <p:strVal val="visible"/>
                                      </p:to>
                                    </p:set>
                                    <p:anim calcmode="lin" valueType="num">
                                      <p:cBhvr>
                                        <p:cTn id="30" dur="2000" fill="hold"/>
                                        <p:tgtEl>
                                          <p:spTgt spid="6"/>
                                        </p:tgtEl>
                                        <p:attrNameLst>
                                          <p:attrName>ppt_w</p:attrName>
                                        </p:attrNameLst>
                                      </p:cBhvr>
                                      <p:tavLst>
                                        <p:tav tm="0">
                                          <p:val>
                                            <p:fltVal val="0"/>
                                          </p:val>
                                        </p:tav>
                                        <p:tav tm="100000">
                                          <p:val>
                                            <p:strVal val="#ppt_w"/>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iterate type="wd">
                                    <p:tmPct val="10000"/>
                                  </p:iterate>
                                  <p:childTnLst>
                                    <p:set>
                                      <p:cBhvr>
                                        <p:cTn id="43" dur="1" fill="hold">
                                          <p:stCondLst>
                                            <p:cond delay="0"/>
                                          </p:stCondLst>
                                        </p:cTn>
                                        <p:tgtEl>
                                          <p:spTgt spid="7"/>
                                        </p:tgtEl>
                                        <p:attrNameLst>
                                          <p:attrName>style.visibility</p:attrName>
                                        </p:attrNameLst>
                                      </p:cBhvr>
                                      <p:to>
                                        <p:strVal val="visible"/>
                                      </p:to>
                                    </p:set>
                                    <p:anim calcmode="lin" valueType="num">
                                      <p:cBhvr>
                                        <p:cTn id="44" dur="2000" fill="hold"/>
                                        <p:tgtEl>
                                          <p:spTgt spid="7"/>
                                        </p:tgtEl>
                                        <p:attrNameLst>
                                          <p:attrName>ppt_w</p:attrName>
                                        </p:attrNameLst>
                                      </p:cBhvr>
                                      <p:tavLst>
                                        <p:tav tm="0">
                                          <p:val>
                                            <p:fltVal val="0"/>
                                          </p:val>
                                        </p:tav>
                                        <p:tav tm="100000">
                                          <p:val>
                                            <p:strVal val="#ppt_w"/>
                                          </p:val>
                                        </p:tav>
                                      </p:tavLst>
                                    </p:anim>
                                    <p:anim calcmode="lin" valueType="num">
                                      <p:cBhvr>
                                        <p:cTn id="45" dur="2000" fill="hold"/>
                                        <p:tgtEl>
                                          <p:spTgt spid="7"/>
                                        </p:tgtEl>
                                        <p:attrNameLst>
                                          <p:attrName>ppt_h</p:attrName>
                                        </p:attrNameLst>
                                      </p:cBhvr>
                                      <p:tavLst>
                                        <p:tav tm="0">
                                          <p:val>
                                            <p:fltVal val="0"/>
                                          </p:val>
                                        </p:tav>
                                        <p:tav tm="100000">
                                          <p:val>
                                            <p:strVal val="#ppt_h"/>
                                          </p:val>
                                        </p:tav>
                                      </p:tavLst>
                                    </p:anim>
                                    <p:animEffect transition="in" filter="fade">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repeatCount="indefinite"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heckerboard(across)">
                                      <p:cBhvr>
                                        <p:cTn id="51" dur="2000"/>
                                        <p:tgtEl>
                                          <p:spTgt spid="13"/>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iterate type="wd">
                                    <p:tmPct val="10000"/>
                                  </p:iterate>
                                  <p:childTnLst>
                                    <p:set>
                                      <p:cBhvr>
                                        <p:cTn id="55" dur="1" fill="hold">
                                          <p:stCondLst>
                                            <p:cond delay="0"/>
                                          </p:stCondLst>
                                        </p:cTn>
                                        <p:tgtEl>
                                          <p:spTgt spid="9"/>
                                        </p:tgtEl>
                                        <p:attrNameLst>
                                          <p:attrName>style.visibility</p:attrName>
                                        </p:attrNameLst>
                                      </p:cBhvr>
                                      <p:to>
                                        <p:strVal val="visible"/>
                                      </p:to>
                                    </p:set>
                                    <p:anim calcmode="lin" valueType="num">
                                      <p:cBhvr>
                                        <p:cTn id="56" dur="2000" fill="hold"/>
                                        <p:tgtEl>
                                          <p:spTgt spid="9"/>
                                        </p:tgtEl>
                                        <p:attrNameLst>
                                          <p:attrName>ppt_w</p:attrName>
                                        </p:attrNameLst>
                                      </p:cBhvr>
                                      <p:tavLst>
                                        <p:tav tm="0">
                                          <p:val>
                                            <p:fltVal val="0"/>
                                          </p:val>
                                        </p:tav>
                                        <p:tav tm="100000">
                                          <p:val>
                                            <p:strVal val="#ppt_w"/>
                                          </p:val>
                                        </p:tav>
                                      </p:tavLst>
                                    </p:anim>
                                    <p:anim calcmode="lin" valueType="num">
                                      <p:cBhvr>
                                        <p:cTn id="57" dur="2000" fill="hold"/>
                                        <p:tgtEl>
                                          <p:spTgt spid="9"/>
                                        </p:tgtEl>
                                        <p:attrNameLst>
                                          <p:attrName>ppt_h</p:attrName>
                                        </p:attrNameLst>
                                      </p:cBhvr>
                                      <p:tavLst>
                                        <p:tav tm="0">
                                          <p:val>
                                            <p:fltVal val="0"/>
                                          </p:val>
                                        </p:tav>
                                        <p:tav tm="100000">
                                          <p:val>
                                            <p:strVal val="#ppt_h"/>
                                          </p:val>
                                        </p:tav>
                                      </p:tavLst>
                                    </p:anim>
                                    <p:animEffect transition="in" filter="fade">
                                      <p:cBhvr>
                                        <p:cTn id="58" dur="2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repeatCount="indefinite"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heckerboard(across)">
                                      <p:cBhvr>
                                        <p:cTn id="63" dur="2000"/>
                                        <p:tgtEl>
                                          <p:spTgt spid="14"/>
                                        </p:tgtEl>
                                      </p:cBhvr>
                                    </p:animEffect>
                                  </p:childTnLst>
                                  <p:subTnLst>
                                    <p:audio>
                                      <p:cMediaNode vol="100000">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9763" y="5611124"/>
            <a:ext cx="3802752" cy="487506"/>
          </a:xfrm>
          <a:prstGeom prst="rect">
            <a:avLst/>
          </a:prstGeom>
        </p:spPr>
        <p:txBody>
          <a:bodyPr wrap="square">
            <a:spAutoFit/>
          </a:bodyPr>
          <a:lstStyle/>
          <a:p>
            <a:pPr>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400" dirty="0">
                <a:latin typeface="Times New Roman" panose="02020603050405020304" pitchFamily="18" charset="0"/>
                <a:ea typeface="Times New Roman" panose="02020603050405020304" pitchFamily="18" charset="0"/>
                <a:cs typeface="Arial" panose="020B0604020202020204" pitchFamily="34" charset="0"/>
              </a:rPr>
              <a:t>Down went the Titanic.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232261" y="534722"/>
            <a:ext cx="10276115" cy="882678"/>
          </a:xfrm>
          <a:prstGeom prst="rect">
            <a:avLst/>
          </a:prstGeom>
        </p:spPr>
        <p:txBody>
          <a:bodyPr wrap="square">
            <a:spAutoFit/>
          </a:bodyPr>
          <a:lstStyle/>
          <a:p>
            <a:pPr>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In the above example ‘We’ is subject and ‘practice English everyday’ is Predicate. A sentence usually starts with a subject and then predicate comes.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232261" y="1812612"/>
            <a:ext cx="9688288" cy="830997"/>
          </a:xfrm>
          <a:prstGeom prst="rect">
            <a:avLst/>
          </a:prstGeom>
        </p:spPr>
        <p:txBody>
          <a:bodyPr wrap="square">
            <a:spAutoFit/>
          </a:bodyPr>
          <a:lstStyle/>
          <a:p>
            <a:r>
              <a:rPr lang="en-US" sz="2400" b="1" dirty="0" smtClean="0">
                <a:latin typeface="Times New Roman" panose="02020603050405020304" pitchFamily="18" charset="0"/>
                <a:ea typeface="Times New Roman" panose="02020603050405020304" pitchFamily="18" charset="0"/>
                <a:cs typeface="Arial" panose="020B0604020202020204" pitchFamily="34" charset="0"/>
              </a:rPr>
              <a:t>N. B.:</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In some case like order, advice or request subject is not mentioned. It is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userstood</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400" dirty="0"/>
          </a:p>
        </p:txBody>
      </p:sp>
      <p:sp>
        <p:nvSpPr>
          <p:cNvPr id="5" name="Rectangle 4"/>
          <p:cNvSpPr/>
          <p:nvPr/>
        </p:nvSpPr>
        <p:spPr>
          <a:xfrm>
            <a:off x="1232261" y="2777211"/>
            <a:ext cx="1750800" cy="523220"/>
          </a:xfrm>
          <a:prstGeom prst="rect">
            <a:avLst/>
          </a:prstGeom>
        </p:spPr>
        <p:txBody>
          <a:bodyPr wrap="square">
            <a:spAutoFit/>
          </a:bodyPr>
          <a:lstStyle/>
          <a:p>
            <a:r>
              <a:rPr lang="en-US" sz="2800" b="1" dirty="0" smtClean="0">
                <a:latin typeface="Times New Roman" panose="02020603050405020304" pitchFamily="18" charset="0"/>
                <a:ea typeface="Times New Roman" panose="02020603050405020304" pitchFamily="18" charset="0"/>
                <a:cs typeface="Arial" panose="020B0604020202020204" pitchFamily="34" charset="0"/>
              </a:rPr>
              <a:t>Example:</a:t>
            </a:r>
            <a:r>
              <a:rPr lang="en-US" sz="2800" dirty="0" smtClean="0">
                <a:latin typeface="Times New Roman" panose="02020603050405020304" pitchFamily="18" charset="0"/>
                <a:ea typeface="Times New Roman" panose="02020603050405020304" pitchFamily="18" charset="0"/>
                <a:cs typeface="Arial" panose="020B0604020202020204" pitchFamily="34" charset="0"/>
              </a:rPr>
              <a:t> </a:t>
            </a:r>
            <a:endParaRPr lang="en-US" sz="2800" dirty="0"/>
          </a:p>
        </p:txBody>
      </p:sp>
      <p:sp>
        <p:nvSpPr>
          <p:cNvPr id="6" name="Rectangle 5"/>
          <p:cNvSpPr/>
          <p:nvPr/>
        </p:nvSpPr>
        <p:spPr>
          <a:xfrm>
            <a:off x="2860764" y="2838766"/>
            <a:ext cx="2640146"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cs typeface="Arial" panose="020B0604020202020204" pitchFamily="34" charset="0"/>
              </a:rPr>
              <a:t>- (You) Keep quite. </a:t>
            </a:r>
            <a:endParaRPr lang="en-US" sz="2400" dirty="0"/>
          </a:p>
        </p:txBody>
      </p:sp>
      <p:sp>
        <p:nvSpPr>
          <p:cNvPr id="7" name="Rectangle 6"/>
          <p:cNvSpPr/>
          <p:nvPr/>
        </p:nvSpPr>
        <p:spPr>
          <a:xfrm>
            <a:off x="2860764" y="3264755"/>
            <a:ext cx="6096000" cy="461665"/>
          </a:xfrm>
          <a:prstGeom prst="rect">
            <a:avLst/>
          </a:prstGeom>
        </p:spPr>
        <p:txBody>
          <a:bodyPr>
            <a:spAutoFit/>
          </a:bodyPr>
          <a:lstStyle/>
          <a:p>
            <a:r>
              <a:rPr lang="en-US" sz="2400" dirty="0" smtClean="0">
                <a:latin typeface="Times New Roman" panose="02020603050405020304" pitchFamily="18" charset="0"/>
                <a:ea typeface="Times New Roman" panose="02020603050405020304" pitchFamily="18" charset="0"/>
                <a:cs typeface="Arial" panose="020B0604020202020204" pitchFamily="34" charset="0"/>
              </a:rPr>
              <a:t>- (You) Take care of your health.</a:t>
            </a:r>
            <a:endParaRPr lang="en-US" sz="2400" dirty="0"/>
          </a:p>
        </p:txBody>
      </p:sp>
      <p:sp>
        <p:nvSpPr>
          <p:cNvPr id="8" name="Rectangle 7"/>
          <p:cNvSpPr/>
          <p:nvPr/>
        </p:nvSpPr>
        <p:spPr>
          <a:xfrm>
            <a:off x="2860764" y="3653732"/>
            <a:ext cx="2144370"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cs typeface="Arial" panose="020B0604020202020204" pitchFamily="34" charset="0"/>
              </a:rPr>
              <a:t>- (I) Thank you.</a:t>
            </a:r>
            <a:endParaRPr lang="en-US" sz="2400" dirty="0"/>
          </a:p>
        </p:txBody>
      </p:sp>
      <p:sp>
        <p:nvSpPr>
          <p:cNvPr id="9" name="Rectangle 8"/>
          <p:cNvSpPr/>
          <p:nvPr/>
        </p:nvSpPr>
        <p:spPr>
          <a:xfrm>
            <a:off x="1232261" y="4468698"/>
            <a:ext cx="10014859" cy="461665"/>
          </a:xfrm>
          <a:prstGeom prst="rect">
            <a:avLst/>
          </a:prstGeom>
        </p:spPr>
        <p:txBody>
          <a:bodyPr wrap="square">
            <a:spAutoFit/>
          </a:bodyPr>
          <a:lstStyle/>
          <a:p>
            <a:r>
              <a:rPr lang="en-US" sz="2400" dirty="0" smtClean="0">
                <a:latin typeface="Times New Roman" panose="02020603050405020304" pitchFamily="18" charset="0"/>
                <a:ea typeface="Times New Roman" panose="02020603050405020304" pitchFamily="18" charset="0"/>
                <a:cs typeface="Arial" panose="020B0604020202020204" pitchFamily="34" charset="0"/>
              </a:rPr>
              <a:t>And sometimes sentence starts with the predicate and then subject comes.</a:t>
            </a:r>
            <a:endParaRPr lang="en-US" sz="2400" dirty="0"/>
          </a:p>
        </p:txBody>
      </p:sp>
      <p:sp>
        <p:nvSpPr>
          <p:cNvPr id="10" name="Rectangle 9"/>
          <p:cNvSpPr/>
          <p:nvPr/>
        </p:nvSpPr>
        <p:spPr>
          <a:xfrm>
            <a:off x="1232261" y="5022054"/>
            <a:ext cx="1750800" cy="523220"/>
          </a:xfrm>
          <a:prstGeom prst="rect">
            <a:avLst/>
          </a:prstGeom>
        </p:spPr>
        <p:txBody>
          <a:bodyPr wrap="none">
            <a:spAutoFit/>
          </a:bodyPr>
          <a:lstStyle/>
          <a:p>
            <a:r>
              <a:rPr lang="en-US" sz="2800" b="1" dirty="0" smtClean="0">
                <a:latin typeface="Times New Roman" panose="02020603050405020304" pitchFamily="18" charset="0"/>
                <a:ea typeface="Times New Roman" panose="02020603050405020304" pitchFamily="18" charset="0"/>
                <a:cs typeface="Arial" panose="020B0604020202020204" pitchFamily="34" charset="0"/>
              </a:rPr>
              <a:t>Example:</a:t>
            </a:r>
            <a:r>
              <a:rPr lang="en-US" sz="2800" dirty="0" smtClean="0">
                <a:latin typeface="Times New Roman" panose="02020603050405020304" pitchFamily="18" charset="0"/>
                <a:ea typeface="Times New Roman" panose="02020603050405020304" pitchFamily="18" charset="0"/>
                <a:cs typeface="Arial" panose="020B0604020202020204" pitchFamily="34" charset="0"/>
              </a:rPr>
              <a:t> </a:t>
            </a:r>
            <a:endParaRPr lang="en-US" sz="2800" dirty="0"/>
          </a:p>
        </p:txBody>
      </p:sp>
      <p:sp>
        <p:nvSpPr>
          <p:cNvPr id="11" name="Rectangle 10"/>
          <p:cNvSpPr/>
          <p:nvPr/>
        </p:nvSpPr>
        <p:spPr>
          <a:xfrm>
            <a:off x="2769763" y="5078957"/>
            <a:ext cx="3139001"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cs typeface="Arial" panose="020B0604020202020204" pitchFamily="34" charset="0"/>
              </a:rPr>
              <a:t>- Long live Bangladesh </a:t>
            </a:r>
            <a:endParaRPr lang="en-US" sz="2400" dirty="0"/>
          </a:p>
        </p:txBody>
      </p:sp>
      <p:sp>
        <p:nvSpPr>
          <p:cNvPr id="12" name="Rounded Rectangle 11"/>
          <p:cNvSpPr/>
          <p:nvPr/>
        </p:nvSpPr>
        <p:spPr>
          <a:xfrm>
            <a:off x="1212383" y="1807960"/>
            <a:ext cx="9688288" cy="882678"/>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3" name="Right Arrow 12"/>
          <p:cNvSpPr/>
          <p:nvPr/>
        </p:nvSpPr>
        <p:spPr>
          <a:xfrm>
            <a:off x="1709530" y="3432916"/>
            <a:ext cx="916739" cy="398878"/>
          </a:xfrm>
          <a:prstGeom prst="right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356343">
            <a:off x="1682564" y="5802148"/>
            <a:ext cx="882110" cy="313997"/>
          </a:xfrm>
          <a:prstGeom prst="right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6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repeatCount="indefinite"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2000"/>
                                        <p:tgtEl>
                                          <p:spTgt spid="12"/>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iterate type="wd">
                                    <p:tmPct val="10000"/>
                                  </p:iterate>
                                  <p:childTnLst>
                                    <p:set>
                                      <p:cBhvr>
                                        <p:cTn id="41" dur="1" fill="hold">
                                          <p:stCondLst>
                                            <p:cond delay="0"/>
                                          </p:stCondLst>
                                        </p:cTn>
                                        <p:tgtEl>
                                          <p:spTgt spid="6"/>
                                        </p:tgtEl>
                                        <p:attrNameLst>
                                          <p:attrName>style.visibility</p:attrName>
                                        </p:attrNameLst>
                                      </p:cBhvr>
                                      <p:to>
                                        <p:strVal val="visible"/>
                                      </p:to>
                                    </p:set>
                                    <p:anim calcmode="lin" valueType="num">
                                      <p:cBhvr additive="base">
                                        <p:cTn id="42" dur="2000" fill="hold"/>
                                        <p:tgtEl>
                                          <p:spTgt spid="6"/>
                                        </p:tgtEl>
                                        <p:attrNameLst>
                                          <p:attrName>ppt_x</p:attrName>
                                        </p:attrNameLst>
                                      </p:cBhvr>
                                      <p:tavLst>
                                        <p:tav tm="0">
                                          <p:val>
                                            <p:strVal val="1+#ppt_w/2"/>
                                          </p:val>
                                        </p:tav>
                                        <p:tav tm="100000">
                                          <p:val>
                                            <p:strVal val="#ppt_x"/>
                                          </p:val>
                                        </p:tav>
                                      </p:tavLst>
                                    </p:anim>
                                    <p:anim calcmode="lin" valueType="num">
                                      <p:cBhvr additive="base">
                                        <p:cTn id="4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iterate type="wd">
                                    <p:tmPct val="10000"/>
                                  </p:iterate>
                                  <p:childTnLst>
                                    <p:set>
                                      <p:cBhvr>
                                        <p:cTn id="47" dur="1" fill="hold">
                                          <p:stCondLst>
                                            <p:cond delay="0"/>
                                          </p:stCondLst>
                                        </p:cTn>
                                        <p:tgtEl>
                                          <p:spTgt spid="7"/>
                                        </p:tgtEl>
                                        <p:attrNameLst>
                                          <p:attrName>style.visibility</p:attrName>
                                        </p:attrNameLst>
                                      </p:cBhvr>
                                      <p:to>
                                        <p:strVal val="visible"/>
                                      </p:to>
                                    </p:set>
                                    <p:anim calcmode="lin" valueType="num">
                                      <p:cBhvr additive="base">
                                        <p:cTn id="48" dur="2000" fill="hold"/>
                                        <p:tgtEl>
                                          <p:spTgt spid="7"/>
                                        </p:tgtEl>
                                        <p:attrNameLst>
                                          <p:attrName>ppt_x</p:attrName>
                                        </p:attrNameLst>
                                      </p:cBhvr>
                                      <p:tavLst>
                                        <p:tav tm="0">
                                          <p:val>
                                            <p:strVal val="0-#ppt_w/2"/>
                                          </p:val>
                                        </p:tav>
                                        <p:tav tm="100000">
                                          <p:val>
                                            <p:strVal val="#ppt_x"/>
                                          </p:val>
                                        </p:tav>
                                      </p:tavLst>
                                    </p:anim>
                                    <p:anim calcmode="lin" valueType="num">
                                      <p:cBhvr additive="base">
                                        <p:cTn id="4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wd">
                                    <p:tmPct val="10000"/>
                                  </p:iterate>
                                  <p:childTnLst>
                                    <p:set>
                                      <p:cBhvr>
                                        <p:cTn id="53" dur="1" fill="hold">
                                          <p:stCondLst>
                                            <p:cond delay="0"/>
                                          </p:stCondLst>
                                        </p:cTn>
                                        <p:tgtEl>
                                          <p:spTgt spid="8"/>
                                        </p:tgtEl>
                                        <p:attrNameLst>
                                          <p:attrName>style.visibility</p:attrName>
                                        </p:attrNameLst>
                                      </p:cBhvr>
                                      <p:to>
                                        <p:strVal val="visible"/>
                                      </p:to>
                                    </p:set>
                                    <p:anim calcmode="lin" valueType="num">
                                      <p:cBhvr additive="base">
                                        <p:cTn id="54" dur="2000" fill="hold"/>
                                        <p:tgtEl>
                                          <p:spTgt spid="8"/>
                                        </p:tgtEl>
                                        <p:attrNameLst>
                                          <p:attrName>ppt_x</p:attrName>
                                        </p:attrNameLst>
                                      </p:cBhvr>
                                      <p:tavLst>
                                        <p:tav tm="0">
                                          <p:val>
                                            <p:strVal val="1+#ppt_w/2"/>
                                          </p:val>
                                        </p:tav>
                                        <p:tav tm="100000">
                                          <p:val>
                                            <p:strVal val="#ppt_x"/>
                                          </p:val>
                                        </p:tav>
                                      </p:tavLst>
                                    </p:anim>
                                    <p:anim calcmode="lin" valueType="num">
                                      <p:cBhvr additive="base">
                                        <p:cTn id="55"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repeatCount="indefinite"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000" fill="hold"/>
                                        <p:tgtEl>
                                          <p:spTgt spid="13"/>
                                        </p:tgtEl>
                                        <p:attrNameLst>
                                          <p:attrName>ppt_x</p:attrName>
                                        </p:attrNameLst>
                                      </p:cBhvr>
                                      <p:tavLst>
                                        <p:tav tm="0">
                                          <p:val>
                                            <p:strVal val="0-#ppt_w/2"/>
                                          </p:val>
                                        </p:tav>
                                        <p:tav tm="100000">
                                          <p:val>
                                            <p:strVal val="#ppt_x"/>
                                          </p:val>
                                        </p:tav>
                                      </p:tavLst>
                                    </p:anim>
                                    <p:anim calcmode="lin" valueType="num">
                                      <p:cBhvr additive="base">
                                        <p:cTn id="61"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iterate type="lt">
                                    <p:tmPct val="10000"/>
                                  </p:iterate>
                                  <p:childTnLst>
                                    <p:set>
                                      <p:cBhvr>
                                        <p:cTn id="65" dur="1" fill="hold">
                                          <p:stCondLst>
                                            <p:cond delay="0"/>
                                          </p:stCondLst>
                                        </p:cTn>
                                        <p:tgtEl>
                                          <p:spTgt spid="9"/>
                                        </p:tgtEl>
                                        <p:attrNameLst>
                                          <p:attrName>style.visibility</p:attrName>
                                        </p:attrNameLst>
                                      </p:cBhvr>
                                      <p:to>
                                        <p:strVal val="visible"/>
                                      </p:to>
                                    </p:set>
                                    <p:animEffect transition="in" filter="wheel(1)">
                                      <p:cBhvr>
                                        <p:cTn id="66" dur="20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iterate type="lt">
                                    <p:tmPct val="10000"/>
                                  </p:iterate>
                                  <p:childTnLst>
                                    <p:set>
                                      <p:cBhvr>
                                        <p:cTn id="88" dur="1" fill="hold">
                                          <p:stCondLst>
                                            <p:cond delay="0"/>
                                          </p:stCondLst>
                                        </p:cTn>
                                        <p:tgtEl>
                                          <p:spTgt spid="11">
                                            <p:txEl>
                                              <p:pRg st="0" end="0"/>
                                            </p:txEl>
                                          </p:spTgt>
                                        </p:tgtEl>
                                        <p:attrNameLst>
                                          <p:attrName>style.visibility</p:attrName>
                                        </p:attrNameLst>
                                      </p:cBhvr>
                                      <p:to>
                                        <p:strVal val="visible"/>
                                      </p:to>
                                    </p:set>
                                    <p:anim calcmode="lin" valueType="num">
                                      <p:cBhvr additive="base">
                                        <p:cTn id="89" dur="20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90" dur="2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iterate type="lt">
                                    <p:tmPct val="10000"/>
                                  </p:iterate>
                                  <p:childTnLst>
                                    <p:set>
                                      <p:cBhvr>
                                        <p:cTn id="94" dur="1" fill="hold">
                                          <p:stCondLst>
                                            <p:cond delay="0"/>
                                          </p:stCondLst>
                                        </p:cTn>
                                        <p:tgtEl>
                                          <p:spTgt spid="2"/>
                                        </p:tgtEl>
                                        <p:attrNameLst>
                                          <p:attrName>style.visibility</p:attrName>
                                        </p:attrNameLst>
                                      </p:cBhvr>
                                      <p:to>
                                        <p:strVal val="visible"/>
                                      </p:to>
                                    </p:set>
                                    <p:anim calcmode="lin" valueType="num">
                                      <p:cBhvr additive="base">
                                        <p:cTn id="95" dur="2000" fill="hold"/>
                                        <p:tgtEl>
                                          <p:spTgt spid="2"/>
                                        </p:tgtEl>
                                        <p:attrNameLst>
                                          <p:attrName>ppt_x</p:attrName>
                                        </p:attrNameLst>
                                      </p:cBhvr>
                                      <p:tavLst>
                                        <p:tav tm="0">
                                          <p:val>
                                            <p:strVal val="0-#ppt_w/2"/>
                                          </p:val>
                                        </p:tav>
                                        <p:tav tm="100000">
                                          <p:val>
                                            <p:strVal val="#ppt_x"/>
                                          </p:val>
                                        </p:tav>
                                      </p:tavLst>
                                    </p:anim>
                                    <p:anim calcmode="lin" valueType="num">
                                      <p:cBhvr additive="base">
                                        <p:cTn id="96"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12" repeatCount="indefinite"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2000" fill="hold"/>
                                        <p:tgtEl>
                                          <p:spTgt spid="15"/>
                                        </p:tgtEl>
                                        <p:attrNameLst>
                                          <p:attrName>ppt_x</p:attrName>
                                        </p:attrNameLst>
                                      </p:cBhvr>
                                      <p:tavLst>
                                        <p:tav tm="0">
                                          <p:val>
                                            <p:strVal val="0-#ppt_w/2"/>
                                          </p:val>
                                        </p:tav>
                                        <p:tav tm="100000">
                                          <p:val>
                                            <p:strVal val="#ppt_x"/>
                                          </p:val>
                                        </p:tav>
                                      </p:tavLst>
                                    </p:anim>
                                    <p:anim calcmode="lin" valueType="num">
                                      <p:cBhvr additive="base">
                                        <p:cTn id="102"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9833" y="5542954"/>
            <a:ext cx="3195919" cy="468077"/>
          </a:xfrm>
          <a:prstGeom prst="rect">
            <a:avLst/>
          </a:prstGeom>
        </p:spPr>
        <p:txBody>
          <a:bodyPr wrap="square">
            <a:spAutoFit/>
          </a:bodyPr>
          <a:lstStyle/>
          <a:p>
            <a:pPr marR="0" lvl="0">
              <a:lnSpc>
                <a:spcPct val="107000"/>
              </a:lnSpc>
              <a:spcBef>
                <a:spcPts val="0"/>
              </a:spcBef>
              <a:spcAft>
                <a:spcPts val="800"/>
              </a:spcAft>
              <a:tabLst>
                <a:tab pos="457200" algn="l"/>
              </a:tabLst>
            </a:pPr>
            <a:r>
              <a:rPr lang="en-US" sz="2400" u="sng" dirty="0" smtClean="0">
                <a:solidFill>
                  <a:srgbClr val="0000FF"/>
                </a:solidFill>
                <a:latin typeface="Times New Roman" panose="02020603050405020304" pitchFamily="18" charset="0"/>
                <a:ea typeface="Times New Roman" panose="02020603050405020304" pitchFamily="18" charset="0"/>
                <a:cs typeface="Arial" panose="020B0604020202020204" pitchFamily="34" charset="0"/>
              </a:rPr>
              <a:t>5. Exclamatory</a:t>
            </a:r>
            <a:r>
              <a:rPr lang="en-US" sz="2400" dirty="0">
                <a:latin typeface="Times New Roman" panose="02020603050405020304" pitchFamily="18"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036422" y="540322"/>
            <a:ext cx="3466013" cy="584775"/>
          </a:xfrm>
          <a:prstGeom prst="rect">
            <a:avLst/>
          </a:prstGeom>
        </p:spPr>
        <p:txBody>
          <a:bodyPr wrap="none">
            <a:spAutoFit/>
          </a:bodyPr>
          <a:lstStyle/>
          <a:p>
            <a:r>
              <a:rPr lang="en-US" sz="3200" b="1" dirty="0" smtClean="0">
                <a:latin typeface="Times New Roman" panose="02020603050405020304" pitchFamily="18" charset="0"/>
                <a:ea typeface="Times New Roman" panose="02020603050405020304" pitchFamily="18" charset="0"/>
                <a:cs typeface="Arial" panose="020B0604020202020204" pitchFamily="34" charset="0"/>
              </a:rPr>
              <a:t>Kinds of Sentence:</a:t>
            </a:r>
            <a:endParaRPr lang="en-US" sz="3200" dirty="0"/>
          </a:p>
        </p:txBody>
      </p:sp>
      <p:sp>
        <p:nvSpPr>
          <p:cNvPr id="4" name="Rectangle 3"/>
          <p:cNvSpPr/>
          <p:nvPr/>
        </p:nvSpPr>
        <p:spPr>
          <a:xfrm>
            <a:off x="1406434" y="1355131"/>
            <a:ext cx="9566365" cy="830997"/>
          </a:xfrm>
          <a:prstGeom prst="rect">
            <a:avLst/>
          </a:prstGeom>
        </p:spPr>
        <p:txBody>
          <a:bodyPr wrap="square">
            <a:spAutoFit/>
          </a:bodyPr>
          <a:lstStyle/>
          <a:p>
            <a:r>
              <a:rPr lang="en-US" sz="2400" dirty="0" smtClean="0">
                <a:latin typeface="Times New Roman" panose="02020603050405020304" pitchFamily="18" charset="0"/>
                <a:ea typeface="Times New Roman" panose="02020603050405020304" pitchFamily="18" charset="0"/>
                <a:cs typeface="Arial" panose="020B0604020202020204" pitchFamily="34" charset="0"/>
              </a:rPr>
              <a:t>Sentence can be classified into five categories according to the meaning or functions.</a:t>
            </a:r>
            <a:endParaRPr lang="en-US" sz="2400" dirty="0"/>
          </a:p>
        </p:txBody>
      </p:sp>
      <p:sp>
        <p:nvSpPr>
          <p:cNvPr id="5" name="Rectangle 4"/>
          <p:cNvSpPr/>
          <p:nvPr/>
        </p:nvSpPr>
        <p:spPr>
          <a:xfrm>
            <a:off x="1406434" y="2599031"/>
            <a:ext cx="1455848" cy="468077"/>
          </a:xfrm>
          <a:prstGeom prst="rect">
            <a:avLst/>
          </a:prstGeom>
        </p:spPr>
        <p:txBody>
          <a:bodyPr wrap="none">
            <a:spAutoFit/>
          </a:bodyPr>
          <a:lstStyle/>
          <a:p>
            <a:pPr>
              <a:lnSpc>
                <a:spcPct val="107000"/>
              </a:lnSpc>
              <a:spcAft>
                <a:spcPts val="800"/>
              </a:spcAf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They are:-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514974" y="3091315"/>
            <a:ext cx="2879314" cy="468077"/>
          </a:xfrm>
          <a:prstGeom prst="rect">
            <a:avLst/>
          </a:prstGeom>
        </p:spPr>
        <p:txBody>
          <a:bodyPr wrap="none">
            <a:spAutoFit/>
          </a:bodyPr>
          <a:lstStyle/>
          <a:p>
            <a:pPr marL="342900" marR="0" lvl="0" indent="-342900">
              <a:lnSpc>
                <a:spcPct val="107000"/>
              </a:lnSpc>
              <a:spcBef>
                <a:spcPts val="0"/>
              </a:spcBef>
              <a:spcAft>
                <a:spcPts val="800"/>
              </a:spcAft>
              <a:buFont typeface="+mj-lt"/>
              <a:buAutoNum type="arabicPeriod"/>
              <a:tabLst>
                <a:tab pos="457200" algn="l"/>
              </a:tabLst>
            </a:pPr>
            <a:r>
              <a:rPr lang="en-US" sz="2400" u="sng" dirty="0" smtClean="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2"/>
              </a:rPr>
              <a:t>Assertive Sentence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514974" y="3704337"/>
            <a:ext cx="3265638" cy="487506"/>
          </a:xfrm>
          <a:prstGeom prst="rect">
            <a:avLst/>
          </a:prstGeom>
        </p:spPr>
        <p:txBody>
          <a:bodyPr wrap="none">
            <a:spAutoFit/>
          </a:bodyPr>
          <a:lstStyle/>
          <a:p>
            <a:pPr marR="0" lvl="0">
              <a:lnSpc>
                <a:spcPct val="107000"/>
              </a:lnSpc>
              <a:spcBef>
                <a:spcPts val="0"/>
              </a:spcBef>
              <a:spcAft>
                <a:spcPts val="800"/>
              </a:spcAft>
              <a:tabLst>
                <a:tab pos="457200" algn="l"/>
              </a:tabLst>
            </a:pPr>
            <a:r>
              <a:rPr lang="en-US" sz="2400" u="sng" dirty="0" smtClean="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3"/>
              </a:rPr>
              <a:t>2. Interrogative Sentence</a:t>
            </a:r>
            <a:endParaRPr lang="en-US" sz="2000" u="sng"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2531843" y="4336788"/>
            <a:ext cx="3009157" cy="468077"/>
          </a:xfrm>
          <a:prstGeom prst="rect">
            <a:avLst/>
          </a:prstGeom>
        </p:spPr>
        <p:txBody>
          <a:bodyPr wrap="none">
            <a:spAutoFit/>
          </a:bodyPr>
          <a:lstStyle/>
          <a:p>
            <a:pPr marR="0" lvl="0">
              <a:lnSpc>
                <a:spcPct val="107000"/>
              </a:lnSpc>
              <a:spcBef>
                <a:spcPts val="0"/>
              </a:spcBef>
              <a:spcAft>
                <a:spcPts val="800"/>
              </a:spcAft>
              <a:tabLst>
                <a:tab pos="457200" algn="l"/>
              </a:tabLst>
            </a:pPr>
            <a:r>
              <a:rPr lang="en-US" sz="2400" dirty="0" smtClean="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4"/>
              </a:rPr>
              <a:t>3. Imperative Sentence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2514974" y="4910503"/>
            <a:ext cx="2736647" cy="487506"/>
          </a:xfrm>
          <a:prstGeom prst="rect">
            <a:avLst/>
          </a:prstGeom>
        </p:spPr>
        <p:txBody>
          <a:bodyPr wrap="none">
            <a:spAutoFit/>
          </a:bodyPr>
          <a:lstStyle/>
          <a:p>
            <a:pPr marR="0" lvl="0">
              <a:lnSpc>
                <a:spcPct val="107000"/>
              </a:lnSpc>
              <a:spcBef>
                <a:spcPts val="0"/>
              </a:spcBef>
              <a:spcAft>
                <a:spcPts val="800"/>
              </a:spcAft>
              <a:tabLst>
                <a:tab pos="457200" algn="l"/>
              </a:tabLst>
            </a:pPr>
            <a:r>
              <a:rPr lang="en-US" sz="2400" u="sng" dirty="0" smtClean="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5"/>
              </a:rPr>
              <a:t>4. Optative Sentence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ight Arrow 9"/>
          <p:cNvSpPr/>
          <p:nvPr/>
        </p:nvSpPr>
        <p:spPr>
          <a:xfrm rot="19356343">
            <a:off x="1262674" y="4422924"/>
            <a:ext cx="1079644" cy="721384"/>
          </a:xfrm>
          <a:prstGeom prst="right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81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wd">
                                    <p:tmPct val="10000"/>
                                  </p:iterate>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0" fill="hold"/>
                                        <p:tgtEl>
                                          <p:spTgt spid="6"/>
                                        </p:tgtEl>
                                        <p:attrNameLst>
                                          <p:attrName>ppt_x</p:attrName>
                                        </p:attrNameLst>
                                      </p:cBhvr>
                                      <p:tavLst>
                                        <p:tav tm="0">
                                          <p:val>
                                            <p:strVal val="1+#ppt_w/2"/>
                                          </p:val>
                                        </p:tav>
                                        <p:tav tm="100000">
                                          <p:val>
                                            <p:strVal val="#ppt_x"/>
                                          </p:val>
                                        </p:tav>
                                      </p:tavLst>
                                    </p:anim>
                                    <p:anim calcmode="lin" valueType="num">
                                      <p:cBhvr additive="base">
                                        <p:cTn id="3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iterate type="wd">
                                    <p:tmPct val="10000"/>
                                  </p:iterate>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wd">
                                    <p:tmPct val="10000"/>
                                  </p:iterate>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000" fill="hold"/>
                                        <p:tgtEl>
                                          <p:spTgt spid="8"/>
                                        </p:tgtEl>
                                        <p:attrNameLst>
                                          <p:attrName>ppt_x</p:attrName>
                                        </p:attrNameLst>
                                      </p:cBhvr>
                                      <p:tavLst>
                                        <p:tav tm="0">
                                          <p:val>
                                            <p:strVal val="1+#ppt_w/2"/>
                                          </p:val>
                                        </p:tav>
                                        <p:tav tm="100000">
                                          <p:val>
                                            <p:strVal val="#ppt_x"/>
                                          </p:val>
                                        </p:tav>
                                      </p:tavLst>
                                    </p:anim>
                                    <p:anim calcmode="lin" valueType="num">
                                      <p:cBhvr additive="base">
                                        <p:cTn id="5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iterate type="wd">
                                    <p:tmPct val="10000"/>
                                  </p:iterate>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additive="base">
                                        <p:cTn id="55"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iterate type="wd">
                                    <p:tmPct val="10000"/>
                                  </p:iterate>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0" fill="hold"/>
                                        <p:tgtEl>
                                          <p:spTgt spid="2"/>
                                        </p:tgtEl>
                                        <p:attrNameLst>
                                          <p:attrName>ppt_x</p:attrName>
                                        </p:attrNameLst>
                                      </p:cBhvr>
                                      <p:tavLst>
                                        <p:tav tm="0">
                                          <p:val>
                                            <p:strVal val="1+#ppt_w/2"/>
                                          </p:val>
                                        </p:tav>
                                        <p:tav tm="100000">
                                          <p:val>
                                            <p:strVal val="#ppt_x"/>
                                          </p:val>
                                        </p:tav>
                                      </p:tavLst>
                                    </p:anim>
                                    <p:anim calcmode="lin" valueType="num">
                                      <p:cBhvr additive="base">
                                        <p:cTn id="62"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repeatCount="indefinite"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2000" fill="hold"/>
                                        <p:tgtEl>
                                          <p:spTgt spid="10"/>
                                        </p:tgtEl>
                                        <p:attrNameLst>
                                          <p:attrName>ppt_x</p:attrName>
                                        </p:attrNameLst>
                                      </p:cBhvr>
                                      <p:tavLst>
                                        <p:tav tm="0">
                                          <p:val>
                                            <p:strVal val="0-#ppt_w/2"/>
                                          </p:val>
                                        </p:tav>
                                        <p:tav tm="100000">
                                          <p:val>
                                            <p:strVal val="#ppt_x"/>
                                          </p:val>
                                        </p:tav>
                                      </p:tavLst>
                                    </p:anim>
                                    <p:anim calcmode="lin" valueType="num">
                                      <p:cBhvr additive="base">
                                        <p:cTn id="6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2526" y="3800117"/>
            <a:ext cx="4403679" cy="468077"/>
          </a:xfrm>
          <a:prstGeom prst="rect">
            <a:avLst/>
          </a:prstGeom>
        </p:spPr>
        <p:txBody>
          <a:bodyPr wrap="square">
            <a:spAutoFit/>
          </a:bodyPr>
          <a:lstStyle/>
          <a:p>
            <a:pPr marR="0" lvl="0">
              <a:lnSpc>
                <a:spcPct val="107000"/>
              </a:lnSpc>
              <a:spcBef>
                <a:spcPts val="0"/>
              </a:spcBef>
              <a:spcAft>
                <a:spcPts val="800"/>
              </a:spcAft>
              <a:tabLst>
                <a:tab pos="457200" algn="l"/>
              </a:tabLs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III</a:t>
            </a:r>
            <a:r>
              <a:rPr lang="en-US" sz="2400" dirty="0">
                <a:latin typeface="Times New Roman" panose="02020603050405020304" pitchFamily="18" charset="0"/>
                <a:ea typeface="Times New Roman" panose="02020603050405020304" pitchFamily="18" charset="0"/>
                <a:cs typeface="Arial" panose="020B0604020202020204" pitchFamily="34" charset="0"/>
              </a:rPr>
              <a:t>. Compound Sentence.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705979" y="605637"/>
            <a:ext cx="4404347" cy="584775"/>
          </a:xfrm>
          <a:prstGeom prst="rect">
            <a:avLst/>
          </a:prstGeom>
        </p:spPr>
        <p:txBody>
          <a:bodyPr wrap="none">
            <a:spAutoFit/>
          </a:bodyPr>
          <a:lstStyle/>
          <a:p>
            <a:r>
              <a:rPr lang="en-US" sz="3200" b="1" dirty="0">
                <a:latin typeface="Times New Roman" panose="02020603050405020304" pitchFamily="18" charset="0"/>
                <a:ea typeface="Times New Roman" panose="02020603050405020304" pitchFamily="18" charset="0"/>
                <a:cs typeface="Arial" panose="020B0604020202020204" pitchFamily="34" charset="0"/>
              </a:rPr>
              <a:t>Structure of a Sentence:</a:t>
            </a:r>
            <a:endParaRPr lang="en-US" sz="3200" dirty="0"/>
          </a:p>
        </p:txBody>
      </p:sp>
      <p:sp>
        <p:nvSpPr>
          <p:cNvPr id="4" name="Rectangle 3"/>
          <p:cNvSpPr/>
          <p:nvPr/>
        </p:nvSpPr>
        <p:spPr>
          <a:xfrm>
            <a:off x="1702526" y="1679531"/>
            <a:ext cx="7376159" cy="461665"/>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cs typeface="Arial" panose="020B0604020202020204" pitchFamily="34" charset="0"/>
              </a:rPr>
              <a:t>According to structure, sentences are of three types</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400" dirty="0"/>
          </a:p>
        </p:txBody>
      </p:sp>
      <p:sp>
        <p:nvSpPr>
          <p:cNvPr id="5" name="Rectangle 4"/>
          <p:cNvSpPr/>
          <p:nvPr/>
        </p:nvSpPr>
        <p:spPr>
          <a:xfrm>
            <a:off x="1702526" y="2293423"/>
            <a:ext cx="2574744"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cs typeface="Arial" panose="020B0604020202020204" pitchFamily="34" charset="0"/>
              </a:rPr>
              <a:t>I. Simple Sentence.</a:t>
            </a:r>
            <a:endParaRPr lang="en-US" sz="2400" dirty="0"/>
          </a:p>
        </p:txBody>
      </p:sp>
      <p:sp>
        <p:nvSpPr>
          <p:cNvPr id="6" name="Rectangle 5"/>
          <p:cNvSpPr/>
          <p:nvPr/>
        </p:nvSpPr>
        <p:spPr>
          <a:xfrm>
            <a:off x="1647598" y="2987134"/>
            <a:ext cx="2933816"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cs typeface="Arial" panose="020B0604020202020204" pitchFamily="34" charset="0"/>
              </a:rPr>
              <a:t>II. Complex Sentence.</a:t>
            </a:r>
            <a:endParaRPr lang="en-US" sz="2400" dirty="0"/>
          </a:p>
        </p:txBody>
      </p:sp>
      <p:sp>
        <p:nvSpPr>
          <p:cNvPr id="7" name="Right Arrow 6"/>
          <p:cNvSpPr/>
          <p:nvPr/>
        </p:nvSpPr>
        <p:spPr>
          <a:xfrm rot="12140805">
            <a:off x="4850783" y="3165292"/>
            <a:ext cx="1079644" cy="721384"/>
          </a:xfrm>
          <a:prstGeom prst="right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2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1+#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0-#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repeatCount="indefinite"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1+#ppt_w/2"/>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752</Words>
  <Application>Microsoft Office PowerPoint</Application>
  <PresentationFormat>Widescreen</PresentationFormat>
  <Paragraphs>85</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Arial Narrow</vt:lpstr>
      <vt:lpstr>Berlin Sans FB Demi</vt:lpstr>
      <vt:lpstr>Calibri</vt:lpstr>
      <vt:lpstr>Calibri Light</vt:lpstr>
      <vt:lpstr>Harlow Solid Italic</vt:lpstr>
      <vt:lpstr>Symbol</vt:lpstr>
      <vt:lpstr>TeeshtaMJ</vt:lpstr>
      <vt:lpstr>Tempus Sans ITC</vt:lpstr>
      <vt:lpstr>Times New Roman</vt:lpstr>
      <vt:lpstr>Vrinda</vt:lpstr>
      <vt:lpstr>Wingdings 2</vt:lpstr>
      <vt:lpstr>Office Theme</vt:lpstr>
      <vt:lpstr>PowerPoint Presentation</vt:lpstr>
      <vt:lpstr>PowerPoint Presentation</vt:lpstr>
      <vt:lpstr>Lesson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Alamgir</cp:lastModifiedBy>
  <cp:revision>37</cp:revision>
  <dcterms:created xsi:type="dcterms:W3CDTF">2017-10-15T12:29:08Z</dcterms:created>
  <dcterms:modified xsi:type="dcterms:W3CDTF">2019-11-21T02:29:55Z</dcterms:modified>
</cp:coreProperties>
</file>