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1" r:id="rId3"/>
    <p:sldId id="289" r:id="rId4"/>
    <p:sldId id="263" r:id="rId5"/>
    <p:sldId id="292" r:id="rId6"/>
    <p:sldId id="290" r:id="rId7"/>
    <p:sldId id="287" r:id="rId8"/>
    <p:sldId id="268" r:id="rId9"/>
    <p:sldId id="269" r:id="rId10"/>
    <p:sldId id="270" r:id="rId11"/>
    <p:sldId id="271" r:id="rId12"/>
    <p:sldId id="272" r:id="rId13"/>
    <p:sldId id="273" r:id="rId14"/>
    <p:sldId id="293" r:id="rId15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1" d="100"/>
          <a:sy n="61" d="100"/>
        </p:scale>
        <p:origin x="-738" y="-72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99B65-F9B9-454C-9B0E-F4342171418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6983B-67B0-4069-9A3C-F001CA3A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This slide means introduction of teacher &amp; class.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110E298-4698-4C7F-92E0-AEB8062AE711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D7147F-611F-47EB-8169-56CAD1F7E885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four skills of English will be focused in this</a:t>
            </a:r>
            <a:r>
              <a:rPr lang="en-US" baseline="0" dirty="0" smtClean="0"/>
              <a:t>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1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9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51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conduct</a:t>
            </a:r>
            <a:r>
              <a:rPr lang="en-US" baseline="0" dirty="0" smtClean="0"/>
              <a:t> rest this session manually by silent reading and loud reading according to his will.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7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use any </a:t>
            </a:r>
            <a:r>
              <a:rPr lang="en-US" smtClean="0"/>
              <a:t>other language.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8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7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0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4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6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8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5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4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6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4C13B-F343-40D6-8CA1-B14DCEBF0C5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2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2">
                <a:lumMod val="50000"/>
              </a:schemeClr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941471"/>
            <a:ext cx="11734800" cy="259824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Welcome to my </a:t>
            </a:r>
            <a:r>
              <a:rPr lang="en-US" sz="4400" b="1" dirty="0" err="1" smtClean="0">
                <a:solidFill>
                  <a:schemeClr val="bg1"/>
                </a:solidFill>
                <a:latin typeface="Book Antiqua" pitchFamily="18" charset="0"/>
              </a:rPr>
              <a:t>Stduent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4572000"/>
            <a:ext cx="5410200" cy="221426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28800"/>
            <a:ext cx="6477000" cy="4447358"/>
          </a:xfrm>
          <a:prstGeom prst="rect">
            <a:avLst/>
          </a:prstGeom>
          <a:ln w="1270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4" y="1793929"/>
            <a:ext cx="6199968" cy="4482229"/>
          </a:xfrm>
          <a:prstGeom prst="rect">
            <a:avLst/>
          </a:prstGeom>
          <a:ln w="1270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828800" y="152400"/>
            <a:ext cx="41148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 smtClean="0">
              <a:latin typeface="Book Antiqua" pitchFamily="18" charset="0"/>
            </a:endParaRPr>
          </a:p>
          <a:p>
            <a:pPr lvl="0" algn="ctr"/>
            <a:r>
              <a:rPr lang="en-US" b="1" dirty="0" smtClean="0">
                <a:latin typeface="Book Antiqua" pitchFamily="18" charset="0"/>
              </a:rPr>
              <a:t>people</a:t>
            </a:r>
            <a:r>
              <a:rPr lang="en-US" b="1" dirty="0">
                <a:latin typeface="Book Antiqua" pitchFamily="18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00" y="152400"/>
            <a:ext cx="403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ook Antiqua" pitchFamily="18" charset="0"/>
              </a:rPr>
              <a:t>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304800"/>
            <a:ext cx="6366014" cy="3627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917135"/>
            <a:ext cx="6172200" cy="3281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Left Arrow 3"/>
          <p:cNvSpPr/>
          <p:nvPr/>
        </p:nvSpPr>
        <p:spPr>
          <a:xfrm>
            <a:off x="6972300" y="728904"/>
            <a:ext cx="6172200" cy="2159000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300" b="1" dirty="0" smtClean="0">
                <a:latin typeface="Book Antiqua" pitchFamily="18" charset="0"/>
              </a:rPr>
              <a:t>our </a:t>
            </a:r>
            <a:r>
              <a:rPr lang="en-US" sz="4300" b="1" dirty="0">
                <a:latin typeface="Book Antiqua" pitchFamily="18" charset="0"/>
              </a:rPr>
              <a:t>state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1501" y="4404360"/>
            <a:ext cx="6366014" cy="2159000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3800" b="1" dirty="0" smtClean="0">
                <a:latin typeface="Book Antiqua" pitchFamily="18" charset="0"/>
              </a:rPr>
              <a:t>our </a:t>
            </a:r>
            <a:r>
              <a:rPr lang="en-US" sz="3800" b="1" dirty="0">
                <a:latin typeface="Book Antiqua" pitchFamily="18" charset="0"/>
              </a:rPr>
              <a:t>legislative power</a:t>
            </a:r>
          </a:p>
        </p:txBody>
      </p:sp>
    </p:spTree>
    <p:extLst>
      <p:ext uri="{BB962C8B-B14F-4D97-AF65-F5344CB8AC3E}">
        <p14:creationId xmlns:p14="http://schemas.microsoft.com/office/powerpoint/2010/main" val="13470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3" y="604521"/>
            <a:ext cx="6057900" cy="3126158"/>
          </a:xfrm>
          <a:prstGeom prst="rect">
            <a:avLst/>
          </a:prstGeom>
          <a:ln w="101600" cap="sq">
            <a:solidFill>
              <a:srgbClr val="00B0F0"/>
            </a:solidFill>
            <a:miter lim="800000"/>
          </a:ln>
        </p:spPr>
      </p:pic>
      <p:sp>
        <p:nvSpPr>
          <p:cNvPr id="3" name="Left Arrow 2"/>
          <p:cNvSpPr/>
          <p:nvPr/>
        </p:nvSpPr>
        <p:spPr>
          <a:xfrm>
            <a:off x="6705600" y="777240"/>
            <a:ext cx="6781800" cy="2331720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lvl="0"/>
            <a:r>
              <a:rPr lang="en-US" sz="4300" b="1" dirty="0" smtClean="0">
                <a:latin typeface="Book Antiqua" pitchFamily="18" charset="0"/>
              </a:rPr>
              <a:t>our </a:t>
            </a:r>
            <a:r>
              <a:rPr lang="en-US" sz="4300" b="1" dirty="0">
                <a:latin typeface="Book Antiqua" pitchFamily="18" charset="0"/>
              </a:rPr>
              <a:t>judicial </a:t>
            </a:r>
            <a:r>
              <a:rPr lang="en-US" sz="4300" b="1" dirty="0" smtClean="0">
                <a:latin typeface="Book Antiqua" pitchFamily="18" charset="0"/>
              </a:rPr>
              <a:t>system.</a:t>
            </a:r>
            <a:endParaRPr lang="en-US" sz="4300" b="1" dirty="0">
              <a:latin typeface="Book Antiqua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72500" y="2849880"/>
            <a:ext cx="4914900" cy="1209040"/>
          </a:xfrm>
          <a:prstGeom prst="wedgeEllipseCallout">
            <a:avLst>
              <a:gd name="adj1" fmla="val -50699"/>
              <a:gd name="adj2" fmla="val 10064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3800" b="1" dirty="0">
                <a:latin typeface="Book Antiqua" pitchFamily="18" charset="0"/>
              </a:rPr>
              <a:t>Anything more?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900" y="4782024"/>
            <a:ext cx="13030200" cy="276352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lvl="0" algn="just"/>
            <a:r>
              <a:rPr lang="en-US" sz="3800" b="1" dirty="0">
                <a:latin typeface="Book Antiqua" pitchFamily="18" charset="0"/>
              </a:rPr>
              <a:t>Yes, our government, its structures and functions, our history, cultures, traditions, literature, moral values and religions, our socio-economic activities and educational system.</a:t>
            </a:r>
          </a:p>
        </p:txBody>
      </p:sp>
    </p:spTree>
    <p:extLst>
      <p:ext uri="{BB962C8B-B14F-4D97-AF65-F5344CB8AC3E}">
        <p14:creationId xmlns:p14="http://schemas.microsoft.com/office/powerpoint/2010/main" val="9286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1371600"/>
            <a:ext cx="11312856" cy="1447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What is needed more?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3032760"/>
            <a:ext cx="11312856" cy="7772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It is skill &amp; attitude.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114800"/>
            <a:ext cx="1131285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Book Antiqua" pitchFamily="18" charset="0"/>
              </a:rPr>
              <a:t>Let’s have a look at the text book page-6 and go through “you need skills to do things----- Dhaka city corporation” including section C and D silently and loudly.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2677160"/>
            <a:ext cx="5829300" cy="345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29100" y="863600"/>
            <a:ext cx="5715000" cy="802271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prstTxWarp prst="textCurve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accent3"/>
                </a:solidFill>
              </a:rPr>
              <a:t>The end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809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57600" y="1926909"/>
            <a:ext cx="2400300" cy="98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786" tIns="61393" rIns="122786" bIns="613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  </a:t>
            </a:r>
            <a:r>
              <a:rPr lang="en-US" sz="1600">
                <a:solidFill>
                  <a:schemeClr val="bg1"/>
                </a:solidFill>
              </a:rPr>
              <a:t>Welcome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</a:rPr>
              <a:t>         To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</a:rPr>
              <a:t>English Class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1950" y="541550"/>
            <a:ext cx="13030200" cy="11226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r>
              <a:rPr lang="en-US" sz="7300" dirty="0">
                <a:latin typeface="Andalus" pitchFamily="18" charset="-78"/>
                <a:cs typeface="Andalus" pitchFamily="18" charset="-78"/>
              </a:rPr>
              <a:t>Conducted by-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0" y="2072640"/>
            <a:ext cx="6972300" cy="49189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>
              <a:defRPr/>
            </a:pPr>
            <a:endParaRPr lang="en-US" sz="3200" b="1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endParaRPr lang="en-US" sz="3200" b="1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endParaRPr lang="en-US" sz="3200" b="1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3200" b="1" dirty="0">
                <a:latin typeface="Andalus" pitchFamily="18" charset="-78"/>
                <a:cs typeface="Andalus" pitchFamily="18" charset="-78"/>
              </a:rPr>
              <a:t>Md. Sharif </a:t>
            </a:r>
            <a:r>
              <a:rPr lang="en-US" sz="3200" b="1" dirty="0" err="1">
                <a:latin typeface="Andalus" pitchFamily="18" charset="-78"/>
                <a:cs typeface="Andalus" pitchFamily="18" charset="-78"/>
              </a:rPr>
              <a:t>Hossen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>
                <a:latin typeface="Andalus" pitchFamily="18" charset="-78"/>
                <a:cs typeface="Andalus" pitchFamily="18" charset="-78"/>
              </a:rPr>
              <a:t>Mozumder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3200" b="1" dirty="0">
                <a:latin typeface="Andalus" pitchFamily="18" charset="-78"/>
                <a:cs typeface="Andalus" pitchFamily="18" charset="-78"/>
              </a:rPr>
              <a:t>Asst. Teacher in English</a:t>
            </a:r>
          </a:p>
          <a:p>
            <a:pPr>
              <a:defRPr/>
            </a:pPr>
            <a:r>
              <a:rPr lang="en-US" sz="3200" b="1" dirty="0" err="1">
                <a:latin typeface="Andalus" pitchFamily="18" charset="-78"/>
                <a:cs typeface="Andalus" pitchFamily="18" charset="-78"/>
              </a:rPr>
              <a:t>Bataichhari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 High School.</a:t>
            </a:r>
          </a:p>
          <a:p>
            <a:pPr>
              <a:defRPr/>
            </a:pPr>
            <a:r>
              <a:rPr lang="en-US" sz="3200" b="1" dirty="0" err="1">
                <a:latin typeface="Andalus" pitchFamily="18" charset="-78"/>
                <a:cs typeface="Andalus" pitchFamily="18" charset="-78"/>
              </a:rPr>
              <a:t>Barura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b="1" dirty="0" err="1">
                <a:latin typeface="Andalus" pitchFamily="18" charset="-78"/>
                <a:cs typeface="Andalus" pitchFamily="18" charset="-78"/>
              </a:rPr>
              <a:t>Cumilla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endParaRPr lang="en-US" sz="3200" b="1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r>
              <a:rPr lang="en-US" sz="3200" b="1" dirty="0">
                <a:latin typeface="Andalus" pitchFamily="18" charset="-78"/>
                <a:cs typeface="Andalus" pitchFamily="18" charset="-78"/>
              </a:rPr>
              <a:t>Class-8</a:t>
            </a:r>
          </a:p>
          <a:p>
            <a:pPr>
              <a:defRPr/>
            </a:pPr>
            <a:r>
              <a:rPr lang="en-US" sz="3200" b="1" dirty="0">
                <a:latin typeface="Andalus" pitchFamily="18" charset="-78"/>
                <a:cs typeface="Andalus" pitchFamily="18" charset="-78"/>
              </a:rPr>
              <a:t>English First Paper</a:t>
            </a:r>
          </a:p>
          <a:p>
            <a:pPr>
              <a:defRPr/>
            </a:pPr>
            <a:endParaRPr lang="en-US" sz="3200" b="1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endParaRPr lang="en-US" sz="3200" b="1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endParaRPr lang="en-US" sz="3200" b="1" dirty="0">
              <a:latin typeface="Andalus" pitchFamily="18" charset="-78"/>
              <a:cs typeface="Andalus" pitchFamily="18" charset="-78"/>
            </a:endParaRPr>
          </a:p>
          <a:p>
            <a:pPr>
              <a:defRPr/>
            </a:pP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57900" y="4836160"/>
            <a:ext cx="7315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72640"/>
            <a:ext cx="5715000" cy="491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6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45496"/>
              </p:ext>
            </p:extLst>
          </p:nvPr>
        </p:nvGraphicFramePr>
        <p:xfrm>
          <a:off x="6172200" y="2057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2200" y="2057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415143" y="876300"/>
            <a:ext cx="10972800" cy="28194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Watch and guess about</a:t>
            </a: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 ------ and--------.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343400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What things are focused in the video?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7" y="838199"/>
            <a:ext cx="6439469" cy="500646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38200"/>
            <a:ext cx="6569682" cy="5006461"/>
          </a:xfrm>
          <a:prstGeom prst="roundRect">
            <a:avLst>
              <a:gd name="adj" fmla="val 16667"/>
            </a:avLst>
          </a:prstGeom>
          <a:ln w="38100" cmpd="sng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72416" y="6124789"/>
            <a:ext cx="3848670" cy="785705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r>
              <a:rPr lang="en-US" sz="4300" b="1" dirty="0">
                <a:latin typeface="Book Antiqua" pitchFamily="18" charset="0"/>
              </a:rPr>
              <a:t>Knowledge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6148495"/>
            <a:ext cx="3429000" cy="785705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4300" b="1" dirty="0">
                <a:latin typeface="Book Antiqua" pitchFamily="18" charset="0"/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4631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028701" y="1694976"/>
            <a:ext cx="11702951" cy="1554480"/>
          </a:xfrm>
          <a:prstGeom prst="hexagon">
            <a:avLst>
              <a:gd name="adj" fmla="val 104602"/>
              <a:gd name="vf" fmla="val 1154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2786" tIns="61393" rIns="122786" bIns="61393" anchor="ctr"/>
          <a:lstStyle/>
          <a:p>
            <a:pPr algn="ctr">
              <a:defRPr/>
            </a:pPr>
            <a:r>
              <a:rPr lang="en-US" sz="5400" b="1" dirty="0">
                <a:latin typeface="Andalus" pitchFamily="18" charset="-78"/>
                <a:cs typeface="Andalus" pitchFamily="18" charset="-78"/>
              </a:rPr>
              <a:t>Our Today’s Lesson is-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8701" y="3276283"/>
            <a:ext cx="11703845" cy="1725205"/>
          </a:xfrm>
          <a:prstGeom prst="trapezoid">
            <a:avLst>
              <a:gd name="adj" fmla="val 744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786" tIns="61393" rIns="122786" bIns="61393">
            <a:spAutoFit/>
          </a:bodyPr>
          <a:lstStyle/>
          <a:p>
            <a:pPr algn="ctr"/>
            <a:r>
              <a:rPr lang="en-US" sz="4800" b="1" dirty="0">
                <a:latin typeface="Book Antiqua" pitchFamily="18" charset="0"/>
              </a:rPr>
              <a:t>Knowledge, skills and attitudes</a:t>
            </a:r>
          </a:p>
          <a:p>
            <a:pPr algn="ctr"/>
            <a:r>
              <a:rPr lang="en-US" sz="4800" b="1" dirty="0">
                <a:latin typeface="Book Antiqua" pitchFamily="18" charset="0"/>
              </a:rPr>
              <a:t>Unit-1, Lesson- 2</a:t>
            </a:r>
          </a:p>
        </p:txBody>
      </p:sp>
    </p:spTree>
    <p:extLst>
      <p:ext uri="{BB962C8B-B14F-4D97-AF65-F5344CB8AC3E}">
        <p14:creationId xmlns:p14="http://schemas.microsoft.com/office/powerpoint/2010/main" val="36100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477" y="1600200"/>
            <a:ext cx="11272723" cy="10819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Learning outcomes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124200"/>
            <a:ext cx="1127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After finishing the lesson , we will be able to—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ask and answer questions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read and understand text through silent reading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write a short paragraph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77568"/>
            <a:ext cx="1280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What kind of knowledge is essential to prepare yourself?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58669"/>
            <a:ext cx="1280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The knowledge of--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8786"/>
            <a:ext cx="5715000" cy="4107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13" y="2258786"/>
            <a:ext cx="6035488" cy="4107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6858000"/>
            <a:ext cx="12801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m</a:t>
            </a:r>
            <a:r>
              <a:rPr lang="en-US" sz="3200" b="1" dirty="0" smtClean="0">
                <a:latin typeface="Book Antiqua" pitchFamily="18" charset="0"/>
              </a:rPr>
              <a:t>odern science, technology including ICT 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265" y="533400"/>
            <a:ext cx="12699236" cy="13630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The other areas you, as a good citizen, </a:t>
            </a:r>
            <a:r>
              <a:rPr lang="en-US" sz="3600" b="1" dirty="0" smtClean="0">
                <a:latin typeface="Book Antiqua" pitchFamily="18" charset="0"/>
              </a:rPr>
              <a:t>you should </a:t>
            </a:r>
            <a:r>
              <a:rPr lang="en-US" sz="3600" b="1" dirty="0">
                <a:latin typeface="Book Antiqua" pitchFamily="18" charset="0"/>
              </a:rPr>
              <a:t>have knowledge </a:t>
            </a:r>
            <a:r>
              <a:rPr lang="en-US" sz="3600" b="1" dirty="0" smtClean="0">
                <a:latin typeface="Book Antiqua" pitchFamily="18" charset="0"/>
              </a:rPr>
              <a:t>of Bangladesh 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10" y="2590800"/>
            <a:ext cx="7171890" cy="4583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28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04" y="1371600"/>
            <a:ext cx="7408392" cy="518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 Single Corner Rectangle 6"/>
          <p:cNvSpPr/>
          <p:nvPr/>
        </p:nvSpPr>
        <p:spPr>
          <a:xfrm>
            <a:off x="3276600" y="304800"/>
            <a:ext cx="5715000" cy="914400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Out Constitution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282</Words>
  <Application>Microsoft Office PowerPoint</Application>
  <PresentationFormat>Custom</PresentationFormat>
  <Paragraphs>61</Paragraphs>
  <Slides>14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sharif</cp:lastModifiedBy>
  <cp:revision>100</cp:revision>
  <dcterms:created xsi:type="dcterms:W3CDTF">2014-01-24T15:07:32Z</dcterms:created>
  <dcterms:modified xsi:type="dcterms:W3CDTF">2019-11-13T15:40:07Z</dcterms:modified>
</cp:coreProperties>
</file>