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80" r:id="rId3"/>
    <p:sldId id="259" r:id="rId4"/>
    <p:sldId id="258" r:id="rId5"/>
    <p:sldId id="260" r:id="rId6"/>
    <p:sldId id="261" r:id="rId7"/>
    <p:sldId id="270" r:id="rId8"/>
    <p:sldId id="271" r:id="rId9"/>
    <p:sldId id="265" r:id="rId10"/>
    <p:sldId id="266" r:id="rId11"/>
    <p:sldId id="276" r:id="rId12"/>
    <p:sldId id="268" r:id="rId13"/>
    <p:sldId id="277" r:id="rId14"/>
    <p:sldId id="279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6600CC"/>
    <a:srgbClr val="660033"/>
    <a:srgbClr val="FF9900"/>
    <a:srgbClr val="FF3300"/>
    <a:srgbClr val="000000"/>
    <a:srgbClr val="FF0066"/>
    <a:srgbClr val="33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-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7B0DA-2229-49A7-9415-9A052D8E1D49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C376E-766B-4DD6-96CD-5DEAACADA7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7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C376E-766B-4DD6-96CD-5DEAACADA7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73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C376E-766B-4DD6-96CD-5DEAACADA7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35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C376E-766B-4DD6-96CD-5DEAACADA7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9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2BDF-BC1E-4F6F-9C21-474DE90393F4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00A-53C9-4301-B2CA-65F4401AF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3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2BDF-BC1E-4F6F-9C21-474DE90393F4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00A-53C9-4301-B2CA-65F4401AF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5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2BDF-BC1E-4F6F-9C21-474DE90393F4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00A-53C9-4301-B2CA-65F4401AF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2BDF-BC1E-4F6F-9C21-474DE90393F4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00A-53C9-4301-B2CA-65F4401AF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9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2BDF-BC1E-4F6F-9C21-474DE90393F4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00A-53C9-4301-B2CA-65F4401AF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7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2BDF-BC1E-4F6F-9C21-474DE90393F4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00A-53C9-4301-B2CA-65F4401AF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3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2BDF-BC1E-4F6F-9C21-474DE90393F4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00A-53C9-4301-B2CA-65F4401AF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7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2BDF-BC1E-4F6F-9C21-474DE90393F4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00A-53C9-4301-B2CA-65F4401AF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3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2BDF-BC1E-4F6F-9C21-474DE90393F4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00A-53C9-4301-B2CA-65F4401AF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9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2BDF-BC1E-4F6F-9C21-474DE90393F4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00A-53C9-4301-B2CA-65F4401AF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D2BDF-BC1E-4F6F-9C21-474DE90393F4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CC00A-53C9-4301-B2CA-65F4401AF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5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D2BDF-BC1E-4F6F-9C21-474DE90393F4}" type="datetimeFigureOut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CC00A-53C9-4301-B2CA-65F4401AF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4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5824" y="862048"/>
            <a:ext cx="4797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8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endParaRPr lang="en-US" sz="48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203" y="1542920"/>
            <a:ext cx="3780430" cy="378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9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017703"/>
              </p:ext>
            </p:extLst>
          </p:nvPr>
        </p:nvGraphicFramePr>
        <p:xfrm>
          <a:off x="341194" y="992621"/>
          <a:ext cx="11532357" cy="42976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037229"/>
                <a:gridCol w="873457"/>
                <a:gridCol w="955343"/>
                <a:gridCol w="941696"/>
                <a:gridCol w="1146412"/>
                <a:gridCol w="1747475"/>
                <a:gridCol w="1354284"/>
                <a:gridCol w="869739"/>
                <a:gridCol w="1241947"/>
                <a:gridCol w="13647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অবস্থান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হতে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দূরত্ব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ব্যাস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বার্ষিক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গতি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বায়ুমন্ডল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ভূ-ত্বকের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গঠণ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উপগ্রহ</a:t>
                      </a:r>
                      <a:r>
                        <a:rPr lang="bn-IN" sz="24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নিজ অক্ষে</a:t>
                      </a:r>
                      <a:r>
                        <a:rPr lang="bn-IN" sz="24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আবর্তনের দিক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অন্যান্য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বুধ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প্রথম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৫-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</a:t>
                      </a:r>
                      <a:r>
                        <a:rPr lang="bn-IN" sz="24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কিমি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bn-I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৮৫০ কিমি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0066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৮৮দিন</a:t>
                      </a:r>
                      <a:endParaRPr lang="en-US" sz="2400" dirty="0">
                        <a:solidFill>
                          <a:srgbClr val="0066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এটি বায়ুমন্ডল ধরে রাখতে</a:t>
                      </a:r>
                      <a:r>
                        <a:rPr lang="bn-IN" sz="2400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পারে না</a:t>
                      </a:r>
                      <a:endParaRPr lang="en-US" sz="2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0000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অসংখ্য</a:t>
                      </a:r>
                      <a:r>
                        <a:rPr lang="bn-IN" sz="2400" baseline="0" dirty="0" smtClean="0">
                          <a:solidFill>
                            <a:srgbClr val="0000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গর্তে ভরা এবং এবড়ো-থেবড়ো</a:t>
                      </a:r>
                      <a:endParaRPr lang="en-US" sz="2400" dirty="0">
                        <a:solidFill>
                          <a:srgbClr val="0000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নাই</a:t>
                      </a:r>
                      <a:endParaRPr lang="en-US" sz="2400" dirty="0">
                        <a:solidFill>
                          <a:srgbClr val="FF0066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66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পশ্চিম</a:t>
                      </a:r>
                      <a:r>
                        <a:rPr lang="bn-IN" sz="2400" baseline="0" dirty="0" smtClean="0">
                          <a:solidFill>
                            <a:srgbClr val="66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bn-IN" sz="2400" baseline="0" dirty="0" smtClean="0">
                          <a:solidFill>
                            <a:srgbClr val="66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হতে </a:t>
                      </a:r>
                    </a:p>
                    <a:p>
                      <a:pPr algn="ctr"/>
                      <a:r>
                        <a:rPr lang="bn-IN" sz="2400" baseline="0" dirty="0" smtClean="0">
                          <a:solidFill>
                            <a:srgbClr val="66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</a:t>
                      </a:r>
                      <a:endParaRPr lang="en-US" sz="2400" dirty="0">
                        <a:solidFill>
                          <a:srgbClr val="6600CC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66003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 সময় চোখে</a:t>
                      </a:r>
                      <a:r>
                        <a:rPr lang="bn-IN" sz="2400" baseline="0" dirty="0" smtClean="0">
                          <a:solidFill>
                            <a:srgbClr val="66003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দেখা যায় না</a:t>
                      </a:r>
                      <a:endParaRPr lang="en-US" sz="2400" dirty="0">
                        <a:solidFill>
                          <a:srgbClr val="660033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শুক্র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দ্বিতীয়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১০-৮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</a:t>
                      </a:r>
                      <a:r>
                        <a:rPr lang="bn-IN" sz="24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কিমি</a:t>
                      </a:r>
                      <a:endParaRPr lang="en-US" sz="2400" dirty="0" smtClean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bn-I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১০৪ কিমি</a:t>
                      </a:r>
                      <a:endParaRPr lang="en-US" sz="24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0066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২২৫ দিন</a:t>
                      </a:r>
                      <a:endParaRPr lang="en-US" sz="2400" dirty="0">
                        <a:solidFill>
                          <a:srgbClr val="0066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মেঘাসন্ন</a:t>
                      </a:r>
                      <a:r>
                        <a:rPr lang="bn-IN" sz="2400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বায়ুমন্ডল প্রধানত কার্বন ডাই অক্সাইডে তৈরী</a:t>
                      </a:r>
                      <a:endParaRPr lang="en-US" sz="2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0000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নাই</a:t>
                      </a:r>
                      <a:endParaRPr lang="en-US" sz="2400" dirty="0">
                        <a:solidFill>
                          <a:srgbClr val="0000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নাই</a:t>
                      </a:r>
                      <a:endParaRPr lang="en-US" sz="2400" dirty="0">
                        <a:solidFill>
                          <a:srgbClr val="FF0066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66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</a:t>
                      </a:r>
                      <a:r>
                        <a:rPr lang="bn-IN" sz="2400" baseline="0" dirty="0" smtClean="0">
                          <a:solidFill>
                            <a:srgbClr val="66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দিক হতে পশ্চিম দিকে</a:t>
                      </a:r>
                      <a:endParaRPr lang="en-US" sz="2400" dirty="0">
                        <a:solidFill>
                          <a:srgbClr val="6600CC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66003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নক্ষত্রের</a:t>
                      </a:r>
                      <a:r>
                        <a:rPr lang="bn-IN" sz="2400" baseline="0" dirty="0" smtClean="0">
                          <a:solidFill>
                            <a:srgbClr val="66003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মতো জ্বলজ্বল করে</a:t>
                      </a:r>
                      <a:endParaRPr lang="en-US" sz="2400" dirty="0">
                        <a:solidFill>
                          <a:srgbClr val="660033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81432" y="191069"/>
            <a:ext cx="1705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ছক-১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236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451787"/>
              </p:ext>
            </p:extLst>
          </p:nvPr>
        </p:nvGraphicFramePr>
        <p:xfrm>
          <a:off x="341194" y="1006269"/>
          <a:ext cx="11532357" cy="50292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037229"/>
                <a:gridCol w="873457"/>
                <a:gridCol w="955343"/>
                <a:gridCol w="982640"/>
                <a:gridCol w="1064525"/>
                <a:gridCol w="1788418"/>
                <a:gridCol w="1354284"/>
                <a:gridCol w="978922"/>
                <a:gridCol w="1132764"/>
                <a:gridCol w="13647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অবস্থান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হতে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দূরত্ব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ব্যাস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বার্ষিক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গতি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বায়ুমন্ডল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ভূ-ত্বকের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গঠণ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উপগ্রহ</a:t>
                      </a:r>
                      <a:r>
                        <a:rPr lang="bn-IN" sz="24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নিজ অক্ষে</a:t>
                      </a:r>
                      <a:r>
                        <a:rPr lang="bn-IN" sz="24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আবর্তনের দিক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অন্যান্য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পৃথিবী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তৃতীয়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</a:t>
                      </a:r>
                      <a:r>
                        <a:rPr lang="bn-IN" sz="24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কিমি</a:t>
                      </a:r>
                      <a:endParaRPr lang="en-US" sz="2400" dirty="0" smtClean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১২,৬৬৭ কিমি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0066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৩৬৫ দিন </a:t>
                      </a:r>
                      <a:endParaRPr lang="en-US" sz="2400" dirty="0" smtClean="0">
                        <a:solidFill>
                          <a:srgbClr val="0066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400" dirty="0" smtClean="0">
                          <a:solidFill>
                            <a:srgbClr val="0066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 ঘণ্টা</a:t>
                      </a:r>
                      <a:endParaRPr lang="en-US" sz="2400" dirty="0" smtClean="0">
                        <a:solidFill>
                          <a:srgbClr val="0066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IN" sz="2400" dirty="0" smtClean="0">
                          <a:solidFill>
                            <a:srgbClr val="0066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৪৮মি</a:t>
                      </a:r>
                    </a:p>
                    <a:p>
                      <a:pPr algn="ctr"/>
                      <a:r>
                        <a:rPr lang="bn-IN" sz="2400" dirty="0" smtClean="0">
                          <a:solidFill>
                            <a:srgbClr val="0066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৪৭ </a:t>
                      </a:r>
                      <a:r>
                        <a:rPr lang="en-US" sz="2400" dirty="0" err="1" smtClean="0">
                          <a:solidFill>
                            <a:srgbClr val="0066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</a:t>
                      </a:r>
                      <a:endParaRPr lang="en-US" sz="2400" dirty="0">
                        <a:solidFill>
                          <a:srgbClr val="0066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 বসবাসের উপযোগী বায়ুমন্ডল রয়েছে</a:t>
                      </a:r>
                      <a:endParaRPr lang="en-US" sz="2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0000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</a:t>
                      </a:r>
                      <a:endParaRPr lang="en-US" sz="2400" dirty="0">
                        <a:solidFill>
                          <a:srgbClr val="0000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১টি</a:t>
                      </a:r>
                      <a:r>
                        <a:rPr lang="bn-IN" sz="2400" baseline="0" dirty="0" smtClean="0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(চাঁদ)</a:t>
                      </a:r>
                      <a:endParaRPr lang="en-US" sz="2400" dirty="0">
                        <a:solidFill>
                          <a:srgbClr val="FF0066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66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পশ্চিম</a:t>
                      </a:r>
                      <a:r>
                        <a:rPr lang="bn-IN" sz="2400" baseline="0" dirty="0" smtClean="0">
                          <a:solidFill>
                            <a:srgbClr val="66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bn-IN" sz="2400" baseline="0" dirty="0" smtClean="0">
                          <a:solidFill>
                            <a:srgbClr val="66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হতে </a:t>
                      </a:r>
                    </a:p>
                    <a:p>
                      <a:pPr algn="ctr"/>
                      <a:r>
                        <a:rPr lang="bn-IN" sz="2400" baseline="0" dirty="0" smtClean="0">
                          <a:solidFill>
                            <a:srgbClr val="66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</a:t>
                      </a:r>
                      <a:endParaRPr lang="en-US" sz="2400" dirty="0">
                        <a:solidFill>
                          <a:srgbClr val="6600CC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66003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একমাত্র পৃথিবীতেই</a:t>
                      </a:r>
                      <a:r>
                        <a:rPr lang="bn-IN" sz="2400" baseline="0" dirty="0" smtClean="0">
                          <a:solidFill>
                            <a:srgbClr val="66003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প্রাণের অস্তিত্ব আছে </a:t>
                      </a:r>
                      <a:endParaRPr lang="en-US" sz="2400" dirty="0">
                        <a:solidFill>
                          <a:srgbClr val="660033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মঙ্গল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চতুর্থ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২২-৮ কোটি</a:t>
                      </a:r>
                      <a:r>
                        <a:rPr lang="bn-IN" sz="24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কিমি</a:t>
                      </a:r>
                      <a:endParaRPr lang="bn-IN" sz="2400" dirty="0" smtClean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৬,৭৮৭</a:t>
                      </a:r>
                      <a:r>
                        <a:rPr lang="bn-IN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কিমি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0066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৬৮৭ দিন</a:t>
                      </a:r>
                      <a:endParaRPr lang="en-US" sz="2400" dirty="0">
                        <a:solidFill>
                          <a:srgbClr val="0066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অক্সিজেন</a:t>
                      </a:r>
                      <a:r>
                        <a:rPr lang="bn-IN" sz="2400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পানির পরিমাণ খুবি কম এবং ৯৯% কার্বন ডাই অক্সাইড রয়েছে </a:t>
                      </a:r>
                      <a:endParaRPr lang="en-US" sz="2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0000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উপরিভাগে রয়েছে</a:t>
                      </a:r>
                      <a:r>
                        <a:rPr lang="bn-IN" sz="2400" baseline="0" dirty="0" smtClean="0">
                          <a:solidFill>
                            <a:srgbClr val="0000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অসংখ্য গিরিখাত ও আগ্নেয়গিরি</a:t>
                      </a:r>
                      <a:endParaRPr lang="en-US" sz="2400" dirty="0">
                        <a:solidFill>
                          <a:srgbClr val="0000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টি</a:t>
                      </a:r>
                    </a:p>
                    <a:p>
                      <a:pPr algn="ctr"/>
                      <a:r>
                        <a:rPr lang="bn-IN" sz="2400" dirty="0" smtClean="0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(ফোবস</a:t>
                      </a:r>
                      <a:r>
                        <a:rPr lang="bn-IN" sz="2400" baseline="0" dirty="0" smtClean="0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ডিমোস)</a:t>
                      </a:r>
                      <a:endParaRPr lang="en-US" sz="2400" dirty="0">
                        <a:solidFill>
                          <a:srgbClr val="FF0066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66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ঐ</a:t>
                      </a:r>
                      <a:endParaRPr lang="en-US" sz="2400" dirty="0">
                        <a:solidFill>
                          <a:srgbClr val="6600CC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66003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খালি</a:t>
                      </a:r>
                      <a:r>
                        <a:rPr lang="bn-IN" sz="2400" baseline="0" dirty="0" smtClean="0">
                          <a:solidFill>
                            <a:srgbClr val="66003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চোখে মংগল গ্রহকে লালচে দেখায়</a:t>
                      </a:r>
                      <a:endParaRPr lang="en-US" sz="2400" dirty="0">
                        <a:solidFill>
                          <a:srgbClr val="660033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26841" y="191069"/>
            <a:ext cx="1705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ছক-২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97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306533"/>
              </p:ext>
            </p:extLst>
          </p:nvPr>
        </p:nvGraphicFramePr>
        <p:xfrm>
          <a:off x="382138" y="1033564"/>
          <a:ext cx="11532357" cy="46634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955343"/>
                <a:gridCol w="709683"/>
                <a:gridCol w="1037230"/>
                <a:gridCol w="1146412"/>
                <a:gridCol w="764275"/>
                <a:gridCol w="1965277"/>
                <a:gridCol w="873457"/>
                <a:gridCol w="873457"/>
                <a:gridCol w="1173707"/>
                <a:gridCol w="20335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অবস্থান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হতে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দূরত্ব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ব্যাস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বার্ষিক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গতি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বায়ুমন্ডল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ভূ-ত্বকের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গঠন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উপগ্রহ</a:t>
                      </a:r>
                      <a:r>
                        <a:rPr lang="bn-IN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নিজ অক্ষে</a:t>
                      </a:r>
                      <a:r>
                        <a:rPr lang="bn-IN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আবর্তনের দিক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অন্যান্য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0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বৃহস্পতি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পঞ্চম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৭৭-৮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</a:t>
                      </a:r>
                      <a:r>
                        <a:rPr lang="bn-IN" sz="24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কিমি</a:t>
                      </a:r>
                      <a:endPara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bn-I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৪২</a:t>
                      </a:r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bn-I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৮০০ কিমি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3366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৪৩৩১ দিন</a:t>
                      </a:r>
                      <a:endParaRPr lang="en-US" sz="2400" dirty="0">
                        <a:solidFill>
                          <a:srgbClr val="3366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বায়ুমন্ডল হাইড্রোজেন ও হিলিয়াম গ্যাস দ্বারা তৈরী</a:t>
                      </a:r>
                      <a:endParaRPr lang="en-US" sz="2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0000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</a:t>
                      </a:r>
                      <a:endParaRPr lang="en-US" sz="2400" dirty="0">
                        <a:solidFill>
                          <a:srgbClr val="0000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৬৭ টি</a:t>
                      </a:r>
                      <a:endParaRPr lang="en-US" sz="2400" dirty="0">
                        <a:solidFill>
                          <a:srgbClr val="FF0066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66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পশ্চিম</a:t>
                      </a:r>
                      <a:r>
                        <a:rPr lang="bn-IN" sz="2400" baseline="0" dirty="0" smtClean="0">
                          <a:solidFill>
                            <a:srgbClr val="66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bn-IN" sz="2400" baseline="0" dirty="0" smtClean="0">
                          <a:solidFill>
                            <a:srgbClr val="66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হতে </a:t>
                      </a:r>
                    </a:p>
                    <a:p>
                      <a:pPr algn="ctr"/>
                      <a:r>
                        <a:rPr lang="bn-IN" sz="2400" baseline="0" dirty="0" smtClean="0">
                          <a:solidFill>
                            <a:srgbClr val="66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</a:t>
                      </a:r>
                      <a:endParaRPr lang="en-US" sz="2400" dirty="0">
                        <a:solidFill>
                          <a:srgbClr val="6600CC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66003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একে গ্রহরাজ বলা হয়</a:t>
                      </a:r>
                      <a:r>
                        <a:rPr lang="bn-IN" sz="2400" baseline="0" dirty="0" smtClean="0">
                          <a:solidFill>
                            <a:srgbClr val="66003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এবং আয়তনে পৃথিবীর চেয়ে ১৩০০ গুণ বড়</a:t>
                      </a:r>
                      <a:endParaRPr lang="en-US" sz="2400" dirty="0">
                        <a:solidFill>
                          <a:srgbClr val="660033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bn-IN" sz="24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ষষ্ঠ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১৪৩ </a:t>
                      </a: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</a:t>
                      </a:r>
                      <a:r>
                        <a:rPr lang="bn-IN" sz="24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কিমি</a:t>
                      </a:r>
                      <a:endParaRPr lang="en-US" sz="2400" dirty="0" smtClean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bn-I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০০০ কিমি</a:t>
                      </a:r>
                      <a:endParaRPr lang="en-US" sz="24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3366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২৯-৫ বছর</a:t>
                      </a:r>
                      <a:endParaRPr lang="en-US" sz="2400" dirty="0">
                        <a:solidFill>
                          <a:srgbClr val="3366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বায়ুমন্ডল </a:t>
                      </a:r>
                      <a:r>
                        <a:rPr lang="bn-IN" sz="2400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হাইড্রোজেন ও হিলিয়ামের মিশ্রণ এবং মিথেন ও এমোনিয়া গ্যাস</a:t>
                      </a:r>
                      <a:endParaRPr lang="en-US" sz="2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0000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ভূ-ত্বক বরফে ঢাকা</a:t>
                      </a:r>
                      <a:endParaRPr lang="en-US" sz="2400" dirty="0">
                        <a:solidFill>
                          <a:srgbClr val="0000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২২ টি</a:t>
                      </a:r>
                      <a:endParaRPr lang="en-US" sz="2400" dirty="0">
                        <a:solidFill>
                          <a:srgbClr val="FF0066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66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ঐ</a:t>
                      </a:r>
                      <a:endParaRPr lang="en-US" sz="2400" dirty="0">
                        <a:solidFill>
                          <a:srgbClr val="6600CC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66003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গ্রহটি উজ্জ্বল বলয় দ্বারা বেষ্টিত</a:t>
                      </a:r>
                      <a:r>
                        <a:rPr lang="bn-IN" sz="2400" baseline="0" dirty="0" smtClean="0">
                          <a:solidFill>
                            <a:srgbClr val="66003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এবং এটি গ্যাসের বিশাল এক গোলক</a:t>
                      </a:r>
                      <a:endParaRPr lang="en-US" sz="2400" dirty="0">
                        <a:solidFill>
                          <a:srgbClr val="660033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26841" y="191069"/>
            <a:ext cx="1705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ছক-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30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62528"/>
              </p:ext>
            </p:extLst>
          </p:nvPr>
        </p:nvGraphicFramePr>
        <p:xfrm>
          <a:off x="313899" y="1060860"/>
          <a:ext cx="11600596" cy="42976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132764"/>
                <a:gridCol w="682388"/>
                <a:gridCol w="859809"/>
                <a:gridCol w="1091821"/>
                <a:gridCol w="859809"/>
                <a:gridCol w="1583140"/>
                <a:gridCol w="1105469"/>
                <a:gridCol w="982638"/>
                <a:gridCol w="1269242"/>
                <a:gridCol w="20335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অবস্থান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হতে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দূরত্ব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ব্যাস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বার্ষিক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গতি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বায়ুমন্ডল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ভূ-ত্বকের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গঠণ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উপগ্রহ</a:t>
                      </a:r>
                      <a:r>
                        <a:rPr lang="bn-IN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নিজ অক্ষে</a:t>
                      </a:r>
                      <a:r>
                        <a:rPr lang="bn-IN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আবর্তনের দিক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অন্যান্য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ইউরেনাস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সপ্তম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২৮৭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err="1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</a:t>
                      </a:r>
                      <a:r>
                        <a:rPr lang="bn-IN" sz="24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কিমি</a:t>
                      </a:r>
                      <a:endParaRPr lang="en-US" sz="2400" dirty="0" smtClean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৪৯</a:t>
                      </a:r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bn-I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০০০কিমি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3366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৮৪ বছর</a:t>
                      </a:r>
                      <a:endParaRPr lang="en-US" sz="2400" dirty="0">
                        <a:solidFill>
                          <a:srgbClr val="3366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হালকা পদার্থ</a:t>
                      </a:r>
                      <a:r>
                        <a:rPr lang="bn-IN" sz="2400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দিয়ে গঠিত ও মিথেন গ্যাসের পরিমাণ অধিক</a:t>
                      </a:r>
                      <a:endParaRPr lang="en-US" sz="2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0000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</a:t>
                      </a:r>
                      <a:endParaRPr lang="en-US" sz="2400" dirty="0">
                        <a:solidFill>
                          <a:srgbClr val="0000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২৭ টি</a:t>
                      </a:r>
                      <a:endParaRPr lang="en-US" sz="2400" dirty="0">
                        <a:solidFill>
                          <a:srgbClr val="FF0066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66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ঐ</a:t>
                      </a:r>
                      <a:endParaRPr lang="en-US" sz="2400" dirty="0">
                        <a:solidFill>
                          <a:srgbClr val="6600CC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66003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শনির</a:t>
                      </a:r>
                      <a:r>
                        <a:rPr lang="bn-IN" sz="2400" baseline="0" dirty="0" smtClean="0">
                          <a:solidFill>
                            <a:srgbClr val="66003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ন্যায় এরও বলয় রয়েছে, তবে তেমন উজ্জ্বল নয়</a:t>
                      </a:r>
                      <a:endParaRPr lang="en-US" sz="2400" dirty="0">
                        <a:solidFill>
                          <a:srgbClr val="660033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4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নেপচুন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অষ্টম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৪৫০ কোটি</a:t>
                      </a:r>
                      <a:r>
                        <a:rPr lang="bn-IN" sz="24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কিমি</a:t>
                      </a:r>
                      <a:endParaRPr lang="bn-IN" sz="2400" dirty="0" smtClean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bn-I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৪০০</a:t>
                      </a:r>
                    </a:p>
                    <a:p>
                      <a:pPr algn="ctr"/>
                      <a:r>
                        <a:rPr lang="bn-IN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কিমি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3366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</a:t>
                      </a:r>
                      <a:endParaRPr lang="en-US" sz="2400" dirty="0">
                        <a:solidFill>
                          <a:srgbClr val="3366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মিথেন ও এমোনিয়া গ্যাস অধিক</a:t>
                      </a:r>
                      <a:endParaRPr lang="en-US" sz="2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000099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</a:t>
                      </a:r>
                      <a:endParaRPr lang="en-US" sz="2400" dirty="0">
                        <a:solidFill>
                          <a:srgbClr val="000099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FF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 টি</a:t>
                      </a:r>
                      <a:endParaRPr lang="en-US" sz="2400" dirty="0">
                        <a:solidFill>
                          <a:srgbClr val="FF0066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6600CC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ঐ</a:t>
                      </a:r>
                      <a:endParaRPr lang="en-US" sz="2400" dirty="0">
                        <a:solidFill>
                          <a:srgbClr val="6600CC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rgbClr val="66003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আয়তনে ৭২ টি পৃথিবীর</a:t>
                      </a:r>
                      <a:r>
                        <a:rPr lang="bn-IN" sz="2400" baseline="0" dirty="0" smtClean="0">
                          <a:solidFill>
                            <a:srgbClr val="660033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সমান এবং ভরে ১৭টি পৃথিবীর সমান</a:t>
                      </a:r>
                      <a:endParaRPr lang="en-US" sz="2400" dirty="0">
                        <a:solidFill>
                          <a:srgbClr val="660033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26841" y="191069"/>
            <a:ext cx="1705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ছক-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84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4822" r="19929"/>
          <a:stretch/>
        </p:blipFill>
        <p:spPr>
          <a:xfrm>
            <a:off x="800271" y="1924334"/>
            <a:ext cx="2083887" cy="1853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9"/>
          <a:stretch/>
        </p:blipFill>
        <p:spPr>
          <a:xfrm>
            <a:off x="6377554" y="1897038"/>
            <a:ext cx="2134231" cy="18806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0270" y="610071"/>
            <a:ext cx="10636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কয়েকটি গ্রহের ছবি দেখে নাম বলার চেষ্টা করি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7343" y="5064687"/>
            <a:ext cx="1869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মংগল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12253" y="5064686"/>
            <a:ext cx="1869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12780"/>
          <a:stretch/>
        </p:blipFill>
        <p:spPr>
          <a:xfrm>
            <a:off x="3598161" y="1928935"/>
            <a:ext cx="1978925" cy="18487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04888" y="5064685"/>
            <a:ext cx="1869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বৃহস্পতি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9797" y="5064684"/>
            <a:ext cx="1869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5" t="7150" r="17795" b="12672"/>
          <a:stretch/>
        </p:blipFill>
        <p:spPr>
          <a:xfrm>
            <a:off x="9175775" y="1841092"/>
            <a:ext cx="2142698" cy="201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2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1597 L 0.68972 -0.154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79" y="-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23047 -0.154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3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46055 -0.1546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34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208 L -0.45989 -0.150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95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2442" y="1255594"/>
            <a:ext cx="3425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9493" y="2442949"/>
            <a:ext cx="9730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 গ্রহের বায়ুমন্ডলের একটি ছক তৈরী কর।</a:t>
            </a:r>
            <a:endParaRPr lang="en-US" sz="40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39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5337" y="1105469"/>
            <a:ext cx="3766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বলি</a:t>
            </a:r>
            <a:endParaRPr lang="en-US" sz="4000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9994" y="2579427"/>
            <a:ext cx="88164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একমাত্র জীব বসবাসের গ্রহের নাম কী?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সবচেয়ে বড় গ্রহের নাম কী?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গ্রহের ভূ-ত্বক অসংখ্য </a:t>
            </a:r>
            <a:r>
              <a:rPr lang="bn-IN" sz="32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গর্তে ভরা এবং </a:t>
            </a:r>
            <a:r>
              <a:rPr lang="bn-IN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এবড়ো-থেবড়ো?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 ও রাতের বিশেষ তারমধ্যে থাকে না কোন গ্রহে?</a:t>
            </a:r>
            <a:endParaRPr lang="en-US" sz="32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72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1498" y="1337480"/>
            <a:ext cx="3589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1254" y="3084394"/>
            <a:ext cx="922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গ্রহ-উপগ্রহের অবস্থান এবং বৈশিষ্ট্য বর্ণনা কর।</a:t>
            </a:r>
            <a:endParaRPr lang="en-US" sz="36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1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2149" y="744197"/>
            <a:ext cx="5377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782" y="1931157"/>
            <a:ext cx="5167952" cy="387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4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4760" y="2996620"/>
            <a:ext cx="4436040" cy="231377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ভূগোল</a:t>
            </a:r>
            <a:endParaRPr lang="en-US" sz="3600" dirty="0" smtClean="0">
              <a:solidFill>
                <a:schemeClr val="tx1">
                  <a:lumMod val="90000"/>
                  <a:lumOff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অধ্যায়ঃ২য়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৫০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4680" y="2971567"/>
            <a:ext cx="45670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স্বরূপ</a:t>
            </a:r>
            <a:r>
              <a:rPr lang="en-US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3200" b="1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ঘাগড়া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IN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কাউখালী,</a:t>
            </a:r>
            <a:r>
              <a:rPr lang="bn-BD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রাঙ্গামাটি </a:t>
            </a:r>
            <a:endParaRPr lang="en-US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ফোনঃ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০১৮২৭১৮৭৭৮৮ </a:t>
            </a:r>
          </a:p>
        </p:txBody>
      </p:sp>
      <p:sp>
        <p:nvSpPr>
          <p:cNvPr id="5" name="Curved Down Ribbon 2">
            <a:extLst>
              <a:ext uri="{FF2B5EF4-FFF2-40B4-BE49-F238E27FC236}">
                <a16:creationId xmlns:a16="http://schemas.microsoft.com/office/drawing/2014/main" xmlns="" id="{543E08D1-1E61-418B-AAA8-AE6740D5DEA0}"/>
              </a:ext>
            </a:extLst>
          </p:cNvPr>
          <p:cNvSpPr/>
          <p:nvPr/>
        </p:nvSpPr>
        <p:spPr>
          <a:xfrm>
            <a:off x="2844801" y="257578"/>
            <a:ext cx="5233183" cy="961624"/>
          </a:xfrm>
          <a:prstGeom prst="ellipseRibbon">
            <a:avLst>
              <a:gd name="adj1" fmla="val 10714"/>
              <a:gd name="adj2" fmla="val 68251"/>
              <a:gd name="adj3" fmla="val 1250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8" name="Oval 7"/>
          <p:cNvSpPr/>
          <p:nvPr/>
        </p:nvSpPr>
        <p:spPr>
          <a:xfrm>
            <a:off x="5610894" y="1828800"/>
            <a:ext cx="304800" cy="43434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35" y="727453"/>
            <a:ext cx="2705100" cy="1685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217" y="727452"/>
            <a:ext cx="2857500" cy="1685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980" y="727452"/>
            <a:ext cx="2797151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35" y="3835020"/>
            <a:ext cx="27051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217" y="3835020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8"/>
          <a:stretch/>
        </p:blipFill>
        <p:spPr>
          <a:xfrm>
            <a:off x="8898980" y="3835021"/>
            <a:ext cx="2797151" cy="1624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2019" y="5716626"/>
            <a:ext cx="1458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ছায়াপথ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69273" y="2539423"/>
            <a:ext cx="1458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নীহারিকা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70646" y="2539423"/>
            <a:ext cx="1458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গ্যালাক্সী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2019" y="2470527"/>
            <a:ext cx="1458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নক্ষত্র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9479" y="5716627"/>
            <a:ext cx="1458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ধূমকেতু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1949" y="5729040"/>
            <a:ext cx="1458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07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2257" y="2456597"/>
            <a:ext cx="6919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১১-১৩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1439" y="791570"/>
            <a:ext cx="69603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মহাবিশ্ব ও আমাদের পৃথিবী (সৌরগজগৎ)</a:t>
            </a:r>
          </a:p>
        </p:txBody>
      </p:sp>
    </p:spTree>
    <p:extLst>
      <p:ext uri="{BB962C8B-B14F-4D97-AF65-F5344CB8AC3E}">
        <p14:creationId xmlns:p14="http://schemas.microsoft.com/office/powerpoint/2010/main" val="24549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0939" y="2470244"/>
            <a:ext cx="730155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endParaRPr lang="bn-IN" sz="11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সৌরজগৎ কী তা ব্যাখ্যা করতে পারবে।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হতে দূরত্ব অনুসারে গ্রহ গুলোর নাম বলতে পারবে।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গ্রহের ব্যাস, গতি, উপগ্রহের সংখ্যা ও বায়ুমন্ডল সম্পর্কে ব্যাখ্যা করতে পারবে।</a:t>
            </a:r>
            <a:endParaRPr lang="en-US" sz="32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8669" y="682388"/>
            <a:ext cx="44491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863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84851"/>
            <a:ext cx="4271750" cy="2840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44" y="1784851"/>
            <a:ext cx="4544704" cy="28391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7475" y="4844956"/>
            <a:ext cx="4749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 ছবি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600501"/>
            <a:ext cx="9157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কিসের বলার চেষ্টা করি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76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1" y="1951629"/>
            <a:ext cx="10536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r>
              <a:rPr lang="bn-IN" sz="36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সুর্যকে কেন্দ্র করে এর গ্রহ, উপগ্রহ, গ্রহানুপুঞ্জ, অসংখ্য ধূমকেতু ও অগণিত উল্কা নিয়ে যে জগৎ গঠিত হয় তাকে সৌরজগৎ বলে।</a:t>
            </a:r>
            <a:endParaRPr lang="en-US" sz="36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5899" y="955343"/>
            <a:ext cx="3275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সৌরজগৎ</a:t>
            </a:r>
            <a:endParaRPr lang="bn-IN" sz="7200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226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2632" y="286603"/>
            <a:ext cx="8584443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66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গ্রহসমূহ</a:t>
            </a:r>
            <a:r>
              <a:rPr lang="bn-IN" sz="4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bn-IN" sz="4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bn-IN" sz="4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bn-IN" sz="4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bn-IN" sz="4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bn-IN" sz="4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বৃহস্পতি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bn-IN" sz="4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শনি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bn-IN" sz="4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ইউরেনাস ও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bn-IN" sz="4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নেপচুন।</a:t>
            </a:r>
          </a:p>
          <a:p>
            <a:pPr algn="just"/>
            <a:endParaRPr lang="en-US" sz="40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8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84158" y="192911"/>
            <a:ext cx="6428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গ্রহগুলোর নাম ও ছবি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200541" y="1150979"/>
            <a:ext cx="2083887" cy="2532055"/>
            <a:chOff x="6200541" y="1150979"/>
            <a:chExt cx="2083887" cy="25320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3" r="19929"/>
            <a:stretch/>
          </p:blipFill>
          <p:spPr>
            <a:xfrm>
              <a:off x="6200541" y="1150979"/>
              <a:ext cx="2083887" cy="194728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12743" y="3098259"/>
              <a:ext cx="18697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পৃথিবী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16668" y="1159052"/>
            <a:ext cx="2153439" cy="2510334"/>
            <a:chOff x="3316668" y="1159052"/>
            <a:chExt cx="2153439" cy="251033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84" t="7730" r="20292"/>
            <a:stretch/>
          </p:blipFill>
          <p:spPr>
            <a:xfrm>
              <a:off x="3316668" y="1159052"/>
              <a:ext cx="2153439" cy="194728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458517" y="3084611"/>
              <a:ext cx="18697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শুক্র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001940" y="1107958"/>
            <a:ext cx="2134231" cy="2581668"/>
            <a:chOff x="9001940" y="1107958"/>
            <a:chExt cx="2134231" cy="25816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1940" y="1107958"/>
              <a:ext cx="2134231" cy="195637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166969" y="3104851"/>
              <a:ext cx="18697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মংগল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67533" y="4132051"/>
            <a:ext cx="2349901" cy="2413634"/>
            <a:chOff x="6067533" y="4132051"/>
            <a:chExt cx="2349901" cy="24136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4" r="11631"/>
            <a:stretch/>
          </p:blipFill>
          <p:spPr>
            <a:xfrm>
              <a:off x="6067533" y="4132051"/>
              <a:ext cx="2349901" cy="184878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338895" y="5960910"/>
              <a:ext cx="18697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ইউরেনাস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911777" y="4118278"/>
            <a:ext cx="2224394" cy="2394371"/>
            <a:chOff x="8911777" y="4118278"/>
            <a:chExt cx="2224394" cy="239437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04" r="16408"/>
            <a:stretch/>
          </p:blipFill>
          <p:spPr>
            <a:xfrm>
              <a:off x="8911777" y="4118278"/>
              <a:ext cx="2224394" cy="187633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166969" y="5927874"/>
              <a:ext cx="18697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নেপচুন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53568" y="4132052"/>
            <a:ext cx="1978925" cy="2392308"/>
            <a:chOff x="3353568" y="4132052"/>
            <a:chExt cx="1978925" cy="239230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9" r="12780"/>
            <a:stretch/>
          </p:blipFill>
          <p:spPr>
            <a:xfrm>
              <a:off x="3353568" y="4132052"/>
              <a:ext cx="1978925" cy="184878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385274" y="5939585"/>
              <a:ext cx="18697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শনি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7271" y="4167721"/>
            <a:ext cx="2019867" cy="2397891"/>
            <a:chOff x="667271" y="4167721"/>
            <a:chExt cx="2019867" cy="239789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68" r="10996"/>
            <a:stretch/>
          </p:blipFill>
          <p:spPr>
            <a:xfrm>
              <a:off x="667271" y="4167721"/>
              <a:ext cx="2019867" cy="184878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89590" y="5980837"/>
              <a:ext cx="18697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বৃহস্পতি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67271" y="1146411"/>
            <a:ext cx="2062281" cy="2520982"/>
            <a:chOff x="667271" y="1146411"/>
            <a:chExt cx="2062281" cy="2520982"/>
          </a:xfrm>
        </p:grpSpPr>
        <p:sp>
          <p:nvSpPr>
            <p:cNvPr id="12" name="TextBox 11"/>
            <p:cNvSpPr txBox="1"/>
            <p:nvPr/>
          </p:nvSpPr>
          <p:spPr>
            <a:xfrm>
              <a:off x="667271" y="3082618"/>
              <a:ext cx="18697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বুধ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23" t="7654" r="24898" b="11200"/>
            <a:stretch/>
          </p:blipFill>
          <p:spPr>
            <a:xfrm>
              <a:off x="682388" y="1146411"/>
              <a:ext cx="2047164" cy="19516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3083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533</Words>
  <Application>Microsoft Office PowerPoint</Application>
  <PresentationFormat>Custom</PresentationFormat>
  <Paragraphs>205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arnob</cp:lastModifiedBy>
  <cp:revision>96</cp:revision>
  <dcterms:created xsi:type="dcterms:W3CDTF">2016-05-13T13:43:23Z</dcterms:created>
  <dcterms:modified xsi:type="dcterms:W3CDTF">2019-11-22T06:49:14Z</dcterms:modified>
</cp:coreProperties>
</file>